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eg"/>
  <Override PartName="/ppt/notesSlides/notesSlide1.xml" ContentType="application/vnd.openxmlformats-officedocument.presentationml.notesSlide+xml"/>
  <Override PartName="/ppt/media/image14.jpg" ContentType="image/jpeg"/>
  <Override PartName="/ppt/notesSlides/notesSlide2.xml" ContentType="application/vnd.openxmlformats-officedocument.presentationml.notesSlide+xml"/>
  <Override PartName="/ppt/media/image15.jpg" ContentType="image/jpeg"/>
  <Override PartName="/ppt/media/image19.jpg" ContentType="image/jpeg"/>
  <Override PartName="/ppt/notesSlides/notesSlide3.xml" ContentType="application/vnd.openxmlformats-officedocument.presentationml.notesSlide+xml"/>
  <Override PartName="/ppt/media/image27.jpg" ContentType="image/jpeg"/>
  <Override PartName="/ppt/notesSlides/notesSlide4.xml" ContentType="application/vnd.openxmlformats-officedocument.presentationml.notesSlide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76" r:id="rId3"/>
    <p:sldId id="284" r:id="rId4"/>
    <p:sldId id="277" r:id="rId5"/>
    <p:sldId id="279" r:id="rId6"/>
    <p:sldId id="281" r:id="rId7"/>
    <p:sldId id="278" r:id="rId8"/>
    <p:sldId id="282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B5"/>
    <a:srgbClr val="001340"/>
    <a:srgbClr val="EA002A"/>
    <a:srgbClr val="001345"/>
    <a:srgbClr val="F2F2F2"/>
    <a:srgbClr val="021342"/>
    <a:srgbClr val="1622AA"/>
    <a:srgbClr val="5ADCFD"/>
    <a:srgbClr val="A8BEDE"/>
    <a:srgbClr val="658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4607" autoAdjust="0"/>
  </p:normalViewPr>
  <p:slideViewPr>
    <p:cSldViewPr snapToGrid="0" snapToObjects="1">
      <p:cViewPr varScale="1">
        <p:scale>
          <a:sx n="106" d="100"/>
          <a:sy n="106" d="100"/>
        </p:scale>
        <p:origin x="94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3AF0-5CC4-0A49-A0B5-6C6BA6C79F7E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BC7A2-F7F6-504B-9F37-42FF69C1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45BA8-0388-6E48-9532-FB618723A6FA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F1E16-EAD9-4D43-9220-03E47454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4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F1E16-EAD9-4D43-9220-03E47454E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4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F1E16-EAD9-4D43-9220-03E47454E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F1E16-EAD9-4D43-9220-03E47454E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F1E16-EAD9-4D43-9220-03E47454E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2D5AA07-2420-7C4D-8993-058DCE758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0A1543-583F-0341-98B3-942696795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23868"/>
            <a:ext cx="9144000" cy="9144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1F8FDA-E976-474A-BAB2-C23C8FA2ED3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61528" y="2190572"/>
            <a:ext cx="5116999" cy="344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832589-CDCB-B142-A0A1-F0D9304D78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54440" y="1436499"/>
            <a:ext cx="5116999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20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1F8FDA-E976-474A-BAB2-C23C8FA2ED3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53454" y="4487110"/>
            <a:ext cx="1759464" cy="65639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24"/>
              </a:lnSpc>
              <a:buNone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1F8FDA-E976-474A-BAB2-C23C8FA2ED3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948158" y="4487110"/>
            <a:ext cx="1759464" cy="65639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24"/>
              </a:lnSpc>
              <a:buNone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0" y="369388"/>
            <a:ext cx="1976829" cy="2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rgbClr val="021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1BF629-C3A3-EE4F-A748-7B8C43DAAB2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160948" y="4517162"/>
            <a:ext cx="4822104" cy="150634"/>
          </a:xfrm>
        </p:spPr>
        <p:txBody>
          <a:bodyPr>
            <a:noAutofit/>
          </a:bodyPr>
          <a:lstStyle>
            <a:lvl1pPr algn="ctr">
              <a:lnSpc>
                <a:spcPts val="680"/>
              </a:lnSpc>
              <a:spcAft>
                <a:spcPts val="450"/>
              </a:spcAft>
              <a:defRPr sz="900" b="0" i="0" baseline="0">
                <a:solidFill>
                  <a:schemeClr val="bg1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2A400F-5C5F-5F4E-A93D-0B182B5BB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30" y="2325134"/>
            <a:ext cx="2281647" cy="3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329059" y="1241140"/>
            <a:ext cx="6403435" cy="273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724"/>
              </a:lnSpc>
              <a:buNone/>
              <a:defRPr sz="2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E3A1B37-4C33-494E-81DA-990F51BAF98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9060" y="1572831"/>
            <a:ext cx="6403434" cy="2654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24"/>
              </a:lnSpc>
              <a:buNone/>
              <a:defRPr sz="18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D5AA07-2420-7C4D-8993-058DCE758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FDDA22-DBC3-FD4D-901B-CB3243036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60435"/>
            <a:ext cx="9144000" cy="914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3A1B37-4C33-494E-81DA-990F51BAF9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631482" y="2702172"/>
            <a:ext cx="1910985" cy="6237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24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3A1B37-4C33-494E-81DA-990F51BAF9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626186" y="2706506"/>
            <a:ext cx="1910985" cy="6237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24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85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chemeClr val="tx1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4AA33B-7B78-9C44-ADD8-2ED83043DA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D9F6A77-466C-2840-96F4-2DF0971A76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4620" y="1962079"/>
            <a:ext cx="2787003" cy="1818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ED2C98C-43E1-2047-828B-BD7E50B2E390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3304558" y="1962079"/>
            <a:ext cx="2787003" cy="1818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6A6FAC-7E02-B74F-9631-905D103783B5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3304559" y="2416256"/>
            <a:ext cx="2787002" cy="15153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180"/>
              </a:lnSpc>
              <a:buFont typeface="Arial" panose="020B0604020202020204" pitchFamily="34" charset="0"/>
              <a:buChar char="•"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4BBF55F-62CF-5E4C-9BB2-DA21A3F3D9EA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324620" y="1003028"/>
            <a:ext cx="7352320" cy="196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BBF55F-62CF-5E4C-9BB2-DA21A3F3D9EA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619" y="1356770"/>
            <a:ext cx="7352320" cy="4199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6DF6CD4-8CD4-704C-A62B-0487B53AFF8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0F4EBE1-12D9-4749-96C8-27E4A47D6A7F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324621" y="2416256"/>
            <a:ext cx="2787002" cy="15153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180"/>
              </a:lnSpc>
              <a:buFont typeface="Arial" panose="020B0604020202020204" pitchFamily="34" charset="0"/>
              <a:buChar char="•"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2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9F6A77-466C-2840-96F4-2DF0971A76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963418" y="1031124"/>
            <a:ext cx="2787003" cy="1818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chemeClr val="tx1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CC4FC86-F28C-4247-BD48-F0322B233E33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324620" y="1003028"/>
            <a:ext cx="5245219" cy="32982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l-GR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F4EBE1-12D9-4749-96C8-27E4A47D6A7F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5963419" y="1215734"/>
            <a:ext cx="2787002" cy="8138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180"/>
              </a:lnSpc>
              <a:buFont typeface="Arial" panose="020B0604020202020204" pitchFamily="34" charset="0"/>
              <a:buChar char="•"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ED2C98C-43E1-2047-828B-BD7E50B2E390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5963420" y="2278170"/>
            <a:ext cx="2787003" cy="1818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6A6FAC-7E02-B74F-9631-905D103783B5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5963421" y="2462780"/>
            <a:ext cx="2787002" cy="15153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180"/>
              </a:lnSpc>
              <a:buFont typeface="Arial" panose="020B0604020202020204" pitchFamily="34" charset="0"/>
              <a:buChar char="•"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9C5D12-5A8D-284F-998C-F2B4331698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249032-F0A7-9440-AECF-D92B149D7F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7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chemeClr val="tx1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BA0AF2ED-731E-4349-B4EA-19B4A8010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094" y="1043127"/>
            <a:ext cx="1890446" cy="25123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231106-A901-7942-915C-D6D8E1FF9BCB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2530634" y="1003028"/>
            <a:ext cx="6282008" cy="322718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C4D9F2-3F67-C74C-8A63-525EA7EDA68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26876" y="3582004"/>
            <a:ext cx="1983664" cy="421831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800" b="0" i="0" baseline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004AD7-A8BD-D745-B18C-ADDD14AF12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551A4-1080-A04C-B7E1-1E7B9E049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chemeClr val="tx1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BA0AF2ED-731E-4349-B4EA-19B4A8010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094" y="1043127"/>
            <a:ext cx="2849234" cy="15979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231106-A901-7942-915C-D6D8E1FF9BCB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3635406" y="1003028"/>
            <a:ext cx="5177236" cy="322718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8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BC2419A-EF24-BC46-96BB-47FF4B93C0E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26876" y="2667598"/>
            <a:ext cx="2849234" cy="303421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800" b="0" i="0" baseline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335AED-4ADC-C94B-B047-4A64693D918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1B4F15-80D9-1C47-8387-CB3029164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231106-A901-7942-915C-D6D8E1FF9BCB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4714042" y="1003028"/>
            <a:ext cx="4098599" cy="13591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96C3C81-88FE-F647-A211-301CCF191FA8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310754" y="1937657"/>
            <a:ext cx="4098598" cy="1875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8F61B18-89E3-C54F-B463-28576605093B}"/>
              </a:ext>
            </a:extLst>
          </p:cNvPr>
          <p:cNvSpPr>
            <a:spLocks noGrp="1"/>
          </p:cNvSpPr>
          <p:nvPr>
            <p:ph type="body" idx="56"/>
          </p:nvPr>
        </p:nvSpPr>
        <p:spPr>
          <a:xfrm>
            <a:off x="310754" y="1003029"/>
            <a:ext cx="4098599" cy="2398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724"/>
              </a:lnSpc>
              <a:buNone/>
              <a:defRPr sz="14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EAED0B6-74D4-CA46-90D8-2C29B4DB2902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310753" y="1260151"/>
            <a:ext cx="4098597" cy="1985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180"/>
              </a:lnSpc>
              <a:buFont typeface="Arial" panose="020B0604020202020204" pitchFamily="34" charset="0"/>
              <a:buChar char="•"/>
              <a:defRPr sz="11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B6E37D-2CFC-A748-A1A0-F633C78AD27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0809DF-854D-A740-B47B-A514B1AE0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rgbClr val="00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768ABA-3C86-3C4B-80C9-A8A574DEFB9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7C5113-3FD6-554C-9AF1-D2D4BC371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  <p:sp>
        <p:nvSpPr>
          <p:cNvPr id="23" name="Chart Placeholder 5"/>
          <p:cNvSpPr>
            <a:spLocks noGrp="1"/>
          </p:cNvSpPr>
          <p:nvPr>
            <p:ph type="chart" sz="quarter" idx="60"/>
          </p:nvPr>
        </p:nvSpPr>
        <p:spPr>
          <a:xfrm>
            <a:off x="323850" y="1401763"/>
            <a:ext cx="4085503" cy="3175000"/>
          </a:xfrm>
        </p:spPr>
        <p:txBody>
          <a:bodyPr/>
          <a:lstStyle/>
          <a:p>
            <a:endParaRPr lang="el-GR"/>
          </a:p>
        </p:txBody>
      </p:sp>
      <p:sp>
        <p:nvSpPr>
          <p:cNvPr id="24" name="Chart Placeholder 5"/>
          <p:cNvSpPr>
            <a:spLocks noGrp="1"/>
          </p:cNvSpPr>
          <p:nvPr>
            <p:ph type="chart" sz="quarter" idx="61"/>
          </p:nvPr>
        </p:nvSpPr>
        <p:spPr>
          <a:xfrm>
            <a:off x="4727139" y="1401763"/>
            <a:ext cx="4085503" cy="3175000"/>
          </a:xfrm>
        </p:spPr>
        <p:txBody>
          <a:bodyPr/>
          <a:lstStyle/>
          <a:p>
            <a:endParaRPr lang="el-GR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8F61B18-89E3-C54F-B463-28576605093B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310754" y="1041062"/>
            <a:ext cx="4098599" cy="2398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F61B18-89E3-C54F-B463-28576605093B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694983" y="1003029"/>
            <a:ext cx="4098599" cy="2398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EE623A0-BD16-2E4C-BD4B-C2DC787EF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1ECE60-3954-494A-BB6A-38F46E3B12D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36354" y="4789456"/>
            <a:ext cx="5855207" cy="150634"/>
          </a:xfrm>
        </p:spPr>
        <p:txBody>
          <a:bodyPr>
            <a:noAutofit/>
          </a:bodyPr>
          <a:lstStyle>
            <a:lvl1pPr algn="l">
              <a:lnSpc>
                <a:spcPts val="680"/>
              </a:lnSpc>
              <a:spcAft>
                <a:spcPts val="450"/>
              </a:spcAft>
              <a:defRPr sz="648" b="0" i="0" baseline="0">
                <a:solidFill>
                  <a:srgbClr val="00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algn="ctr">
              <a:lnSpc>
                <a:spcPct val="120000"/>
              </a:lnSpc>
              <a:defRPr sz="675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768ABA-3C86-3C4B-80C9-A8A574DEFB9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78847"/>
            <a:ext cx="6120567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7C5113-3FD6-554C-9AF1-D2D4BC371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3566"/>
            <a:ext cx="9144000" cy="45720"/>
          </a:xfrm>
          <a:prstGeom prst="rect">
            <a:avLst/>
          </a:prstGeom>
        </p:spPr>
      </p:pic>
      <p:sp>
        <p:nvSpPr>
          <p:cNvPr id="10" name="Table Placeholder 2"/>
          <p:cNvSpPr>
            <a:spLocks noGrp="1"/>
          </p:cNvSpPr>
          <p:nvPr>
            <p:ph type="tbl" sz="quarter" idx="57"/>
          </p:nvPr>
        </p:nvSpPr>
        <p:spPr>
          <a:xfrm>
            <a:off x="310754" y="1420586"/>
            <a:ext cx="7731067" cy="286488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F61B18-89E3-C54F-B463-28576605093B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310754" y="1041062"/>
            <a:ext cx="4098599" cy="2398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9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1F8FDA-E976-474A-BAB2-C23C8FA2ED3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94" y="609952"/>
            <a:ext cx="5116999" cy="945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24"/>
              </a:lnSpc>
              <a:buNone/>
              <a:defRPr sz="1100" b="1" i="0">
                <a:solidFill>
                  <a:srgbClr val="021342"/>
                </a:solidFill>
                <a:latin typeface="Eurobank Sans" panose="02000503000000020004" pitchFamily="2" charset="0"/>
                <a:cs typeface="Eurobank Sans" panose="02000503000000020004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5AA07-2420-7C4D-8993-058DCE758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832589-CDCB-B142-A0A1-F0D9304D78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0095" y="397010"/>
            <a:ext cx="5116999" cy="1495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24"/>
              </a:lnSpc>
              <a:buNone/>
              <a:defRPr sz="16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832589-CDCB-B142-A0A1-F0D9304D789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20095" y="4348678"/>
            <a:ext cx="8579206" cy="794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342900" rtl="0" eaLnBrk="1" fontAlgn="auto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ClrTx/>
              <a:buSzTx/>
              <a:buFontTx/>
              <a:buNone/>
              <a:tabLst/>
              <a:defRPr sz="3000" b="0" i="0">
                <a:solidFill>
                  <a:srgbClr val="021342"/>
                </a:solidFill>
                <a:latin typeface="Eurobank Sans Light" panose="02000503000000020003" pitchFamily="2" charset="0"/>
                <a:cs typeface="Eurobank Sans Light" panose="02000503000000020003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2900" rtl="0" eaLnBrk="1" fontAlgn="auto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0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59382" y="664615"/>
            <a:ext cx="8027418" cy="171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62E5-28C1-EA44-AF50-D62B38AE54AA}"/>
              </a:ext>
            </a:extLst>
          </p:cNvPr>
          <p:cNvSpPr txBox="1">
            <a:spLocks/>
          </p:cNvSpPr>
          <p:nvPr userDrawn="1"/>
        </p:nvSpPr>
        <p:spPr>
          <a:xfrm>
            <a:off x="236354" y="4936287"/>
            <a:ext cx="5855207" cy="150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900" rtl="0" eaLnBrk="1" latinLnBrk="0" hangingPunct="1">
              <a:lnSpc>
                <a:spcPts val="680"/>
              </a:lnSpc>
              <a:spcBef>
                <a:spcPct val="20000"/>
              </a:spcBef>
              <a:spcAft>
                <a:spcPts val="450"/>
              </a:spcAft>
              <a:buFontTx/>
              <a:buNone/>
              <a:defRPr sz="648" b="0" i="0" kern="1200" baseline="0">
                <a:solidFill>
                  <a:schemeClr val="tx1"/>
                </a:solidFill>
                <a:latin typeface="Eurobank Sans Light" panose="02000503000000020003" pitchFamily="2" charset="0"/>
                <a:ea typeface="+mn-ea"/>
                <a:cs typeface="Eurobank Sans Light" panose="02000503000000020003" pitchFamily="2" charset="0"/>
              </a:defRPr>
            </a:lvl1pPr>
            <a:lvl2pPr marL="0" indent="0" algn="ctr" defTabSz="3429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75"/>
              </a:spcAft>
              <a:buFontTx/>
              <a:buNone/>
              <a:defRPr sz="67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FontTx/>
              <a:buNone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Corporate &amp; Investment Banking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C13D2F-ECC5-B04D-AE54-B4A3DE7859BE}"/>
              </a:ext>
            </a:extLst>
          </p:cNvPr>
          <p:cNvSpPr txBox="1">
            <a:spLocks/>
          </p:cNvSpPr>
          <p:nvPr userDrawn="1"/>
        </p:nvSpPr>
        <p:spPr>
          <a:xfrm>
            <a:off x="8449347" y="4936287"/>
            <a:ext cx="458299" cy="1854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342900" rtl="0" eaLnBrk="1" latinLnBrk="0" hangingPunct="1">
              <a:lnSpc>
                <a:spcPts val="680"/>
              </a:lnSpc>
              <a:spcBef>
                <a:spcPct val="20000"/>
              </a:spcBef>
              <a:spcAft>
                <a:spcPts val="450"/>
              </a:spcAft>
              <a:buFontTx/>
              <a:buNone/>
              <a:defRPr sz="648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0" indent="0" algn="ctr" defTabSz="3429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75"/>
              </a:spcAft>
              <a:buFontTx/>
              <a:buNone/>
              <a:defRPr sz="67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FontTx/>
              <a:buNone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125" b="0" i="0" kern="1200">
                <a:solidFill>
                  <a:schemeClr val="tx1"/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18546-E4DE-EB46-B75F-9A19B9F1E3B9}" type="slidenum">
              <a:rPr lang="en-US" b="1" i="0" smtClean="0">
                <a:latin typeface="Eurobank Sans" panose="02000503000000020004" pitchFamily="2" charset="0"/>
              </a:rPr>
              <a:pPr/>
              <a:t>‹#›</a:t>
            </a:fld>
            <a:endParaRPr lang="en-US" b="1" i="0" dirty="0">
              <a:latin typeface="Eurobank Sans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0" r:id="rId9"/>
    <p:sldLayoutId id="2147483677" r:id="rId10"/>
    <p:sldLayoutId id="2147483688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825" kern="1200" baseline="0">
          <a:solidFill>
            <a:schemeClr val="bg1"/>
          </a:solidFill>
          <a:latin typeface="Cera GR Bold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spcAft>
          <a:spcPts val="1125"/>
        </a:spcAft>
        <a:buFontTx/>
        <a:buNone/>
        <a:defRPr sz="1500" b="1" i="0" kern="1200" baseline="0">
          <a:solidFill>
            <a:schemeClr val="tx1"/>
          </a:solidFill>
          <a:latin typeface="Averta Std PE Extrabold" pitchFamily="2" charset="0"/>
          <a:ea typeface="+mn-ea"/>
          <a:cs typeface="Averta Std PE Extrabold" pitchFamily="2" charset="0"/>
        </a:defRPr>
      </a:lvl1pPr>
      <a:lvl2pPr marL="0" indent="0" algn="l" defTabSz="342900" rtl="0" eaLnBrk="1" latinLnBrk="0" hangingPunct="1">
        <a:spcBef>
          <a:spcPct val="20000"/>
        </a:spcBef>
        <a:spcAft>
          <a:spcPts val="675"/>
        </a:spcAft>
        <a:buFontTx/>
        <a:buNone/>
        <a:defRPr sz="1275" b="0" i="0" kern="1200">
          <a:solidFill>
            <a:schemeClr val="tx1"/>
          </a:solidFill>
          <a:latin typeface="Averta Std PE" pitchFamily="2" charset="0"/>
          <a:ea typeface="+mn-ea"/>
          <a:cs typeface="Averta Std PE" pitchFamily="2" charset="0"/>
        </a:defRPr>
      </a:lvl2pPr>
      <a:lvl3pPr marL="0" indent="0" algn="l" defTabSz="342900" rtl="0" eaLnBrk="1" latinLnBrk="0" hangingPunct="1">
        <a:spcBef>
          <a:spcPct val="20000"/>
        </a:spcBef>
        <a:buFontTx/>
        <a:buNone/>
        <a:defRPr sz="1125" b="0" i="0" kern="1200">
          <a:solidFill>
            <a:schemeClr val="tx1"/>
          </a:solidFill>
          <a:latin typeface="Averta Std PE" pitchFamily="2" charset="0"/>
          <a:ea typeface="+mn-ea"/>
          <a:cs typeface="Averta Std PE" pitchFamily="2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125" b="0" i="0" kern="1200">
          <a:solidFill>
            <a:schemeClr val="tx1"/>
          </a:solidFill>
          <a:latin typeface="Averta Std PE" pitchFamily="2" charset="0"/>
          <a:ea typeface="+mn-ea"/>
          <a:cs typeface="Averta Std PE" pitchFamily="2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125" b="0" i="0" kern="1200">
          <a:solidFill>
            <a:schemeClr val="tx1"/>
          </a:solidFill>
          <a:latin typeface="Averta Std PE" pitchFamily="2" charset="0"/>
          <a:ea typeface="+mn-ea"/>
          <a:cs typeface="Averta Std PE" pitchFamily="2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DD461-CD04-4047-8553-E52BC824F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0" b="39063"/>
          <a:stretch/>
        </p:blipFill>
        <p:spPr>
          <a:xfrm>
            <a:off x="0" y="3523438"/>
            <a:ext cx="9144000" cy="162006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A80B10-509A-A74D-ABDF-279748D927D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1900" y="1241139"/>
            <a:ext cx="7927701" cy="751065"/>
          </a:xfrm>
        </p:spPr>
        <p:txBody>
          <a:bodyPr/>
          <a:lstStyle/>
          <a:p>
            <a:r>
              <a:rPr lang="el-GR" dirty="0"/>
              <a:t>Οι 5 Πυλώνες Ανάπτυξης &amp; τα Σημαντικά Επενδυτικά Έργα</a:t>
            </a:r>
          </a:p>
          <a:p>
            <a:endParaRPr lang="el-GR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C909CC5-FAD7-7945-A67E-C3E8ED2DD1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76940" y="2951628"/>
            <a:ext cx="1306623" cy="4152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21342"/>
                </a:solidFill>
                <a:latin typeface="Eurobank Sans" panose="02000503000000020004" pitchFamily="2" charset="0"/>
              </a:defRPr>
            </a:lvl1pPr>
          </a:lstStyle>
          <a:p>
            <a:r>
              <a:rPr lang="el-GR" sz="1100" b="0" dirty="0"/>
              <a:t>Νοέμβριος </a:t>
            </a:r>
            <a:r>
              <a:rPr lang="en-US" sz="1100" b="0" dirty="0"/>
              <a:t>2022</a:t>
            </a:r>
            <a:endParaRPr lang="x-none" sz="11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75BD6-34A8-3C46-B743-DF2100FE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0435"/>
            <a:ext cx="9144000" cy="91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16C6A7-16DC-BD47-8275-8F6DCFBE8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940" y="338296"/>
            <a:ext cx="1135702" cy="153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11B8C-6360-EB4A-9715-A135A0678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9" y="369388"/>
            <a:ext cx="1976829" cy="2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3C01E62-1CB2-A745-8BDF-A7F322D4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101"/>
          <a:stretch/>
        </p:blipFill>
        <p:spPr>
          <a:xfrm>
            <a:off x="2312905" y="2125556"/>
            <a:ext cx="4279804" cy="239911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272D5-6EE8-0E41-A108-A037E35FDC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40381" y="426927"/>
            <a:ext cx="6794162" cy="149584"/>
          </a:xfrm>
        </p:spPr>
        <p:txBody>
          <a:bodyPr/>
          <a:lstStyle/>
          <a:p>
            <a:pPr>
              <a:lnSpc>
                <a:spcPts val="300"/>
              </a:lnSpc>
            </a:pPr>
            <a:r>
              <a:rPr lang="en-US" dirty="0"/>
              <a:t>Eurobank Corporate&amp; Investment Banking: </a:t>
            </a:r>
            <a:r>
              <a:rPr lang="el-GR" dirty="0"/>
              <a:t>Καθαρή Πιστωτική Επέκταση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DCF4AA5-2411-0A4D-A759-4FC34FCD43C6}"/>
              </a:ext>
            </a:extLst>
          </p:cNvPr>
          <p:cNvSpPr txBox="1">
            <a:spLocks/>
          </p:cNvSpPr>
          <p:nvPr/>
        </p:nvSpPr>
        <p:spPr>
          <a:xfrm>
            <a:off x="3076343" y="1318594"/>
            <a:ext cx="4431191" cy="9207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FontTx/>
              <a:buNone/>
              <a:defRPr sz="1600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675"/>
              </a:spcAft>
              <a:buFontTx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Eurobank Sans" panose="02000503000000020004" pitchFamily="2" charset="0"/>
                <a:ea typeface="+mn-ea"/>
                <a:cs typeface="+mn-cs"/>
              </a:defRPr>
            </a:pPr>
            <a:r>
              <a:rPr lang="en-US" sz="1000" b="1" dirty="0">
                <a:solidFill>
                  <a:srgbClr val="001345"/>
                </a:solidFill>
              </a:rPr>
              <a:t>X</a:t>
            </a:r>
            <a:r>
              <a:rPr lang="el-GR" sz="1000" b="1" u="none" strike="noStrike" baseline="0" dirty="0">
                <a:solidFill>
                  <a:srgbClr val="001345"/>
                </a:solidFill>
                <a:effectLst/>
              </a:rPr>
              <a:t>αρτοφυλάκιο </a:t>
            </a:r>
            <a:r>
              <a:rPr lang="el-GR" sz="1000" b="1" dirty="0">
                <a:solidFill>
                  <a:srgbClr val="001345"/>
                </a:solidFill>
                <a:cs typeface="+mn-cs"/>
              </a:rPr>
              <a:t>επιχειρηματικών δανείων</a:t>
            </a:r>
            <a:r>
              <a:rPr lang="en-US" sz="1000" b="1" dirty="0">
                <a:solidFill>
                  <a:srgbClr val="001345"/>
                </a:solidFill>
                <a:cs typeface="+mn-cs"/>
              </a:rPr>
              <a:t> (€</a:t>
            </a:r>
            <a:r>
              <a:rPr lang="el-GR" sz="1000" b="1" dirty="0">
                <a:solidFill>
                  <a:srgbClr val="001345"/>
                </a:solidFill>
                <a:cs typeface="+mn-cs"/>
              </a:rPr>
              <a:t>δις.</a:t>
            </a:r>
            <a:r>
              <a:rPr lang="en-US" sz="1000" b="1" dirty="0">
                <a:solidFill>
                  <a:srgbClr val="001345"/>
                </a:solidFill>
                <a:cs typeface="+mn-cs"/>
              </a:rPr>
              <a:t>)</a:t>
            </a: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2450B7FA-EE5E-468E-BD77-F4F6DA7E8E0E}"/>
              </a:ext>
            </a:extLst>
          </p:cNvPr>
          <p:cNvSpPr/>
          <p:nvPr/>
        </p:nvSpPr>
        <p:spPr>
          <a:xfrm rot="20676154">
            <a:off x="2698498" y="2264578"/>
            <a:ext cx="3684440" cy="195247"/>
          </a:xfrm>
          <a:prstGeom prst="homePlat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5000">
                <a:srgbClr val="0050B5"/>
              </a:gs>
            </a:gsLst>
            <a:lin ang="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9DF5-AEA9-264B-91DB-60A212897BA5}"/>
              </a:ext>
            </a:extLst>
          </p:cNvPr>
          <p:cNvSpPr txBox="1"/>
          <p:nvPr/>
        </p:nvSpPr>
        <p:spPr>
          <a:xfrm rot="20698903">
            <a:off x="3270958" y="2204670"/>
            <a:ext cx="2688167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900" b="1" dirty="0">
                <a:solidFill>
                  <a:schemeClr val="bg1"/>
                </a:solidFill>
                <a:latin typeface="Eurobank Sans" panose="02000503000000020004" pitchFamily="2" charset="0"/>
                <a:cs typeface="Cera GR Bold"/>
              </a:rPr>
              <a:t>86% Net Credit Growth (2019-2025)</a:t>
            </a:r>
            <a:endParaRPr lang="el-GR" sz="900" b="1" dirty="0">
              <a:solidFill>
                <a:schemeClr val="bg1"/>
              </a:solidFill>
              <a:latin typeface="Eurobank Sans" panose="02000503000000020004" pitchFamily="2" charset="0"/>
              <a:cs typeface="Cera GR Bold"/>
            </a:endParaRPr>
          </a:p>
        </p:txBody>
      </p:sp>
    </p:spTree>
    <p:extLst>
      <p:ext uri="{BB962C8B-B14F-4D97-AF65-F5344CB8AC3E}">
        <p14:creationId xmlns:p14="http://schemas.microsoft.com/office/powerpoint/2010/main" val="237927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272D5-6EE8-0E41-A108-A037E35FDC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40381" y="426927"/>
            <a:ext cx="6794162" cy="149584"/>
          </a:xfrm>
        </p:spPr>
        <p:txBody>
          <a:bodyPr/>
          <a:lstStyle/>
          <a:p>
            <a:pPr>
              <a:lnSpc>
                <a:spcPts val="300"/>
              </a:lnSpc>
            </a:pPr>
            <a:r>
              <a:rPr lang="el-GR" dirty="0">
                <a:effectLst/>
                <a:latin typeface="+mj-lt"/>
                <a:ea typeface="Times New Roman" panose="02020603050405020304" pitchFamily="18" charset="0"/>
              </a:rPr>
              <a:t>Εκτιμώμενο σύνολο χρηματοδοτήσεων ανά πυλώνα τη τριετία 2023-25</a:t>
            </a:r>
            <a:endParaRPr lang="el-GR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8D631-2B4D-4553-8746-EC119393B39A}"/>
              </a:ext>
            </a:extLst>
          </p:cNvPr>
          <p:cNvSpPr txBox="1"/>
          <p:nvPr/>
        </p:nvSpPr>
        <p:spPr>
          <a:xfrm>
            <a:off x="344025" y="760494"/>
            <a:ext cx="9687208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120000"/>
              </a:lnSpc>
            </a:pPr>
            <a:r>
              <a:rPr lang="el-GR" sz="1000" b="1" dirty="0">
                <a:solidFill>
                  <a:srgbClr val="021342"/>
                </a:solidFill>
                <a:latin typeface="+mj-lt"/>
              </a:rPr>
              <a:t>Συνολικά ~</a:t>
            </a:r>
            <a:r>
              <a:rPr lang="en-US" sz="1000" b="1" dirty="0">
                <a:solidFill>
                  <a:srgbClr val="021342"/>
                </a:solidFill>
                <a:latin typeface="+mj-lt"/>
              </a:rPr>
              <a:t>€32 </a:t>
            </a:r>
            <a:r>
              <a:rPr lang="el-GR" sz="1000" b="1" dirty="0">
                <a:solidFill>
                  <a:srgbClr val="021342"/>
                </a:solidFill>
                <a:latin typeface="+mj-lt"/>
              </a:rPr>
              <a:t>δις</a:t>
            </a:r>
            <a:r>
              <a:rPr lang="en-US" sz="1000" b="1" dirty="0">
                <a:solidFill>
                  <a:srgbClr val="021342"/>
                </a:solidFill>
                <a:latin typeface="+mj-lt"/>
              </a:rPr>
              <a:t>., </a:t>
            </a:r>
            <a:r>
              <a:rPr lang="el-GR" sz="1000" b="1" dirty="0">
                <a:solidFill>
                  <a:srgbClr val="021342"/>
                </a:solidFill>
                <a:latin typeface="+mj-lt"/>
              </a:rPr>
              <a:t>εκ των οποίων ~€24 δις. θα χρηματοδοτηθούν από Τράπεζες σε συνεργασία με το  ΤΑΑ στους παρακάτω πυλώνες</a:t>
            </a:r>
            <a:r>
              <a:rPr lang="en-US" sz="1000" b="1" dirty="0">
                <a:solidFill>
                  <a:srgbClr val="021342"/>
                </a:solidFill>
                <a:latin typeface="+mj-lt"/>
              </a:rPr>
              <a:t>,</a:t>
            </a:r>
            <a:r>
              <a:rPr lang="el-GR" sz="1000" b="1" dirty="0">
                <a:solidFill>
                  <a:srgbClr val="021342"/>
                </a:solidFill>
                <a:latin typeface="+mj-lt"/>
              </a:rPr>
              <a:t> ως ακολούθως</a:t>
            </a:r>
            <a:r>
              <a:rPr lang="en-US" sz="1000" b="1" dirty="0">
                <a:solidFill>
                  <a:srgbClr val="021342"/>
                </a:solidFill>
                <a:latin typeface="+mj-lt"/>
              </a:rPr>
              <a:t>:</a:t>
            </a:r>
            <a:r>
              <a:rPr lang="el-GR" sz="1000" b="1" dirty="0">
                <a:solidFill>
                  <a:srgbClr val="021342"/>
                </a:solidFill>
                <a:latin typeface="+mj-lt"/>
              </a:rPr>
              <a:t> </a:t>
            </a:r>
          </a:p>
          <a:p>
            <a:pPr marL="36000" algn="ctr">
              <a:lnSpc>
                <a:spcPct val="120000"/>
              </a:lnSpc>
            </a:pPr>
            <a:endParaRPr lang="el-GR" sz="1000" b="1" dirty="0">
              <a:latin typeface="Cera GR Bold"/>
              <a:cs typeface="Cera GR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0E56F-71E4-43E4-A496-66F160AC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97" y="1148909"/>
            <a:ext cx="6582461" cy="37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1C800C-6762-E24A-8DDF-577C26FCFEAB}"/>
              </a:ext>
            </a:extLst>
          </p:cNvPr>
          <p:cNvSpPr/>
          <p:nvPr/>
        </p:nvSpPr>
        <p:spPr>
          <a:xfrm>
            <a:off x="4462668" y="960939"/>
            <a:ext cx="1999229" cy="3788848"/>
          </a:xfrm>
          <a:prstGeom prst="rect">
            <a:avLst/>
          </a:prstGeom>
          <a:solidFill>
            <a:srgbClr val="00134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1C47A1-A132-481C-A888-DBB1A8845CC9}"/>
              </a:ext>
            </a:extLst>
          </p:cNvPr>
          <p:cNvSpPr txBox="1">
            <a:spLocks/>
          </p:cNvSpPr>
          <p:nvPr/>
        </p:nvSpPr>
        <p:spPr>
          <a:xfrm>
            <a:off x="4626337" y="1121073"/>
            <a:ext cx="1687377" cy="1702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FontTx/>
              <a:buNone/>
              <a:defRPr sz="1600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675"/>
              </a:spcAft>
              <a:buFontTx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b="1" dirty="0">
                <a:solidFill>
                  <a:schemeClr val="bg1"/>
                </a:solidFill>
              </a:rPr>
              <a:t>‘Έργα που δρομολογούνται προς υλοποίηση</a:t>
            </a:r>
            <a:r>
              <a:rPr lang="en-US" sz="900" b="1" dirty="0">
                <a:solidFill>
                  <a:schemeClr val="bg1"/>
                </a:solidFill>
              </a:rPr>
              <a:t>: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Χρηματοδότηση της παραχώρησης της Εγνατίας Οδού συμπεριλαμβανομένων των έργων των κάθετων αξόνων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ΣΔΙΤ Βόρειος Οδικός Άξονας Κρήτης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27360-2D35-4787-ABC6-C10A40B92452}"/>
              </a:ext>
            </a:extLst>
          </p:cNvPr>
          <p:cNvSpPr/>
          <p:nvPr/>
        </p:nvSpPr>
        <p:spPr>
          <a:xfrm>
            <a:off x="2393644" y="2885555"/>
            <a:ext cx="1981622" cy="1864232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l-GR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€738,3 million </a:t>
            </a:r>
          </a:p>
          <a:p>
            <a:pPr algn="ctr"/>
            <a:r>
              <a:rPr lang="el-GR" sz="800" dirty="0">
                <a:solidFill>
                  <a:srgbClr val="001345"/>
                </a:solidFill>
                <a:latin typeface="Eurobank Sans" panose="02000503000000020004" pitchFamily="2" charset="0"/>
              </a:rPr>
              <a:t> </a:t>
            </a: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Loan, including EIB</a:t>
            </a: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 &amp; Intercreditor Agent </a:t>
            </a: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December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449A49-0D39-4B08-981C-77FD73836445}"/>
              </a:ext>
            </a:extLst>
          </p:cNvPr>
          <p:cNvSpPr/>
          <p:nvPr/>
        </p:nvSpPr>
        <p:spPr>
          <a:xfrm>
            <a:off x="324620" y="2885555"/>
            <a:ext cx="1981622" cy="1864232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l-GR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€960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Bondholder</a:t>
            </a:r>
          </a:p>
          <a:p>
            <a:pPr algn="ctr"/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l-GR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June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1CCDEF-03A3-4255-8BD6-C9621E37DC7C}"/>
              </a:ext>
            </a:extLst>
          </p:cNvPr>
          <p:cNvSpPr/>
          <p:nvPr/>
        </p:nvSpPr>
        <p:spPr>
          <a:xfrm>
            <a:off x="324620" y="950797"/>
            <a:ext cx="1981622" cy="1868794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l-GR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€1.14 billion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 &amp; Bondholder</a:t>
            </a:r>
          </a:p>
          <a:p>
            <a:pPr algn="ctr"/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200"/>
              </a:spcBef>
            </a:pPr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4EBF0E-8C1E-447E-9D7E-BFA1BE23C794}"/>
              </a:ext>
            </a:extLst>
          </p:cNvPr>
          <p:cNvSpPr/>
          <p:nvPr/>
        </p:nvSpPr>
        <p:spPr>
          <a:xfrm>
            <a:off x="2393644" y="950797"/>
            <a:ext cx="1981622" cy="1864232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€ 74 million</a:t>
            </a: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Insignio &amp; IQ Hub</a:t>
            </a: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2 Bilateral Bond Loans</a:t>
            </a: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algn="ctr"/>
            <a:endParaRPr lang="en-US" sz="8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Eurobank Sans" panose="02000503000000020004" pitchFamily="2" charset="0"/>
              </a:rPr>
              <a:t>€112 million</a:t>
            </a: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Initial Public Offering in ATHEX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Co-Advisor &amp; Joint Bookrunner</a:t>
            </a:r>
          </a:p>
          <a:p>
            <a:pPr algn="ctr">
              <a:lnSpc>
                <a:spcPct val="15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2022 and January 2021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62663-C6A1-F944-B3E3-E69FF38D6C9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l-GR" dirty="0"/>
              <a:t>Πυλώνας Υποδομών</a:t>
            </a:r>
            <a:r>
              <a:rPr lang="en-US" dirty="0"/>
              <a:t> </a:t>
            </a:r>
            <a:r>
              <a:rPr lang="el-GR" dirty="0"/>
              <a:t>&amp; </a:t>
            </a:r>
            <a:r>
              <a:rPr lang="en-US" dirty="0"/>
              <a:t>R</a:t>
            </a:r>
            <a:r>
              <a:rPr lang="el-GR" dirty="0"/>
              <a:t>eal </a:t>
            </a:r>
            <a:r>
              <a:rPr lang="en-US" dirty="0"/>
              <a:t>E</a:t>
            </a:r>
            <a:r>
              <a:rPr lang="el-GR" dirty="0"/>
              <a:t>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8EA68-1740-3846-9469-AA9EE5E0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92" b="29732"/>
          <a:stretch/>
        </p:blipFill>
        <p:spPr>
          <a:xfrm>
            <a:off x="2974673" y="2978043"/>
            <a:ext cx="819565" cy="371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DAD4C-2129-AB46-992F-6D3BF9CB1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33" y="3024203"/>
            <a:ext cx="657471" cy="287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B072E2-2AC7-FD4B-8261-CF4F6B7A0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83" y="1006204"/>
            <a:ext cx="424697" cy="577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E30677-F0E2-D543-AC5A-8B397AB4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802" y="1081515"/>
            <a:ext cx="817141" cy="161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105108-5669-0843-B9E3-B940226A53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20" r="31527"/>
          <a:stretch/>
        </p:blipFill>
        <p:spPr>
          <a:xfrm>
            <a:off x="6531692" y="960939"/>
            <a:ext cx="2287686" cy="37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E35618-01E0-CA4F-94A5-A5ABB6236FB0}"/>
              </a:ext>
            </a:extLst>
          </p:cNvPr>
          <p:cNvSpPr/>
          <p:nvPr/>
        </p:nvSpPr>
        <p:spPr>
          <a:xfrm>
            <a:off x="4452840" y="2921946"/>
            <a:ext cx="1999229" cy="1851678"/>
          </a:xfrm>
          <a:prstGeom prst="rect">
            <a:avLst/>
          </a:prstGeom>
          <a:solidFill>
            <a:srgbClr val="00134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908EFC-FA1A-2443-8982-B761246BC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40" r="15127"/>
          <a:stretch/>
        </p:blipFill>
        <p:spPr>
          <a:xfrm>
            <a:off x="6533036" y="1021418"/>
            <a:ext cx="2286342" cy="374593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1C47A1-A132-481C-A888-DBB1A8845CC9}"/>
              </a:ext>
            </a:extLst>
          </p:cNvPr>
          <p:cNvSpPr txBox="1">
            <a:spLocks/>
          </p:cNvSpPr>
          <p:nvPr/>
        </p:nvSpPr>
        <p:spPr>
          <a:xfrm>
            <a:off x="4641708" y="3010752"/>
            <a:ext cx="1624968" cy="1086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FontTx/>
              <a:buNone/>
              <a:defRPr sz="1600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675"/>
              </a:spcAft>
              <a:buFontTx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b="1" dirty="0">
                <a:solidFill>
                  <a:schemeClr val="bg1"/>
                </a:solidFill>
              </a:rPr>
              <a:t>‘Έργα που δρομολογούνται προς υλοποίηση</a:t>
            </a:r>
            <a:r>
              <a:rPr lang="en-US" sz="900" b="1" dirty="0">
                <a:solidFill>
                  <a:schemeClr val="bg1"/>
                </a:solidFill>
              </a:rPr>
              <a:t>: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Cape Kafireas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, έργο ΑΠΕ ισχύος 327Μ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W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από την </a:t>
            </a:r>
            <a:r>
              <a:rPr lang="el-GR" sz="900" dirty="0" err="1">
                <a:solidFill>
                  <a:schemeClr val="bg1"/>
                </a:solidFill>
                <a:latin typeface="+mj-lt"/>
              </a:rPr>
              <a:t>Τέρνα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 Ενεργειακή</a:t>
            </a:r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Κατασκευή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1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 Φ/Β Πάρκου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στην περιοχή της Θεσσαλίας από την ΕΛΖΕΤ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,  ~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€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200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εκ.</a:t>
            </a:r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bg1"/>
              </a:solidFill>
              <a:latin typeface="Eurobank Sans "/>
            </a:endParaRP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900" dirty="0">
              <a:solidFill>
                <a:schemeClr val="bg1"/>
              </a:solidFill>
              <a:latin typeface="Eurobank Sans 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31382-BF74-D84A-AC40-BF53EBDE010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4620" y="387900"/>
            <a:ext cx="6120567" cy="149584"/>
          </a:xfrm>
        </p:spPr>
        <p:txBody>
          <a:bodyPr/>
          <a:lstStyle/>
          <a:p>
            <a:r>
              <a:rPr lang="el-GR" dirty="0"/>
              <a:t>Πυλώνας Ενέργειας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EA51F5-9CD3-0949-AFB9-C8F1B099156E}"/>
              </a:ext>
            </a:extLst>
          </p:cNvPr>
          <p:cNvSpPr/>
          <p:nvPr/>
        </p:nvSpPr>
        <p:spPr>
          <a:xfrm>
            <a:off x="2397783" y="1023064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t" anchorCtr="0"/>
          <a:lstStyle/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€580 million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Coordinator, Sole Underwriter &amp; Agent</a:t>
            </a:r>
          </a:p>
          <a:p>
            <a:pPr algn="ctr">
              <a:lnSpc>
                <a:spcPct val="200000"/>
              </a:lnSpc>
              <a:spcAft>
                <a:spcPts val="300"/>
              </a:spcAft>
            </a:pPr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September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310AE-3B67-6B4B-B2D6-7217B5A57251}"/>
              </a:ext>
            </a:extLst>
          </p:cNvPr>
          <p:cNvSpPr/>
          <p:nvPr/>
        </p:nvSpPr>
        <p:spPr>
          <a:xfrm>
            <a:off x="4461893" y="1021418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t" anchorCtr="0"/>
          <a:lstStyle/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€660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Coordinator, MLA, Underwriter, Agent &amp; Account Bank</a:t>
            </a:r>
          </a:p>
          <a:p>
            <a:pPr algn="ctr">
              <a:lnSpc>
                <a:spcPct val="200000"/>
              </a:lnSpc>
            </a:pPr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7D1C2-5D78-F14F-82F2-16A29368F807}"/>
              </a:ext>
            </a:extLst>
          </p:cNvPr>
          <p:cNvSpPr/>
          <p:nvPr/>
        </p:nvSpPr>
        <p:spPr>
          <a:xfrm>
            <a:off x="324620" y="2919824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t" anchorCtr="0"/>
          <a:lstStyle/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marL="36000" algn="ctr">
              <a:lnSpc>
                <a:spcPct val="120000"/>
              </a:lnSpc>
            </a:pPr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€99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Bondholder, Account Bank &amp; Agent</a:t>
            </a:r>
          </a:p>
          <a:p>
            <a:pPr algn="ctr">
              <a:spcAft>
                <a:spcPts val="700"/>
              </a:spcAft>
            </a:pP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438310-5DC6-BD4B-8A7D-CBCE26275DF2}"/>
              </a:ext>
            </a:extLst>
          </p:cNvPr>
          <p:cNvSpPr/>
          <p:nvPr/>
        </p:nvSpPr>
        <p:spPr>
          <a:xfrm>
            <a:off x="2404816" y="2920223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t" anchorCtr="0"/>
          <a:lstStyle/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€ 200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D0E54-981E-4F44-8BF4-4FBA7E08E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346" y="1069233"/>
            <a:ext cx="513357" cy="440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92A3F-8F2A-DA43-B7CC-BAFB1B824D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41" b="28631"/>
          <a:stretch/>
        </p:blipFill>
        <p:spPr>
          <a:xfrm>
            <a:off x="5004422" y="1078286"/>
            <a:ext cx="910631" cy="4396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713D01-1A0F-4AF4-9C43-2E20EA8752C9}"/>
              </a:ext>
            </a:extLst>
          </p:cNvPr>
          <p:cNvSpPr/>
          <p:nvPr/>
        </p:nvSpPr>
        <p:spPr>
          <a:xfrm>
            <a:off x="324835" y="1024890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tlCol="0" anchor="t" anchorCtr="0"/>
          <a:lstStyle/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CCGT Komotini</a:t>
            </a: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 </a:t>
            </a: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870 MW</a:t>
            </a: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l-GR" sz="900" b="1" dirty="0">
                <a:solidFill>
                  <a:srgbClr val="001345"/>
                </a:solidFill>
                <a:latin typeface="+mj-lt"/>
              </a:rPr>
              <a:t>~ </a:t>
            </a:r>
            <a:r>
              <a:rPr lang="en-US" sz="900" b="1" dirty="0">
                <a:solidFill>
                  <a:srgbClr val="001345"/>
                </a:solidFill>
                <a:latin typeface="+mj-lt"/>
              </a:rPr>
              <a:t>€ 330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       Eurobank is mandated as Joint 	    Coordinator</a:t>
            </a:r>
          </a:p>
          <a:p>
            <a:pPr algn="ctr">
              <a:lnSpc>
                <a:spcPct val="200000"/>
              </a:lnSpc>
            </a:pPr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86A7B-1487-4922-AEC3-FE290714A6CF}"/>
              </a:ext>
            </a:extLst>
          </p:cNvPr>
          <p:cNvSpPr txBox="1"/>
          <p:nvPr/>
        </p:nvSpPr>
        <p:spPr>
          <a:xfrm>
            <a:off x="691977" y="3017921"/>
            <a:ext cx="1246255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900" b="1" dirty="0">
                <a:solidFill>
                  <a:srgbClr val="001345"/>
                </a:solidFill>
                <a:latin typeface="Eurobank Sans" panose="02000503000000020004" pitchFamily="2" charset="0"/>
              </a:rPr>
              <a:t>Energy company</a:t>
            </a:r>
            <a:endParaRPr lang="el-GR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B96A3F5-44F9-47B4-B554-5F923F0AC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197" y="2919824"/>
            <a:ext cx="72685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6518E8-EE4B-9449-B9D8-25BF0B04E8C2}"/>
              </a:ext>
            </a:extLst>
          </p:cNvPr>
          <p:cNvSpPr/>
          <p:nvPr/>
        </p:nvSpPr>
        <p:spPr>
          <a:xfrm>
            <a:off x="4462668" y="967910"/>
            <a:ext cx="1999229" cy="3796739"/>
          </a:xfrm>
          <a:prstGeom prst="rect">
            <a:avLst/>
          </a:prstGeom>
          <a:solidFill>
            <a:srgbClr val="00134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227A0-9E7B-4141-B1E9-8787F83D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1"/>
          <a:stretch/>
        </p:blipFill>
        <p:spPr>
          <a:xfrm>
            <a:off x="6533036" y="967911"/>
            <a:ext cx="2286342" cy="37967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83B2D5-C8B0-FA4C-BD94-B0028E3832FD}"/>
              </a:ext>
            </a:extLst>
          </p:cNvPr>
          <p:cNvSpPr/>
          <p:nvPr/>
        </p:nvSpPr>
        <p:spPr>
          <a:xfrm>
            <a:off x="325058" y="967910"/>
            <a:ext cx="1981622" cy="3796739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l-GR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€99,35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 granted under the RRF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Coordinator, Underwriter, Agent &amp; Account Bank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July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AB87-0B46-7F4C-A4CD-702BADEDDA8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l-GR" dirty="0"/>
              <a:t>Πυλώνας Τηλεπικοινωνιών και Ψηφιακής Αναβάθμισης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84C6FF-36D1-274B-A382-84F5538A1C8A}"/>
              </a:ext>
            </a:extLst>
          </p:cNvPr>
          <p:cNvSpPr txBox="1">
            <a:spLocks/>
          </p:cNvSpPr>
          <p:nvPr/>
        </p:nvSpPr>
        <p:spPr>
          <a:xfrm>
            <a:off x="4643222" y="1152462"/>
            <a:ext cx="1611218" cy="2870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FontTx/>
              <a:buNone/>
              <a:defRPr sz="1600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675"/>
              </a:spcAft>
              <a:buFontTx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000" b="1" dirty="0">
                <a:solidFill>
                  <a:schemeClr val="bg1"/>
                </a:solidFill>
                <a:latin typeface="+mj-lt"/>
              </a:rPr>
              <a:t>‘</a:t>
            </a:r>
            <a:r>
              <a:rPr lang="el-GR" sz="900" b="1" dirty="0">
                <a:solidFill>
                  <a:schemeClr val="bg1"/>
                </a:solidFill>
                <a:latin typeface="+mj-lt"/>
              </a:rPr>
              <a:t>Έργα που δρομολογούνται προς υλοποίηση</a:t>
            </a:r>
            <a:r>
              <a:rPr lang="en-US" sz="9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Επέκταση του δικτύου οπτικών ινών από τη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Hellenic Open Fiber, ~€350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εκ.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ΣΔΙΤ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Ultra Fast Broadband </a:t>
            </a:r>
            <a:endParaRPr lang="el-GR" sz="900" dirty="0">
              <a:solidFill>
                <a:schemeClr val="bg1"/>
              </a:solidFill>
              <a:latin typeface="+mj-lt"/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CFC4B-EA8D-1B4D-91B0-015B8603C7FC}"/>
              </a:ext>
            </a:extLst>
          </p:cNvPr>
          <p:cNvSpPr/>
          <p:nvPr/>
        </p:nvSpPr>
        <p:spPr>
          <a:xfrm>
            <a:off x="2394092" y="967910"/>
            <a:ext cx="1981622" cy="3796739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€77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2 Direct Leasing Financings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Submarine Cable &amp; </a:t>
            </a: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Fiber Optic Terrestrial Lines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September 2020 and September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5F910B-F85A-8B4F-AF17-850BBAEB7CA5}"/>
              </a:ext>
            </a:extLst>
          </p:cNvPr>
          <p:cNvGrpSpPr/>
          <p:nvPr/>
        </p:nvGrpSpPr>
        <p:grpSpPr>
          <a:xfrm>
            <a:off x="1013133" y="1132600"/>
            <a:ext cx="605471" cy="407604"/>
            <a:chOff x="1699404" y="1079937"/>
            <a:chExt cx="477816" cy="360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EB1715-EC18-C74B-9B91-D0BA71C78DBF}"/>
                </a:ext>
              </a:extLst>
            </p:cNvPr>
            <p:cNvSpPr/>
            <p:nvPr/>
          </p:nvSpPr>
          <p:spPr>
            <a:xfrm>
              <a:off x="1699404" y="1079937"/>
              <a:ext cx="477816" cy="360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651F5D-0984-6649-BEFD-A0F5F8AEE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8568" y="1141699"/>
              <a:ext cx="401066" cy="26818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14BC5A4-CD6C-4BAA-8BBF-4A865B43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01" y="2238362"/>
            <a:ext cx="1111825" cy="130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8692F-19E4-4F19-8B53-57BFBA0653A9}"/>
              </a:ext>
            </a:extLst>
          </p:cNvPr>
          <p:cNvSpPr txBox="1"/>
          <p:nvPr/>
        </p:nvSpPr>
        <p:spPr>
          <a:xfrm>
            <a:off x="2710115" y="1114985"/>
            <a:ext cx="1363947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lnSpc>
                <a:spcPct val="120000"/>
              </a:lnSpc>
            </a:pPr>
            <a:r>
              <a:rPr lang="en-US" sz="900" b="1" dirty="0">
                <a:solidFill>
                  <a:srgbClr val="001345"/>
                </a:solidFill>
                <a:latin typeface="Eurobank Sans" panose="02000503000000020004" pitchFamily="2" charset="0"/>
              </a:rPr>
              <a:t>Telecommunications company</a:t>
            </a:r>
            <a:endParaRPr lang="el-GR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4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D373-59DB-6343-AAB7-1343B1D54B1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5545" y="378847"/>
            <a:ext cx="7660530" cy="149584"/>
          </a:xfrm>
        </p:spPr>
        <p:txBody>
          <a:bodyPr/>
          <a:lstStyle/>
          <a:p>
            <a:r>
              <a:rPr lang="el-GR" dirty="0"/>
              <a:t>Πυλώνας Τουρισμού, Ξενοδοχειακών Μονάδων, Αστικών Αναπλάσεων &amp; Δομών Ευεξίας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1B7FB-6131-8643-B716-D16B2D286EC2}"/>
              </a:ext>
            </a:extLst>
          </p:cNvPr>
          <p:cNvSpPr/>
          <p:nvPr/>
        </p:nvSpPr>
        <p:spPr>
          <a:xfrm>
            <a:off x="300011" y="957467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€952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7 Syndicated Bond Loans </a:t>
            </a: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Coordinator &amp; Underwriter</a:t>
            </a: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400"/>
              </a:spcBef>
            </a:pP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November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ADFF4-B1CC-F34F-87C5-ED2F6A7EAE31}"/>
              </a:ext>
            </a:extLst>
          </p:cNvPr>
          <p:cNvSpPr/>
          <p:nvPr/>
        </p:nvSpPr>
        <p:spPr>
          <a:xfrm>
            <a:off x="4453438" y="2917520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50000"/>
              </a:lnSpc>
            </a:pPr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One &amp;Only Aesthesis</a:t>
            </a:r>
          </a:p>
          <a:p>
            <a:pPr algn="ctr"/>
            <a:endParaRPr lang="en-US" sz="11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€ 87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indent="457200"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indent="457200"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5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November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1BBF9-4E4E-C84C-892C-F397C36F0408}"/>
              </a:ext>
            </a:extLst>
          </p:cNvPr>
          <p:cNvSpPr/>
          <p:nvPr/>
        </p:nvSpPr>
        <p:spPr>
          <a:xfrm>
            <a:off x="2384435" y="2902055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Ella Resorts</a:t>
            </a:r>
            <a:endParaRPr lang="en-US" sz="11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100"/>
              </a:spcBef>
            </a:pPr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€36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Coordinator &amp; Underwriter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March 2022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3F4ADD-7E1F-2F40-93C7-EF8D013984B9}"/>
              </a:ext>
            </a:extLst>
          </p:cNvPr>
          <p:cNvSpPr/>
          <p:nvPr/>
        </p:nvSpPr>
        <p:spPr>
          <a:xfrm>
            <a:off x="2378067" y="957467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11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indent="457200"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€ 32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 granted under the RRF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algn="ctr">
              <a:spcBef>
                <a:spcPts val="400"/>
              </a:spcBef>
              <a:spcAft>
                <a:spcPts val="200"/>
              </a:spcAft>
            </a:pP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7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October 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1E3DD-7575-834B-8C4C-2CA466F8FA55}"/>
              </a:ext>
            </a:extLst>
          </p:cNvPr>
          <p:cNvSpPr/>
          <p:nvPr/>
        </p:nvSpPr>
        <p:spPr>
          <a:xfrm>
            <a:off x="4475769" y="956437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50000"/>
              </a:lnSpc>
            </a:pPr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Club Med </a:t>
            </a:r>
            <a:r>
              <a:rPr lang="el-GR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Γρεγολίμανο</a:t>
            </a:r>
            <a:endParaRPr lang="en-US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l-GR" sz="900" b="1" dirty="0">
                <a:solidFill>
                  <a:srgbClr val="001345"/>
                </a:solidFill>
                <a:latin typeface="+mj-lt"/>
              </a:rPr>
              <a:t>€ 48 </a:t>
            </a:r>
            <a:r>
              <a:rPr lang="en-US" sz="900" b="1" dirty="0">
                <a:solidFill>
                  <a:srgbClr val="001345"/>
                </a:solidFill>
                <a:latin typeface="+mj-lt"/>
              </a:rPr>
              <a:t>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400"/>
              </a:spcBef>
              <a:spcAft>
                <a:spcPts val="700"/>
              </a:spcAft>
            </a:pP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25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June 2022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D1A71B-5320-D543-9280-035B33D30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9" y="1119586"/>
            <a:ext cx="823268" cy="2535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5389E8-4F7D-2D45-A3B9-EE441A274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980" y="2965517"/>
            <a:ext cx="683335" cy="332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A029DE-F36A-534B-8083-2AF62D7EB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90" y="1032504"/>
            <a:ext cx="579719" cy="42038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8728765-D690-E74E-B88F-4348BD37E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6197" y="1018906"/>
            <a:ext cx="1086295" cy="2339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F1913BF-45DE-7D4E-920F-1CD3D6F008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83" t="6734" r="26898" b="5715"/>
          <a:stretch/>
        </p:blipFill>
        <p:spPr>
          <a:xfrm>
            <a:off x="6533034" y="967909"/>
            <a:ext cx="2286344" cy="37967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D73EA65-93D0-4325-BDCC-3C1611E34CED}"/>
              </a:ext>
            </a:extLst>
          </p:cNvPr>
          <p:cNvSpPr/>
          <p:nvPr/>
        </p:nvSpPr>
        <p:spPr>
          <a:xfrm>
            <a:off x="300011" y="2907544"/>
            <a:ext cx="1981622" cy="1861654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9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br>
              <a:rPr lang="en-US" sz="900" i="1" dirty="0">
                <a:solidFill>
                  <a:srgbClr val="001345"/>
                </a:solidFill>
                <a:latin typeface="Eurobank Sans" panose="02000503000000020004" pitchFamily="2" charset="0"/>
              </a:rPr>
            </a:br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Related projects</a:t>
            </a:r>
          </a:p>
          <a:p>
            <a:pPr algn="ctr"/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€ 1 billion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 &amp; LG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Aft>
                <a:spcPts val="400"/>
              </a:spcAft>
            </a:pP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MLA, Coordinator, Underwriter, Account Bank &amp; Facility Agent</a:t>
            </a:r>
            <a:endParaRPr lang="el-GR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March 2022</a:t>
            </a:r>
          </a:p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309BA7-A2EE-4CAA-B090-F9F6EDA16C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531" y="2939102"/>
            <a:ext cx="590137" cy="4992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D44C31-DF2D-47F9-B344-5DD1921F1E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765" t="15971" r="8906" b="20873"/>
          <a:stretch/>
        </p:blipFill>
        <p:spPr>
          <a:xfrm>
            <a:off x="4936197" y="2984691"/>
            <a:ext cx="979409" cy="3235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31984B-9B86-4AEB-A524-184B6368D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8303" y="2001868"/>
            <a:ext cx="1111825" cy="1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A77F2-2C56-5D42-A1E4-D2C7A8EE33B9}"/>
              </a:ext>
            </a:extLst>
          </p:cNvPr>
          <p:cNvSpPr/>
          <p:nvPr/>
        </p:nvSpPr>
        <p:spPr>
          <a:xfrm>
            <a:off x="4462668" y="960939"/>
            <a:ext cx="1999229" cy="3788848"/>
          </a:xfrm>
          <a:prstGeom prst="rect">
            <a:avLst/>
          </a:prstGeom>
          <a:solidFill>
            <a:srgbClr val="00134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>
              <a:solidFill>
                <a:srgbClr val="001345"/>
              </a:solidFill>
              <a:latin typeface="Eurobank Sans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A6F05-D8D2-8145-85E2-A5A662298FE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l-GR" dirty="0"/>
              <a:t>Πυλώνας Βιομηχανίας και Αναβάθμιση Παραγωγικού Ιστού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1CF37-AC3C-2B4C-A88C-D4374B719F4A}"/>
              </a:ext>
            </a:extLst>
          </p:cNvPr>
          <p:cNvSpPr/>
          <p:nvPr/>
        </p:nvSpPr>
        <p:spPr>
          <a:xfrm>
            <a:off x="2383962" y="969845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€37,3 million 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 granted </a:t>
            </a:r>
            <a:b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</a:b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under the RRF</a:t>
            </a: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algn="ctr"/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100"/>
              </a:spcBef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September 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7D1AF4-E3A3-2244-A551-F1029AC02220}"/>
              </a:ext>
            </a:extLst>
          </p:cNvPr>
          <p:cNvSpPr/>
          <p:nvPr/>
        </p:nvSpPr>
        <p:spPr>
          <a:xfrm>
            <a:off x="304360" y="969845"/>
            <a:ext cx="1981622" cy="1851678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€175 million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Syndicated Bond Loan granted</a:t>
            </a:r>
            <a:b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</a:b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under the RRF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MLA &amp; Bondholder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September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1C3394-A7D3-5541-B311-FF08804E48A6}"/>
              </a:ext>
            </a:extLst>
          </p:cNvPr>
          <p:cNvSpPr/>
          <p:nvPr/>
        </p:nvSpPr>
        <p:spPr>
          <a:xfrm>
            <a:off x="2381384" y="2886806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900" b="1" dirty="0">
              <a:solidFill>
                <a:srgbClr val="001345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€125 million</a:t>
            </a:r>
          </a:p>
          <a:p>
            <a:pPr algn="ctr"/>
            <a:endParaRPr lang="en-US" sz="900" dirty="0">
              <a:solidFill>
                <a:srgbClr val="001345"/>
              </a:solidFill>
              <a:latin typeface="Eurobank Sans Light" panose="02000503000000020003" pitchFamily="2" charset="0"/>
            </a:endParaRPr>
          </a:p>
          <a:p>
            <a:pPr marL="171450" indent="-171450" algn="ctr">
              <a:buFont typeface="Wingdings" pitchFamily="2" charset="2"/>
              <a:buChar char="§"/>
            </a:pP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Loan &amp; LG </a:t>
            </a:r>
          </a:p>
          <a:p>
            <a:pPr marL="171450" indent="-171450" algn="ctr">
              <a:buFont typeface="Wingdings" pitchFamily="2" charset="2"/>
              <a:buChar char="§"/>
            </a:pP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2 Bilateral Green Bond Loans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Lender </a:t>
            </a:r>
            <a:b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</a:b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&amp; Bondholder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multiple transactions in 2021-2022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D15194-7047-2245-88E7-097724CA50E0}"/>
              </a:ext>
            </a:extLst>
          </p:cNvPr>
          <p:cNvSpPr txBox="1">
            <a:spLocks/>
          </p:cNvSpPr>
          <p:nvPr/>
        </p:nvSpPr>
        <p:spPr>
          <a:xfrm>
            <a:off x="4641865" y="1138914"/>
            <a:ext cx="1597467" cy="1034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1024"/>
              </a:lnSpc>
              <a:spcBef>
                <a:spcPct val="20000"/>
              </a:spcBef>
              <a:spcAft>
                <a:spcPts val="1125"/>
              </a:spcAft>
              <a:buFontTx/>
              <a:buNone/>
              <a:defRPr sz="1600" b="0" i="0" kern="1200" baseline="0">
                <a:solidFill>
                  <a:srgbClr val="021342"/>
                </a:solidFill>
                <a:latin typeface="Eurobank Sans" panose="02000503000000020004" pitchFamily="2" charset="0"/>
                <a:ea typeface="+mn-ea"/>
                <a:cs typeface="Eurobank Sans" panose="02000503000000020004" pitchFamily="2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675"/>
              </a:spcAft>
              <a:buFontTx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Tx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Averta Std PE" pitchFamily="2" charset="0"/>
                <a:ea typeface="+mn-ea"/>
                <a:cs typeface="Averta Std PE" pitchFamily="2" charset="0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000" b="1" dirty="0">
                <a:solidFill>
                  <a:schemeClr val="bg1"/>
                </a:solidFill>
              </a:rPr>
              <a:t>‘</a:t>
            </a:r>
            <a:r>
              <a:rPr lang="el-GR" sz="900" b="1" dirty="0">
                <a:solidFill>
                  <a:schemeClr val="bg1"/>
                </a:solidFill>
                <a:latin typeface="+mj-lt"/>
              </a:rPr>
              <a:t>Έργα που δρομολογούνται προς υλοποίηση</a:t>
            </a:r>
            <a:r>
              <a:rPr lang="en-US" sz="9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l-GR" sz="900" dirty="0">
                <a:solidFill>
                  <a:schemeClr val="bg1"/>
                </a:solidFill>
                <a:latin typeface="+mj-lt"/>
              </a:rPr>
              <a:t>Βιομηχανική επένδυση στον κλάδο των μπαταριών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(καθετοποίηση) από την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Technoform, ~€76 </a:t>
            </a:r>
            <a:r>
              <a:rPr lang="el-GR" sz="900" dirty="0">
                <a:solidFill>
                  <a:schemeClr val="bg1"/>
                </a:solidFill>
                <a:latin typeface="+mj-lt"/>
              </a:rPr>
              <a:t>εκ.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F2ABE-77C5-8D4C-B295-09581AD9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49" y="1055765"/>
            <a:ext cx="364635" cy="3968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7916DD-5074-6B43-B0D8-33E4A9BD3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77" y="1130205"/>
            <a:ext cx="909993" cy="24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CA512-C7A1-C245-8CB2-8666DE3AE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453"/>
          <a:stretch/>
        </p:blipFill>
        <p:spPr>
          <a:xfrm>
            <a:off x="2876929" y="2997172"/>
            <a:ext cx="938620" cy="3195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22AB0-55B6-BE44-B3AD-F1FD0F112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65" y="2108010"/>
            <a:ext cx="1111825" cy="1303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783551-7809-46CC-86B8-4C8F03CD2C4E}"/>
              </a:ext>
            </a:extLst>
          </p:cNvPr>
          <p:cNvSpPr/>
          <p:nvPr/>
        </p:nvSpPr>
        <p:spPr>
          <a:xfrm>
            <a:off x="302678" y="2901504"/>
            <a:ext cx="1981622" cy="1854090"/>
          </a:xfrm>
          <a:prstGeom prst="rect">
            <a:avLst/>
          </a:prstGeom>
          <a:solidFill>
            <a:srgbClr val="F2F2F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tlCol="0" anchor="t" anchorCtr="0"/>
          <a:lstStyle/>
          <a:p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>
              <a:spcBef>
                <a:spcPts val="200"/>
              </a:spcBef>
            </a:pP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>
              <a:spcBef>
                <a:spcPts val="100"/>
              </a:spcBef>
            </a:pPr>
            <a:endParaRPr lang="el-GR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900" b="1" dirty="0">
                <a:solidFill>
                  <a:srgbClr val="001345"/>
                </a:solidFill>
                <a:latin typeface="+mj-lt"/>
              </a:rPr>
              <a:t>€10million</a:t>
            </a:r>
            <a:endParaRPr lang="el-GR" sz="900" b="1" dirty="0">
              <a:solidFill>
                <a:srgbClr val="001345"/>
              </a:solidFill>
              <a:latin typeface="+mj-lt"/>
            </a:endParaRPr>
          </a:p>
          <a:p>
            <a:pPr algn="ctr"/>
            <a:endParaRPr lang="el-GR" sz="800" b="1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Bilateral Bond Loan granted under</a:t>
            </a:r>
            <a:r>
              <a:rPr lang="el-GR" sz="800" dirty="0">
                <a:solidFill>
                  <a:srgbClr val="001345"/>
                </a:solidFill>
                <a:latin typeface="Eurobank Sans" panose="02000503000000020004" pitchFamily="2" charset="0"/>
              </a:rPr>
              <a:t> </a:t>
            </a:r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the RRF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/>
            <a:r>
              <a:rPr lang="en-US" sz="800" dirty="0">
                <a:solidFill>
                  <a:srgbClr val="001345"/>
                </a:solidFill>
                <a:latin typeface="Eurobank Sans" panose="02000503000000020004" pitchFamily="2" charset="0"/>
              </a:rPr>
              <a:t>Eurobank acted as Sole Underwriter</a:t>
            </a:r>
          </a:p>
          <a:p>
            <a:pPr algn="ctr"/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100"/>
              </a:spcBef>
            </a:pPr>
            <a:endParaRPr lang="en-US" sz="800" dirty="0">
              <a:solidFill>
                <a:srgbClr val="001345"/>
              </a:solidFill>
              <a:latin typeface="Eurobank Sans" panose="02000503000000020004" pitchFamily="2" charset="0"/>
            </a:endParaRPr>
          </a:p>
          <a:p>
            <a:pPr algn="ctr">
              <a:spcBef>
                <a:spcPts val="200"/>
              </a:spcBef>
            </a:pPr>
            <a:r>
              <a:rPr lang="en-US" sz="700" b="1" dirty="0">
                <a:solidFill>
                  <a:srgbClr val="001345"/>
                </a:solidFill>
                <a:latin typeface="Eurobank Sans" panose="02000503000000020004" pitchFamily="2" charset="0"/>
              </a:rPr>
              <a:t>August 2022</a:t>
            </a:r>
          </a:p>
          <a:p>
            <a:pPr algn="ctr"/>
            <a:r>
              <a:rPr lang="en-US" sz="800" b="1" dirty="0">
                <a:solidFill>
                  <a:srgbClr val="001345"/>
                </a:solidFill>
                <a:latin typeface="Eurobank Sans" panose="02000503000000020004" pitchFamily="2" charset="0"/>
              </a:rPr>
              <a:t> 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06652B4-4B53-49A6-91AF-795428146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094" y="3047294"/>
            <a:ext cx="1143430" cy="152665"/>
          </a:xfrm>
          <a:prstGeom prst="rect">
            <a:avLst/>
          </a:prstGeom>
        </p:spPr>
      </p:pic>
      <p:pic>
        <p:nvPicPr>
          <p:cNvPr id="3" name="Picture 2" descr="A picture containing person, outdoor, fan, device&#10;&#10;Description automatically generated">
            <a:extLst>
              <a:ext uri="{FF2B5EF4-FFF2-40B4-BE49-F238E27FC236}">
                <a16:creationId xmlns:a16="http://schemas.microsoft.com/office/drawing/2014/main" id="{A0E8B904-1188-42B1-A37A-A9225F70A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60" r="46119" b="5154"/>
          <a:stretch/>
        </p:blipFill>
        <p:spPr>
          <a:xfrm>
            <a:off x="6505188" y="967663"/>
            <a:ext cx="2349695" cy="3773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197C47-E32E-4CB7-8143-703A0D003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529" y="2071894"/>
            <a:ext cx="1111825" cy="130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EA499E-77C4-4813-99D3-A50E5ADDD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77" y="3993308"/>
            <a:ext cx="1111825" cy="1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9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C60CD-C9D3-654D-98B4-9B615EEDA6C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160948" y="4528736"/>
            <a:ext cx="4822104" cy="150634"/>
          </a:xfrm>
        </p:spPr>
        <p:txBody>
          <a:bodyPr/>
          <a:lstStyle/>
          <a:p>
            <a:r>
              <a:rPr lang="en-GR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8035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Eurobank Sa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6000" algn="ctr">
          <a:lnSpc>
            <a:spcPct val="120000"/>
          </a:lnSpc>
          <a:defRPr sz="900" dirty="0" smtClean="0">
            <a:solidFill>
              <a:schemeClr val="bg1"/>
            </a:solidFill>
            <a:latin typeface="Cera GR Bold"/>
            <a:cs typeface="Cera GR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640</Words>
  <Application>Microsoft Office PowerPoint</Application>
  <PresentationFormat>On-screen Show (16:9)</PresentationFormat>
  <Paragraphs>289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Averta Std PE</vt:lpstr>
      <vt:lpstr>Averta Std PE Extrabold</vt:lpstr>
      <vt:lpstr>Calibri</vt:lpstr>
      <vt:lpstr>Cera GR Bold</vt:lpstr>
      <vt:lpstr>Eurobank Sans</vt:lpstr>
      <vt:lpstr>Eurobank Sans </vt:lpstr>
      <vt:lpstr>Eurobank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imac2</dc:creator>
  <cp:lastModifiedBy>Radomir Jovana</cp:lastModifiedBy>
  <cp:revision>1103</cp:revision>
  <dcterms:created xsi:type="dcterms:W3CDTF">2016-12-02T08:26:01Z</dcterms:created>
  <dcterms:modified xsi:type="dcterms:W3CDTF">2022-11-23T08:51:33Z</dcterms:modified>
</cp:coreProperties>
</file>