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</p:sldMasterIdLst>
  <p:notesMasterIdLst>
    <p:notesMasterId r:id="rId16"/>
  </p:notesMasterIdLst>
  <p:handoutMasterIdLst>
    <p:handoutMasterId r:id="rId17"/>
  </p:handoutMasterIdLst>
  <p:sldIdLst>
    <p:sldId id="258" r:id="rId4"/>
    <p:sldId id="1381" r:id="rId5"/>
    <p:sldId id="1840" r:id="rId6"/>
    <p:sldId id="1747" r:id="rId7"/>
    <p:sldId id="1770" r:id="rId8"/>
    <p:sldId id="1814" r:id="rId9"/>
    <p:sldId id="1820" r:id="rId10"/>
    <p:sldId id="1798" r:id="rId11"/>
    <p:sldId id="1780" r:id="rId12"/>
    <p:sldId id="1801" r:id="rId13"/>
    <p:sldId id="1793" r:id="rId14"/>
    <p:sldId id="1843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C09012-3362-3CEB-4DD9-31DFE836F189}" name="Stratos Fanaras" initials="SF" userId="S-1-5-21-1957994488-926492609-682003330-1157" providerId="AD"/>
  <p188:author id="{8DD00925-6FB3-7F40-1239-1EA33538353C}" name="Angela Stathopoulou" initials="AS" userId="S::astathopoulou@metronanalysis.gr::d8f03c9c-5d42-4701-a258-e860cd77ed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099B8C"/>
    <a:srgbClr val="B33E25"/>
    <a:srgbClr val="FF00FF"/>
    <a:srgbClr val="339966"/>
    <a:srgbClr val="FFFFFF"/>
    <a:srgbClr val="6699FF"/>
    <a:srgbClr val="89002C"/>
    <a:srgbClr val="F0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2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4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3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 σοβαρή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0-48BC-A884-7C532B1C74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80-48BC-A884-7C532B1C74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Φτώχεια / ακρίβεια  </c:v>
                </c:pt>
                <c:pt idx="1">
                  <c:v> Ανεργία / εργασιακή επισφάλεια  </c:v>
                </c:pt>
                <c:pt idx="2">
                  <c:v> Εγκληματικότητα  </c:v>
                </c:pt>
                <c:pt idx="3">
                  <c:v> Δημογραφικό / υπογεννητικότητα  </c:v>
                </c:pt>
                <c:pt idx="4">
                  <c:v> Φυγή νέων στο εξωτερικό / Brain drain  </c:v>
                </c:pt>
                <c:pt idx="5">
                  <c:v> Μαρασμός της επαρχίας / υπερσυγκέντρωση στα μεγάλα αστικά κέντρα  </c:v>
                </c:pt>
                <c:pt idx="6">
                  <c:v> Κλιματική κρίση  </c:v>
                </c:pt>
                <c:pt idx="7">
                  <c:v> Μεταναστευτικό – προσφυγικό  </c:v>
                </c:pt>
                <c:pt idx="8">
                  <c:v> Γεωπολιτική αστάθεια  </c:v>
                </c:pt>
                <c:pt idx="9">
                  <c:v> Υγειονομικές κρίσεις / πανδημίες  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75.2</c:v>
                </c:pt>
                <c:pt idx="1">
                  <c:v>61.2</c:v>
                </c:pt>
                <c:pt idx="2">
                  <c:v>54.2</c:v>
                </c:pt>
                <c:pt idx="3">
                  <c:v>53.8</c:v>
                </c:pt>
                <c:pt idx="4">
                  <c:v>43.3</c:v>
                </c:pt>
                <c:pt idx="5">
                  <c:v>42.1</c:v>
                </c:pt>
                <c:pt idx="6">
                  <c:v>45.4</c:v>
                </c:pt>
                <c:pt idx="7">
                  <c:v>40.6</c:v>
                </c:pt>
                <c:pt idx="8">
                  <c:v>29.9</c:v>
                </c:pt>
                <c:pt idx="9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Αρκετά σοβαρή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Φτώχεια / ακρίβεια  </c:v>
                </c:pt>
                <c:pt idx="1">
                  <c:v> Ανεργία / εργασιακή επισφάλεια  </c:v>
                </c:pt>
                <c:pt idx="2">
                  <c:v> Εγκληματικότητα  </c:v>
                </c:pt>
                <c:pt idx="3">
                  <c:v> Δημογραφικό / υπογεννητικότητα  </c:v>
                </c:pt>
                <c:pt idx="4">
                  <c:v> Φυγή νέων στο εξωτερικό / Brain drain  </c:v>
                </c:pt>
                <c:pt idx="5">
                  <c:v> Μαρασμός της επαρχίας / υπερσυγκέντρωση στα μεγάλα αστικά κέντρα  </c:v>
                </c:pt>
                <c:pt idx="6">
                  <c:v> Κλιματική κρίση  </c:v>
                </c:pt>
                <c:pt idx="7">
                  <c:v> Μεταναστευτικό – προσφυγικό  </c:v>
                </c:pt>
                <c:pt idx="8">
                  <c:v> Γεωπολιτική αστάθεια  </c:v>
                </c:pt>
                <c:pt idx="9">
                  <c:v> Υγειονομικές κρίσεις / πανδημίες  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21.7</c:v>
                </c:pt>
                <c:pt idx="1">
                  <c:v>28.9</c:v>
                </c:pt>
                <c:pt idx="2">
                  <c:v>34.9</c:v>
                </c:pt>
                <c:pt idx="3">
                  <c:v>29.6</c:v>
                </c:pt>
                <c:pt idx="4">
                  <c:v>39.700000000000003</c:v>
                </c:pt>
                <c:pt idx="5">
                  <c:v>39.1</c:v>
                </c:pt>
                <c:pt idx="6">
                  <c:v>35.5</c:v>
                </c:pt>
                <c:pt idx="7">
                  <c:v>37.4</c:v>
                </c:pt>
                <c:pt idx="8">
                  <c:v>46.2</c:v>
                </c:pt>
                <c:pt idx="9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Όχι και τόσο σοβαρή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Φτώχεια / ακρίβεια  </c:v>
                </c:pt>
                <c:pt idx="1">
                  <c:v> Ανεργία / εργασιακή επισφάλεια  </c:v>
                </c:pt>
                <c:pt idx="2">
                  <c:v> Εγκληματικότητα  </c:v>
                </c:pt>
                <c:pt idx="3">
                  <c:v> Δημογραφικό / υπογεννητικότητα  </c:v>
                </c:pt>
                <c:pt idx="4">
                  <c:v> Φυγή νέων στο εξωτερικό / Brain drain  </c:v>
                </c:pt>
                <c:pt idx="5">
                  <c:v> Μαρασμός της επαρχίας / υπερσυγκέντρωση στα μεγάλα αστικά κέντρα  </c:v>
                </c:pt>
                <c:pt idx="6">
                  <c:v> Κλιματική κρίση  </c:v>
                </c:pt>
                <c:pt idx="7">
                  <c:v> Μεταναστευτικό – προσφυγικό  </c:v>
                </c:pt>
                <c:pt idx="8">
                  <c:v> Γεωπολιτική αστάθεια  </c:v>
                </c:pt>
                <c:pt idx="9">
                  <c:v> Υγειονομικές κρίσεις / πανδημίες  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2.7</c:v>
                </c:pt>
                <c:pt idx="1">
                  <c:v>8.4</c:v>
                </c:pt>
                <c:pt idx="2">
                  <c:v>9.6999999999999993</c:v>
                </c:pt>
                <c:pt idx="3">
                  <c:v>14</c:v>
                </c:pt>
                <c:pt idx="4">
                  <c:v>14.3</c:v>
                </c:pt>
                <c:pt idx="5">
                  <c:v>16.7</c:v>
                </c:pt>
                <c:pt idx="6">
                  <c:v>14.2</c:v>
                </c:pt>
                <c:pt idx="7">
                  <c:v>18.100000000000001</c:v>
                </c:pt>
                <c:pt idx="8">
                  <c:v>20.3</c:v>
                </c:pt>
                <c:pt idx="9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Καθόλου σοβαρή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Φτώχεια / ακρίβεια  </c:v>
                </c:pt>
                <c:pt idx="1">
                  <c:v> Ανεργία / εργασιακή επισφάλεια  </c:v>
                </c:pt>
                <c:pt idx="2">
                  <c:v> Εγκληματικότητα  </c:v>
                </c:pt>
                <c:pt idx="3">
                  <c:v> Δημογραφικό / υπογεννητικότητα  </c:v>
                </c:pt>
                <c:pt idx="4">
                  <c:v> Φυγή νέων στο εξωτερικό / Brain drain  </c:v>
                </c:pt>
                <c:pt idx="5">
                  <c:v> Μαρασμός της επαρχίας / υπερσυγκέντρωση στα μεγάλα αστικά κέντρα  </c:v>
                </c:pt>
                <c:pt idx="6">
                  <c:v> Κλιματική κρίση  </c:v>
                </c:pt>
                <c:pt idx="7">
                  <c:v> Μεταναστευτικό – προσφυγικό  </c:v>
                </c:pt>
                <c:pt idx="8">
                  <c:v> Γεωπολιτική αστάθεια  </c:v>
                </c:pt>
                <c:pt idx="9">
                  <c:v> Υγειονομικές κρίσεις / πανδημίες  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1">
                  <c:v>1.5</c:v>
                </c:pt>
                <c:pt idx="2">
                  <c:v>1</c:v>
                </c:pt>
                <c:pt idx="3">
                  <c:v>2.4</c:v>
                </c:pt>
                <c:pt idx="4">
                  <c:v>2.5</c:v>
                </c:pt>
                <c:pt idx="5">
                  <c:v>2.1</c:v>
                </c:pt>
                <c:pt idx="6">
                  <c:v>4.5999999999999996</c:v>
                </c:pt>
                <c:pt idx="7">
                  <c:v>3.7</c:v>
                </c:pt>
                <c:pt idx="8">
                  <c:v>2.9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5-4EED-8BF8-FECBBA58487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Φτώχεια / ακρίβεια  </c:v>
                </c:pt>
                <c:pt idx="1">
                  <c:v> Ανεργία / εργασιακή επισφάλεια  </c:v>
                </c:pt>
                <c:pt idx="2">
                  <c:v> Εγκληματικότητα  </c:v>
                </c:pt>
                <c:pt idx="3">
                  <c:v> Δημογραφικό / υπογεννητικότητα  </c:v>
                </c:pt>
                <c:pt idx="4">
                  <c:v> Φυγή νέων στο εξωτερικό / Brain drain  </c:v>
                </c:pt>
                <c:pt idx="5">
                  <c:v> Μαρασμός της επαρχίας / υπερσυγκέντρωση στα μεγάλα αστικά κέντρα  </c:v>
                </c:pt>
                <c:pt idx="6">
                  <c:v> Κλιματική κρίση  </c:v>
                </c:pt>
                <c:pt idx="7">
                  <c:v> Μεταναστευτικό – προσφυγικό  </c:v>
                </c:pt>
                <c:pt idx="8">
                  <c:v> Γεωπολιτική αστάθεια  </c:v>
                </c:pt>
                <c:pt idx="9">
                  <c:v> Υγειονομικές κρίσεις / πανδημίες  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8" formatCode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9-4FDC-8225-ACCABC268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20629408"/>
        <c:axId val="820627248"/>
      </c:barChart>
      <c:catAx>
        <c:axId val="820629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20627248"/>
        <c:crosses val="autoZero"/>
        <c:auto val="1"/>
        <c:lblAlgn val="ctr"/>
        <c:lblOffset val="100"/>
        <c:noMultiLvlLbl val="0"/>
      </c:catAx>
      <c:valAx>
        <c:axId val="82062724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82062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82259184860939"/>
          <c:y val="1.6280263236046297E-2"/>
          <c:w val="0.83917740815139052"/>
          <c:h val="5.57799604913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/>
              <a:t>Σύνολο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58204029047309"/>
          <c:y val="0.1111450158996701"/>
          <c:w val="0.74161677125384695"/>
          <c:h val="0.8327061750880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9-497B-95E8-E6AD6770F9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D9-497B-95E8-E6AD6770F9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5BB-4565-A7B5-8B452C2E1D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9F-498E-ACF5-F7FC6A81A838}"/>
              </c:ext>
            </c:extLst>
          </c:dPt>
          <c:dLbls>
            <c:dLbl>
              <c:idx val="2"/>
              <c:layout>
                <c:manualLayout>
                  <c:x val="9.3907784722785936E-3"/>
                  <c:y val="6.2884889987489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B-4565-A7B5-8B452C2E1D85}"/>
                </c:ext>
              </c:extLst>
            </c:dLbl>
            <c:dLbl>
              <c:idx val="3"/>
              <c:layout>
                <c:manualLayout>
                  <c:x val="1.0334036853640623E-2"/>
                  <c:y val="1.253107837204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9F-498E-ACF5-F7FC6A81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Να έχω οικονομική άνεση</c:v>
                </c:pt>
                <c:pt idx="1">
                  <c:v>Να έχω φίλους και κοινωνική ζωή</c:v>
                </c:pt>
                <c:pt idx="2">
                  <c:v>Να μπορώ να περνάω καλά</c:v>
                </c:pt>
                <c:pt idx="3">
                  <c:v>Να επιτύχω επαγγελματικά</c:v>
                </c:pt>
                <c:pt idx="4">
                  <c:v>Να έχω έναν καλό σύντροφο</c:v>
                </c:pt>
                <c:pt idx="5">
                  <c:v>Να παντρευτώ και να κάνω οικογένεια</c:v>
                </c:pt>
                <c:pt idx="6">
                  <c:v>Να αποκτήσω παιδιά</c:v>
                </c:pt>
                <c:pt idx="7">
                  <c:v>ΔΑ (αυθ.)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63.4</c:v>
                </c:pt>
                <c:pt idx="1">
                  <c:v>41.4</c:v>
                </c:pt>
                <c:pt idx="2">
                  <c:v>36.299999999999997</c:v>
                </c:pt>
                <c:pt idx="3">
                  <c:v>34.9</c:v>
                </c:pt>
                <c:pt idx="4">
                  <c:v>34.700000000000003</c:v>
                </c:pt>
                <c:pt idx="5">
                  <c:v>21.6</c:v>
                </c:pt>
                <c:pt idx="6">
                  <c:v>17.3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9-497B-95E8-E6AD6770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1694847"/>
        <c:axId val="1911711647"/>
      </c:barChart>
      <c:valAx>
        <c:axId val="1911711647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911694847"/>
        <c:crosses val="autoZero"/>
        <c:crossBetween val="between"/>
      </c:valAx>
      <c:catAx>
        <c:axId val="191169484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11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3229389067649"/>
          <c:y val="0.17673935832204207"/>
          <c:w val="0.73577142064583156"/>
          <c:h val="0.81238659102756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9-497B-95E8-E6AD6770F9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D9-497B-95E8-E6AD6770F9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5BB-4565-A7B5-8B452C2E1D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9F-498E-ACF5-F7FC6A81A838}"/>
              </c:ext>
            </c:extLst>
          </c:dPt>
          <c:dLbls>
            <c:dLbl>
              <c:idx val="2"/>
              <c:layout>
                <c:manualLayout>
                  <c:x val="-5.0269444307102082E-3"/>
                  <c:y val="-2.153146253433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B-4565-A7B5-8B452C2E1D85}"/>
                </c:ext>
              </c:extLst>
            </c:dLbl>
            <c:dLbl>
              <c:idx val="3"/>
              <c:layout>
                <c:manualLayout>
                  <c:x val="2.2517012437657795E-4"/>
                  <c:y val="-1.33074680620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9F-498E-ACF5-F7FC6A81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Κανένα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Πάνω από 3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51.2</c:v>
                </c:pt>
                <c:pt idx="1">
                  <c:v>17.5</c:v>
                </c:pt>
                <c:pt idx="2">
                  <c:v>24.3</c:v>
                </c:pt>
                <c:pt idx="3">
                  <c:v>5.3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9-497B-95E8-E6AD6770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3996991"/>
        <c:axId val="1583984511"/>
      </c:barChart>
      <c:valAx>
        <c:axId val="1583984511"/>
        <c:scaling>
          <c:orientation val="minMax"/>
          <c:max val="7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583996991"/>
        <c:crosses val="autoZero"/>
        <c:crossBetween val="between"/>
      </c:valAx>
      <c:catAx>
        <c:axId val="158399699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84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3229389067649"/>
          <c:y val="0.17673935832204207"/>
          <c:w val="0.73577142064583156"/>
          <c:h val="0.81238659102756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D-42DB-8EB4-681FF161C6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D-42DB-8EB4-681FF161C6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ED-42DB-8EB4-681FF161C6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ED-42DB-8EB4-681FF161C6B8}"/>
              </c:ext>
            </c:extLst>
          </c:dPt>
          <c:dLbls>
            <c:dLbl>
              <c:idx val="2"/>
              <c:layout>
                <c:manualLayout>
                  <c:x val="-5.0269444307102082E-3"/>
                  <c:y val="-2.153146253433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D-42DB-8EB4-681FF161C6B8}"/>
                </c:ext>
              </c:extLst>
            </c:dLbl>
            <c:dLbl>
              <c:idx val="3"/>
              <c:layout>
                <c:manualLayout>
                  <c:x val="2.2517012437657795E-4"/>
                  <c:y val="-1.33074680620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D-42DB-8EB4-681FF161C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Κανένα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Πάνω από 3</c:v>
                </c:pt>
                <c:pt idx="5">
                  <c:v>ΔΑ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6.1</c:v>
                </c:pt>
                <c:pt idx="1">
                  <c:v>11</c:v>
                </c:pt>
                <c:pt idx="2">
                  <c:v>44.3</c:v>
                </c:pt>
                <c:pt idx="3">
                  <c:v>25.3</c:v>
                </c:pt>
                <c:pt idx="4">
                  <c:v>11.8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ED-42DB-8EB4-681FF161C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3996991"/>
        <c:axId val="1583984511"/>
      </c:barChart>
      <c:valAx>
        <c:axId val="1583984511"/>
        <c:scaling>
          <c:orientation val="minMax"/>
          <c:max val="7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583996991"/>
        <c:crosses val="autoZero"/>
        <c:crossBetween val="between"/>
      </c:valAx>
      <c:catAx>
        <c:axId val="158399699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84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dirty="0"/>
              <a:t>Βάση: το 49% που έχουν τουλάχιστον</a:t>
            </a:r>
            <a:r>
              <a:rPr lang="el-GR" sz="1200" baseline="0" dirty="0"/>
              <a:t> ένα παιδί</a:t>
            </a:r>
            <a:r>
              <a:rPr lang="el-GR" sz="1200" dirty="0"/>
              <a:t> 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43229389067649"/>
          <c:y val="0.17673935832204207"/>
          <c:w val="0.73577142064583156"/>
          <c:h val="0.81238659102756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9-497B-95E8-E6AD6770F9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D9-497B-95E8-E6AD6770F9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5BB-4565-A7B5-8B452C2E1D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9F-498E-ACF5-F7FC6A81A838}"/>
              </c:ext>
            </c:extLst>
          </c:dPt>
          <c:dLbls>
            <c:dLbl>
              <c:idx val="2"/>
              <c:layout>
                <c:manualLayout>
                  <c:x val="-5.0269444307102082E-3"/>
                  <c:y val="-2.153146253433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B-4565-A7B5-8B452C2E1D85}"/>
                </c:ext>
              </c:extLst>
            </c:dLbl>
            <c:dLbl>
              <c:idx val="3"/>
              <c:layout>
                <c:manualLayout>
                  <c:x val="2.2517012437657795E-4"/>
                  <c:y val="-1.33074680620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9F-498E-ACF5-F7FC6A81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Έως 25 ετών</c:v>
                </c:pt>
                <c:pt idx="1">
                  <c:v>26-30</c:v>
                </c:pt>
                <c:pt idx="2">
                  <c:v>31-35</c:v>
                </c:pt>
                <c:pt idx="3">
                  <c:v>36 και άνω</c:v>
                </c:pt>
                <c:pt idx="4">
                  <c:v>Δε θυμάμαι/ΔΑ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24.8</c:v>
                </c:pt>
                <c:pt idx="1">
                  <c:v>44.4</c:v>
                </c:pt>
                <c:pt idx="2">
                  <c:v>18.399999999999999</c:v>
                </c:pt>
                <c:pt idx="3">
                  <c:v>3.6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9-497B-95E8-E6AD6770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3996991"/>
        <c:axId val="1583984511"/>
      </c:barChart>
      <c:valAx>
        <c:axId val="1583984511"/>
        <c:scaling>
          <c:orientation val="minMax"/>
          <c:max val="7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583996991"/>
        <c:crosses val="autoZero"/>
        <c:crossBetween val="between"/>
      </c:valAx>
      <c:catAx>
        <c:axId val="158399699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84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0845175633775E-2"/>
          <c:y val="0.17673935832204207"/>
          <c:w val="0.94236286936087432"/>
          <c:h val="0.81238654580602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9-497B-95E8-E6AD6770F9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D9-497B-95E8-E6AD6770F9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5BB-4565-A7B5-8B452C2E1D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9F-498E-ACF5-F7FC6A81A83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BFF-4725-BEBA-0495CA7E5488}"/>
              </c:ext>
            </c:extLst>
          </c:dPt>
          <c:dLbls>
            <c:dLbl>
              <c:idx val="2"/>
              <c:layout>
                <c:manualLayout>
                  <c:x val="-2.1336795645055737E-2"/>
                  <c:y val="8.4085765476920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B-4565-A7B5-8B452C2E1D85}"/>
                </c:ext>
              </c:extLst>
            </c:dLbl>
            <c:dLbl>
              <c:idx val="3"/>
              <c:layout>
                <c:manualLayout>
                  <c:x val="2.2517012437657795E-4"/>
                  <c:y val="-1.33074680620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9F-498E-ACF5-F7FC6A81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 πιθανό</c:v>
                </c:pt>
                <c:pt idx="1">
                  <c:v>Αρκετά πιθανό</c:v>
                </c:pt>
                <c:pt idx="2">
                  <c:v>Λϊγο πιθανό</c:v>
                </c:pt>
                <c:pt idx="3">
                  <c:v>Καθόλου πιθανό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20.3</c:v>
                </c:pt>
                <c:pt idx="1">
                  <c:v>20.6</c:v>
                </c:pt>
                <c:pt idx="2">
                  <c:v>21.5</c:v>
                </c:pt>
                <c:pt idx="3">
                  <c:v>36.4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9-497B-95E8-E6AD6770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3996991"/>
        <c:axId val="1583984511"/>
      </c:barChart>
      <c:valAx>
        <c:axId val="1583984511"/>
        <c:scaling>
          <c:orientation val="minMax"/>
          <c:max val="7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583996991"/>
        <c:crosses val="autoZero"/>
        <c:crossBetween val="between"/>
      </c:valAx>
      <c:catAx>
        <c:axId val="1583996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84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3229389067649"/>
          <c:y val="0.10188893865811684"/>
          <c:w val="0.73577142064583156"/>
          <c:h val="0.88723684520722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9-497B-95E8-E6AD6770F9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D9-497B-95E8-E6AD6770F9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5BB-4565-A7B5-8B452C2E1D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9F-498E-ACF5-F7FC6A81A838}"/>
              </c:ext>
            </c:extLst>
          </c:dPt>
          <c:dLbls>
            <c:dLbl>
              <c:idx val="2"/>
              <c:layout>
                <c:manualLayout>
                  <c:x val="-5.0269444307102082E-3"/>
                  <c:y val="-2.153146253433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B-4565-A7B5-8B452C2E1D85}"/>
                </c:ext>
              </c:extLst>
            </c:dLbl>
            <c:dLbl>
              <c:idx val="3"/>
              <c:layout>
                <c:manualLayout>
                  <c:x val="2.2517012437657795E-4"/>
                  <c:y val="-1.33074680620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9F-498E-ACF5-F7FC6A81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Αγάπη</c:v>
                </c:pt>
                <c:pt idx="1">
                  <c:v>Ολοκλήρωση</c:v>
                </c:pt>
                <c:pt idx="2">
                  <c:v>Ευθύνη και δέσμευση</c:v>
                </c:pt>
                <c:pt idx="3">
                  <c:v>Αποστολή του ανθρώπου</c:v>
                </c:pt>
                <c:pt idx="4">
                  <c:v>Απόγονοι / Ασφάλεια για το μέλλον</c:v>
                </c:pt>
                <c:pt idx="5">
                  <c:v>Κούραση και άγχος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76.599999999999994</c:v>
                </c:pt>
                <c:pt idx="1">
                  <c:v>37.5</c:v>
                </c:pt>
                <c:pt idx="2">
                  <c:v>33</c:v>
                </c:pt>
                <c:pt idx="3">
                  <c:v>13.5</c:v>
                </c:pt>
                <c:pt idx="4">
                  <c:v>10.9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9-497B-95E8-E6AD6770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3996991"/>
        <c:axId val="1583984511"/>
      </c:barChart>
      <c:valAx>
        <c:axId val="1583984511"/>
        <c:scaling>
          <c:orientation val="minMax"/>
          <c:max val="9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583996991"/>
        <c:crosses val="autoZero"/>
        <c:crossBetween val="between"/>
      </c:valAx>
      <c:catAx>
        <c:axId val="158399699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84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70660578631399"/>
          <c:y val="9.8933998393906999E-2"/>
          <c:w val="0.47925104098869425"/>
          <c:h val="0.879939765274206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Ισχύει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0-48BC-A884-7C532B1C74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DB-4436-A6A9-C746B9BABD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 Οικονομικοί λόγοι - Δεν μπορώ να παρέχω στο παιδί την ποιότητα ζωής που θα ήθελα  </c:v>
                </c:pt>
                <c:pt idx="1">
                  <c:v> Έχω ήδη παιδί/ά και δεν επιθυμώ άλλα (μόνο σε όσουν έχουν παιδί)  </c:v>
                </c:pt>
                <c:pt idx="2">
                  <c:v> Ανεπαρκείς παροχές/υποστήριξη από το κράτος (υγειονομική περίθαλψη, βρεφονηπιακοί σταθμοί)  </c:v>
                </c:pt>
                <c:pt idx="3">
                  <c:v> Γιατί το να φέρνεις παιδιά στον κόσμο είναι μεγάλη ευθύνη  </c:v>
                </c:pt>
                <c:pt idx="4">
                  <c:v> Από φόβο για τον κόσμο στον οποίο θα φέρω το παιδί μου  </c:v>
                </c:pt>
                <c:pt idx="5">
                  <c:v> Δεν έχω σύντροφο /Δεν έχω τον κατάλληλο σύντροφο  </c:v>
                </c:pt>
                <c:pt idx="6">
                  <c:v> Υψηλό κόστος εγκυμοσύνης /τοκετού  </c:v>
                </c:pt>
                <c:pt idx="7">
                  <c:v> Ιατρικοί λόγοι  </c:v>
                </c:pt>
                <c:pt idx="8">
                  <c:v> Το ωράριο των σχολείων δεν συμβαδίζει με το ωράριο της εργασίας  </c:v>
                </c:pt>
                <c:pt idx="9">
                  <c:v> Δεν νιώθω έτοιμος/η  </c:v>
                </c:pt>
                <c:pt idx="10">
                  <c:v> Επαγγελματικές υποχρεώσεις (απαιτητική δουλειά/δε θέλω να διακόψω καριέρα)  </c:v>
                </c:pt>
                <c:pt idx="11">
                  <c:v> Γιατί δεν έχω την κατάλληλη στέγη  </c:v>
                </c:pt>
                <c:pt idx="12">
                  <c:v> Δεν θα ήθελα να αλλάξω τον τρόπο ζωής μου  </c:v>
                </c:pt>
                <c:pt idx="13">
                  <c:v> Γιατί δεν έχω υποστήριξη/βοήθεια από το οικογενειακό μου περιβάλλον  </c:v>
                </c:pt>
                <c:pt idx="14">
                  <c:v> Δεν επιθυμώ να αποκτήσω παιδιά   </c:v>
                </c:pt>
                <c:pt idx="15">
                  <c:v> Δεν το επιθυμεί ο/η σύντροφός μου  </c:v>
                </c:pt>
                <c:pt idx="16">
                  <c:v> Γιατί η εμπειρία από το πρώτο / τα πρώτα παιδιά ήταν δύσκολη (μόνο σε όσους έχουν παιδί)  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53.7</c:v>
                </c:pt>
                <c:pt idx="1">
                  <c:v>53</c:v>
                </c:pt>
                <c:pt idx="2">
                  <c:v>50.3</c:v>
                </c:pt>
                <c:pt idx="3">
                  <c:v>47.9</c:v>
                </c:pt>
                <c:pt idx="4">
                  <c:v>33.700000000000003</c:v>
                </c:pt>
                <c:pt idx="5">
                  <c:v>32.6</c:v>
                </c:pt>
                <c:pt idx="6">
                  <c:v>31.9</c:v>
                </c:pt>
                <c:pt idx="7">
                  <c:v>30.1</c:v>
                </c:pt>
                <c:pt idx="8">
                  <c:v>29</c:v>
                </c:pt>
                <c:pt idx="9">
                  <c:v>28.7</c:v>
                </c:pt>
                <c:pt idx="10">
                  <c:v>28.2</c:v>
                </c:pt>
                <c:pt idx="11">
                  <c:v>26.5</c:v>
                </c:pt>
                <c:pt idx="12">
                  <c:v>24.2</c:v>
                </c:pt>
                <c:pt idx="13">
                  <c:v>24.1</c:v>
                </c:pt>
                <c:pt idx="14">
                  <c:v>23.5</c:v>
                </c:pt>
                <c:pt idx="15">
                  <c:v>17</c:v>
                </c:pt>
                <c:pt idx="16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Μάλλον ισχύει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 Οικονομικοί λόγοι - Δεν μπορώ να παρέχω στο παιδί την ποιότητα ζωής που θα ήθελα  </c:v>
                </c:pt>
                <c:pt idx="1">
                  <c:v> Έχω ήδη παιδί/ά και δεν επιθυμώ άλλα (μόνο σε όσουν έχουν παιδί)  </c:v>
                </c:pt>
                <c:pt idx="2">
                  <c:v> Ανεπαρκείς παροχές/υποστήριξη από το κράτος (υγειονομική περίθαλψη, βρεφονηπιακοί σταθμοί)  </c:v>
                </c:pt>
                <c:pt idx="3">
                  <c:v> Γιατί το να φέρνεις παιδιά στον κόσμο είναι μεγάλη ευθύνη  </c:v>
                </c:pt>
                <c:pt idx="4">
                  <c:v> Από φόβο για τον κόσμο στον οποίο θα φέρω το παιδί μου  </c:v>
                </c:pt>
                <c:pt idx="5">
                  <c:v> Δεν έχω σύντροφο /Δεν έχω τον κατάλληλο σύντροφο  </c:v>
                </c:pt>
                <c:pt idx="6">
                  <c:v> Υψηλό κόστος εγκυμοσύνης /τοκετού  </c:v>
                </c:pt>
                <c:pt idx="7">
                  <c:v> Ιατρικοί λόγοι  </c:v>
                </c:pt>
                <c:pt idx="8">
                  <c:v> Το ωράριο των σχολείων δεν συμβαδίζει με το ωράριο της εργασίας  </c:v>
                </c:pt>
                <c:pt idx="9">
                  <c:v> Δεν νιώθω έτοιμος/η  </c:v>
                </c:pt>
                <c:pt idx="10">
                  <c:v> Επαγγελματικές υποχρεώσεις (απαιτητική δουλειά/δε θέλω να διακόψω καριέρα)  </c:v>
                </c:pt>
                <c:pt idx="11">
                  <c:v> Γιατί δεν έχω την κατάλληλη στέγη  </c:v>
                </c:pt>
                <c:pt idx="12">
                  <c:v> Δεν θα ήθελα να αλλάξω τον τρόπο ζωής μου  </c:v>
                </c:pt>
                <c:pt idx="13">
                  <c:v> Γιατί δεν έχω υποστήριξη/βοήθεια από το οικογενειακό μου περιβάλλον  </c:v>
                </c:pt>
                <c:pt idx="14">
                  <c:v> Δεν επιθυμώ να αποκτήσω παιδιά   </c:v>
                </c:pt>
                <c:pt idx="15">
                  <c:v> Δεν το επιθυμεί ο/η σύντροφός μου  </c:v>
                </c:pt>
                <c:pt idx="16">
                  <c:v> Γιατί η εμπειρία από το πρώτο / τα πρώτα παιδιά ήταν δύσκολη (μόνο σε όσους έχουν παιδί)  </c:v>
                </c:pt>
              </c:strCache>
            </c:strRef>
          </c:cat>
          <c:val>
            <c:numRef>
              <c:f>Sheet1!$C$2:$C$18</c:f>
              <c:numCache>
                <c:formatCode>0</c:formatCode>
                <c:ptCount val="17"/>
                <c:pt idx="0">
                  <c:v>19.399999999999999</c:v>
                </c:pt>
                <c:pt idx="1">
                  <c:v>14.2</c:v>
                </c:pt>
                <c:pt idx="2">
                  <c:v>19.7</c:v>
                </c:pt>
                <c:pt idx="3">
                  <c:v>16.7</c:v>
                </c:pt>
                <c:pt idx="4">
                  <c:v>21.3</c:v>
                </c:pt>
                <c:pt idx="5">
                  <c:v>12.3</c:v>
                </c:pt>
                <c:pt idx="6">
                  <c:v>16.600000000000001</c:v>
                </c:pt>
                <c:pt idx="7">
                  <c:v>10.9</c:v>
                </c:pt>
                <c:pt idx="8">
                  <c:v>15.9</c:v>
                </c:pt>
                <c:pt idx="9">
                  <c:v>15.8</c:v>
                </c:pt>
                <c:pt idx="10">
                  <c:v>21</c:v>
                </c:pt>
                <c:pt idx="11">
                  <c:v>18.3</c:v>
                </c:pt>
                <c:pt idx="12">
                  <c:v>15.9</c:v>
                </c:pt>
                <c:pt idx="13">
                  <c:v>17</c:v>
                </c:pt>
                <c:pt idx="14">
                  <c:v>11.4</c:v>
                </c:pt>
                <c:pt idx="15">
                  <c:v>14</c:v>
                </c:pt>
                <c:pt idx="16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δεν Ισχύει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 Οικονομικοί λόγοι - Δεν μπορώ να παρέχω στο παιδί την ποιότητα ζωής που θα ήθελα  </c:v>
                </c:pt>
                <c:pt idx="1">
                  <c:v> Έχω ήδη παιδί/ά και δεν επιθυμώ άλλα (μόνο σε όσουν έχουν παιδί)  </c:v>
                </c:pt>
                <c:pt idx="2">
                  <c:v> Ανεπαρκείς παροχές/υποστήριξη από το κράτος (υγειονομική περίθαλψη, βρεφονηπιακοί σταθμοί)  </c:v>
                </c:pt>
                <c:pt idx="3">
                  <c:v> Γιατί το να φέρνεις παιδιά στον κόσμο είναι μεγάλη ευθύνη  </c:v>
                </c:pt>
                <c:pt idx="4">
                  <c:v> Από φόβο για τον κόσμο στον οποίο θα φέρω το παιδί μου  </c:v>
                </c:pt>
                <c:pt idx="5">
                  <c:v> Δεν έχω σύντροφο /Δεν έχω τον κατάλληλο σύντροφο  </c:v>
                </c:pt>
                <c:pt idx="6">
                  <c:v> Υψηλό κόστος εγκυμοσύνης /τοκετού  </c:v>
                </c:pt>
                <c:pt idx="7">
                  <c:v> Ιατρικοί λόγοι  </c:v>
                </c:pt>
                <c:pt idx="8">
                  <c:v> Το ωράριο των σχολείων δεν συμβαδίζει με το ωράριο της εργασίας  </c:v>
                </c:pt>
                <c:pt idx="9">
                  <c:v> Δεν νιώθω έτοιμος/η  </c:v>
                </c:pt>
                <c:pt idx="10">
                  <c:v> Επαγγελματικές υποχρεώσεις (απαιτητική δουλειά/δε θέλω να διακόψω καριέρα)  </c:v>
                </c:pt>
                <c:pt idx="11">
                  <c:v> Γιατί δεν έχω την κατάλληλη στέγη  </c:v>
                </c:pt>
                <c:pt idx="12">
                  <c:v> Δεν θα ήθελα να αλλάξω τον τρόπο ζωής μου  </c:v>
                </c:pt>
                <c:pt idx="13">
                  <c:v> Γιατί δεν έχω υποστήριξη/βοήθεια από το οικογενειακό μου περιβάλλον  </c:v>
                </c:pt>
                <c:pt idx="14">
                  <c:v> Δεν επιθυμώ να αποκτήσω παιδιά   </c:v>
                </c:pt>
                <c:pt idx="15">
                  <c:v> Δεν το επιθυμεί ο/η σύντροφός μου  </c:v>
                </c:pt>
                <c:pt idx="16">
                  <c:v> Γιατί η εμπειρία από το πρώτο / τα πρώτα παιδιά ήταν δύσκολη (μόνο σε όσους έχουν παιδί)  </c:v>
                </c:pt>
              </c:strCache>
            </c:strRef>
          </c:cat>
          <c:val>
            <c:numRef>
              <c:f>Sheet1!$D$2:$D$18</c:f>
              <c:numCache>
                <c:formatCode>0</c:formatCode>
                <c:ptCount val="17"/>
                <c:pt idx="0">
                  <c:v>9.9</c:v>
                </c:pt>
                <c:pt idx="1">
                  <c:v>10.4</c:v>
                </c:pt>
                <c:pt idx="2">
                  <c:v>13.8</c:v>
                </c:pt>
                <c:pt idx="3">
                  <c:v>10</c:v>
                </c:pt>
                <c:pt idx="4">
                  <c:v>15.4</c:v>
                </c:pt>
                <c:pt idx="5">
                  <c:v>8.1999999999999993</c:v>
                </c:pt>
                <c:pt idx="6">
                  <c:v>18</c:v>
                </c:pt>
                <c:pt idx="7">
                  <c:v>10.6</c:v>
                </c:pt>
                <c:pt idx="8">
                  <c:v>19.899999999999999</c:v>
                </c:pt>
                <c:pt idx="9">
                  <c:v>10.8</c:v>
                </c:pt>
                <c:pt idx="10">
                  <c:v>14.5</c:v>
                </c:pt>
                <c:pt idx="11">
                  <c:v>13.2</c:v>
                </c:pt>
                <c:pt idx="12">
                  <c:v>13.8</c:v>
                </c:pt>
                <c:pt idx="13">
                  <c:v>14.5</c:v>
                </c:pt>
                <c:pt idx="14">
                  <c:v>14.1</c:v>
                </c:pt>
                <c:pt idx="15">
                  <c:v>13.3</c:v>
                </c:pt>
                <c:pt idx="16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Δεν ισχύει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 Οικονομικοί λόγοι - Δεν μπορώ να παρέχω στο παιδί την ποιότητα ζωής που θα ήθελα  </c:v>
                </c:pt>
                <c:pt idx="1">
                  <c:v> Έχω ήδη παιδί/ά και δεν επιθυμώ άλλα (μόνο σε όσουν έχουν παιδί)  </c:v>
                </c:pt>
                <c:pt idx="2">
                  <c:v> Ανεπαρκείς παροχές/υποστήριξη από το κράτος (υγειονομική περίθαλψη, βρεφονηπιακοί σταθμοί)  </c:v>
                </c:pt>
                <c:pt idx="3">
                  <c:v> Γιατί το να φέρνεις παιδιά στον κόσμο είναι μεγάλη ευθύνη  </c:v>
                </c:pt>
                <c:pt idx="4">
                  <c:v> Από φόβο για τον κόσμο στον οποίο θα φέρω το παιδί μου  </c:v>
                </c:pt>
                <c:pt idx="5">
                  <c:v> Δεν έχω σύντροφο /Δεν έχω τον κατάλληλο σύντροφο  </c:v>
                </c:pt>
                <c:pt idx="6">
                  <c:v> Υψηλό κόστος εγκυμοσύνης /τοκετού  </c:v>
                </c:pt>
                <c:pt idx="7">
                  <c:v> Ιατρικοί λόγοι  </c:v>
                </c:pt>
                <c:pt idx="8">
                  <c:v> Το ωράριο των σχολείων δεν συμβαδίζει με το ωράριο της εργασίας  </c:v>
                </c:pt>
                <c:pt idx="9">
                  <c:v> Δεν νιώθω έτοιμος/η  </c:v>
                </c:pt>
                <c:pt idx="10">
                  <c:v> Επαγγελματικές υποχρεώσεις (απαιτητική δουλειά/δε θέλω να διακόψω καριέρα)  </c:v>
                </c:pt>
                <c:pt idx="11">
                  <c:v> Γιατί δεν έχω την κατάλληλη στέγη  </c:v>
                </c:pt>
                <c:pt idx="12">
                  <c:v> Δεν θα ήθελα να αλλάξω τον τρόπο ζωής μου  </c:v>
                </c:pt>
                <c:pt idx="13">
                  <c:v> Γιατί δεν έχω υποστήριξη/βοήθεια από το οικογενειακό μου περιβάλλον  </c:v>
                </c:pt>
                <c:pt idx="14">
                  <c:v> Δεν επιθυμώ να αποκτήσω παιδιά   </c:v>
                </c:pt>
                <c:pt idx="15">
                  <c:v> Δεν το επιθυμεί ο/η σύντροφός μου  </c:v>
                </c:pt>
                <c:pt idx="16">
                  <c:v> Γιατί η εμπειρία από το πρώτο / τα πρώτα παιδιά ήταν δύσκολη (μόνο σε όσους έχουν παιδί)  </c:v>
                </c:pt>
              </c:strCache>
            </c:strRef>
          </c:cat>
          <c:val>
            <c:numRef>
              <c:f>Sheet1!$E$2:$E$18</c:f>
              <c:numCache>
                <c:formatCode>0</c:formatCode>
                <c:ptCount val="17"/>
                <c:pt idx="0">
                  <c:v>16.899999999999999</c:v>
                </c:pt>
                <c:pt idx="1">
                  <c:v>22.5</c:v>
                </c:pt>
                <c:pt idx="2">
                  <c:v>15.4</c:v>
                </c:pt>
                <c:pt idx="3">
                  <c:v>25.4</c:v>
                </c:pt>
                <c:pt idx="4">
                  <c:v>29.5</c:v>
                </c:pt>
                <c:pt idx="5">
                  <c:v>46.8</c:v>
                </c:pt>
                <c:pt idx="6">
                  <c:v>33.1</c:v>
                </c:pt>
                <c:pt idx="7">
                  <c:v>48.2</c:v>
                </c:pt>
                <c:pt idx="8">
                  <c:v>34.799999999999997</c:v>
                </c:pt>
                <c:pt idx="9">
                  <c:v>44.4</c:v>
                </c:pt>
                <c:pt idx="10">
                  <c:v>36.200000000000003</c:v>
                </c:pt>
                <c:pt idx="11">
                  <c:v>42.1</c:v>
                </c:pt>
                <c:pt idx="12">
                  <c:v>45.9</c:v>
                </c:pt>
                <c:pt idx="13">
                  <c:v>44.2</c:v>
                </c:pt>
                <c:pt idx="14">
                  <c:v>50.3</c:v>
                </c:pt>
                <c:pt idx="15">
                  <c:v>55.3</c:v>
                </c:pt>
                <c:pt idx="16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5-4EED-8BF8-FECBBA58487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 Οικονομικοί λόγοι - Δεν μπορώ να παρέχω στο παιδί την ποιότητα ζωής που θα ήθελα  </c:v>
                </c:pt>
                <c:pt idx="1">
                  <c:v> Έχω ήδη παιδί/ά και δεν επιθυμώ άλλα (μόνο σε όσουν έχουν παιδί)  </c:v>
                </c:pt>
                <c:pt idx="2">
                  <c:v> Ανεπαρκείς παροχές/υποστήριξη από το κράτος (υγειονομική περίθαλψη, βρεφονηπιακοί σταθμοί)  </c:v>
                </c:pt>
                <c:pt idx="3">
                  <c:v> Γιατί το να φέρνεις παιδιά στον κόσμο είναι μεγάλη ευθύνη  </c:v>
                </c:pt>
                <c:pt idx="4">
                  <c:v> Από φόβο για τον κόσμο στον οποίο θα φέρω το παιδί μου  </c:v>
                </c:pt>
                <c:pt idx="5">
                  <c:v> Δεν έχω σύντροφο /Δεν έχω τον κατάλληλο σύντροφο  </c:v>
                </c:pt>
                <c:pt idx="6">
                  <c:v> Υψηλό κόστος εγκυμοσύνης /τοκετού  </c:v>
                </c:pt>
                <c:pt idx="7">
                  <c:v> Ιατρικοί λόγοι  </c:v>
                </c:pt>
                <c:pt idx="8">
                  <c:v> Το ωράριο των σχολείων δεν συμβαδίζει με το ωράριο της εργασίας  </c:v>
                </c:pt>
                <c:pt idx="9">
                  <c:v> Δεν νιώθω έτοιμος/η  </c:v>
                </c:pt>
                <c:pt idx="10">
                  <c:v> Επαγγελματικές υποχρεώσεις (απαιτητική δουλειά/δε θέλω να διακόψω καριέρα)  </c:v>
                </c:pt>
                <c:pt idx="11">
                  <c:v> Γιατί δεν έχω την κατάλληλη στέγη  </c:v>
                </c:pt>
                <c:pt idx="12">
                  <c:v> Δεν θα ήθελα να αλλάξω τον τρόπο ζωής μου  </c:v>
                </c:pt>
                <c:pt idx="13">
                  <c:v> Γιατί δεν έχω υποστήριξη/βοήθεια από το οικογενειακό μου περιβάλλον  </c:v>
                </c:pt>
                <c:pt idx="14">
                  <c:v> Δεν επιθυμώ να αποκτήσω παιδιά   </c:v>
                </c:pt>
                <c:pt idx="15">
                  <c:v> Δεν το επιθυμεί ο/η σύντροφός μου  </c:v>
                </c:pt>
                <c:pt idx="16">
                  <c:v> Γιατί η εμπειρία από το πρώτο / τα πρώτα παιδιά ήταν δύσκολη (μόνο σε όσους έχουν παιδί)  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2" formatCode="0">
                  <c:v>0.7</c:v>
                </c:pt>
                <c:pt idx="14" formatCode="0">
                  <c:v>0.6</c:v>
                </c:pt>
                <c:pt idx="15" formatCode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9-4FDC-8225-ACCABC268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20629408"/>
        <c:axId val="820627248"/>
      </c:barChart>
      <c:catAx>
        <c:axId val="820629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20627248"/>
        <c:crosses val="autoZero"/>
        <c:auto val="1"/>
        <c:lblAlgn val="ctr"/>
        <c:lblOffset val="100"/>
        <c:noMultiLvlLbl val="0"/>
      </c:catAx>
      <c:valAx>
        <c:axId val="82062724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82062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82259184860939"/>
          <c:y val="1.6280263236046297E-2"/>
          <c:w val="0.83917740815139052"/>
          <c:h val="5.57799604913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0-48BC-A884-7C532B1C74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0-4EF6-8D6A-7AC25803E6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Μειωμένο ωράριο για εργαζόμενους γονείς  </c:v>
                </c:pt>
                <c:pt idx="1">
                  <c:v> Δημιουργική απασχόληση του παιδιού στο σχολείο / Ολοήμερο σχολείο  </c:v>
                </c:pt>
                <c:pt idx="2">
                  <c:v> Επίδομα γέννησης  </c:v>
                </c:pt>
                <c:pt idx="3">
                  <c:v> Μείωση ΦΠΑ σε βρεφικά και παιδικά είδη  </c:v>
                </c:pt>
                <c:pt idx="4">
                  <c:v> Voucher για βρεφονηπιακούς σταθμούς  </c:v>
                </c:pt>
                <c:pt idx="5">
                  <c:v> Προγράμματα των Δήμων για απασχόληση παιδιών  </c:v>
                </c:pt>
                <c:pt idx="6">
                  <c:v> Σχολικά γεύματα  </c:v>
                </c:pt>
                <c:pt idx="7">
                  <c:v> Πρόγραμμα «Νταντάδες γειτονιάς» για τη φύλαξη παιδιών έως 2,5 ετών  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40.9</c:v>
                </c:pt>
                <c:pt idx="1">
                  <c:v>29.8</c:v>
                </c:pt>
                <c:pt idx="2">
                  <c:v>39.700000000000003</c:v>
                </c:pt>
                <c:pt idx="3">
                  <c:v>34.6</c:v>
                </c:pt>
                <c:pt idx="4">
                  <c:v>29</c:v>
                </c:pt>
                <c:pt idx="5">
                  <c:v>23.4</c:v>
                </c:pt>
                <c:pt idx="6">
                  <c:v>22</c:v>
                </c:pt>
                <c:pt idx="7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Aρκετά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Μειωμένο ωράριο για εργαζόμενους γονείς  </c:v>
                </c:pt>
                <c:pt idx="1">
                  <c:v> Δημιουργική απασχόληση του παιδιού στο σχολείο / Ολοήμερο σχολείο  </c:v>
                </c:pt>
                <c:pt idx="2">
                  <c:v> Επίδομα γέννησης  </c:v>
                </c:pt>
                <c:pt idx="3">
                  <c:v> Μείωση ΦΠΑ σε βρεφικά και παιδικά είδη  </c:v>
                </c:pt>
                <c:pt idx="4">
                  <c:v> Voucher για βρεφονηπιακούς σταθμούς  </c:v>
                </c:pt>
                <c:pt idx="5">
                  <c:v> Προγράμματα των Δήμων για απασχόληση παιδιών  </c:v>
                </c:pt>
                <c:pt idx="6">
                  <c:v> Σχολικά γεύματα  </c:v>
                </c:pt>
                <c:pt idx="7">
                  <c:v> Πρόγραμμα «Νταντάδες γειτονιάς» για τη φύλαξη παιδιών έως 2,5 ετών  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33.799999999999997</c:v>
                </c:pt>
                <c:pt idx="1">
                  <c:v>44.4</c:v>
                </c:pt>
                <c:pt idx="2">
                  <c:v>29</c:v>
                </c:pt>
                <c:pt idx="3">
                  <c:v>29.2</c:v>
                </c:pt>
                <c:pt idx="4">
                  <c:v>33.299999999999997</c:v>
                </c:pt>
                <c:pt idx="5">
                  <c:v>37.5</c:v>
                </c:pt>
                <c:pt idx="6">
                  <c:v>33.299999999999997</c:v>
                </c:pt>
                <c:pt idx="7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Λίγο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Μειωμένο ωράριο για εργαζόμενους γονείς  </c:v>
                </c:pt>
                <c:pt idx="1">
                  <c:v> Δημιουργική απασχόληση του παιδιού στο σχολείο / Ολοήμερο σχολείο  </c:v>
                </c:pt>
                <c:pt idx="2">
                  <c:v> Επίδομα γέννησης  </c:v>
                </c:pt>
                <c:pt idx="3">
                  <c:v> Μείωση ΦΠΑ σε βρεφικά και παιδικά είδη  </c:v>
                </c:pt>
                <c:pt idx="4">
                  <c:v> Voucher για βρεφονηπιακούς σταθμούς  </c:v>
                </c:pt>
                <c:pt idx="5">
                  <c:v> Προγράμματα των Δήμων για απασχόληση παιδιών  </c:v>
                </c:pt>
                <c:pt idx="6">
                  <c:v> Σχολικά γεύματα  </c:v>
                </c:pt>
                <c:pt idx="7">
                  <c:v> Πρόγραμμα «Νταντάδες γειτονιάς» για τη φύλαξη παιδιών έως 2,5 ετών  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16.399999999999999</c:v>
                </c:pt>
                <c:pt idx="1">
                  <c:v>15.9</c:v>
                </c:pt>
                <c:pt idx="2">
                  <c:v>18.899999999999999</c:v>
                </c:pt>
                <c:pt idx="3">
                  <c:v>19.100000000000001</c:v>
                </c:pt>
                <c:pt idx="4">
                  <c:v>22.5</c:v>
                </c:pt>
                <c:pt idx="5">
                  <c:v>24</c:v>
                </c:pt>
                <c:pt idx="6">
                  <c:v>23.2</c:v>
                </c:pt>
                <c:pt idx="7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Καθόλου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Μειωμένο ωράριο για εργαζόμενους γονείς  </c:v>
                </c:pt>
                <c:pt idx="1">
                  <c:v> Δημιουργική απασχόληση του παιδιού στο σχολείο / Ολοήμερο σχολείο  </c:v>
                </c:pt>
                <c:pt idx="2">
                  <c:v> Επίδομα γέννησης  </c:v>
                </c:pt>
                <c:pt idx="3">
                  <c:v> Μείωση ΦΠΑ σε βρεφικά και παιδικά είδη  </c:v>
                </c:pt>
                <c:pt idx="4">
                  <c:v> Voucher για βρεφονηπιακούς σταθμούς  </c:v>
                </c:pt>
                <c:pt idx="5">
                  <c:v> Προγράμματα των Δήμων για απασχόληση παιδιών  </c:v>
                </c:pt>
                <c:pt idx="6">
                  <c:v> Σχολικά γεύματα  </c:v>
                </c:pt>
                <c:pt idx="7">
                  <c:v> Πρόγραμμα «Νταντάδες γειτονιάς» για τη φύλαξη παιδιών έως 2,5 ετών  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7.7</c:v>
                </c:pt>
                <c:pt idx="1">
                  <c:v>9.3000000000000007</c:v>
                </c:pt>
                <c:pt idx="2">
                  <c:v>11.7</c:v>
                </c:pt>
                <c:pt idx="3">
                  <c:v>15.5</c:v>
                </c:pt>
                <c:pt idx="4">
                  <c:v>13.1</c:v>
                </c:pt>
                <c:pt idx="5">
                  <c:v>11.8</c:v>
                </c:pt>
                <c:pt idx="6">
                  <c:v>19.899999999999999</c:v>
                </c:pt>
                <c:pt idx="7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5-4EED-8BF8-FECBBA58487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Δεν το ξέρω, δεν το έχω ακουστά (αυθ.)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Μειωμένο ωράριο για εργαζόμενους γονείς  </c:v>
                </c:pt>
                <c:pt idx="1">
                  <c:v> Δημιουργική απασχόληση του παιδιού στο σχολείο / Ολοήμερο σχολείο  </c:v>
                </c:pt>
                <c:pt idx="2">
                  <c:v> Επίδομα γέννησης  </c:v>
                </c:pt>
                <c:pt idx="3">
                  <c:v> Μείωση ΦΠΑ σε βρεφικά και παιδικά είδη  </c:v>
                </c:pt>
                <c:pt idx="4">
                  <c:v> Voucher για βρεφονηπιακούς σταθμούς  </c:v>
                </c:pt>
                <c:pt idx="5">
                  <c:v> Προγράμματα των Δήμων για απασχόληση παιδιών  </c:v>
                </c:pt>
                <c:pt idx="6">
                  <c:v> Σχολικά γεύματα  </c:v>
                </c:pt>
                <c:pt idx="7">
                  <c:v> Πρόγραμμα «Νταντάδες γειτονιάς» για τη φύλαξη παιδιών έως 2,5 ετών  </c:v>
                </c:pt>
              </c:strCache>
            </c:strRef>
          </c:cat>
          <c:val>
            <c:numRef>
              <c:f>Sheet1!$F$2:$F$9</c:f>
              <c:numCache>
                <c:formatCode>0</c:formatCode>
                <c:ptCount val="8"/>
                <c:pt idx="0">
                  <c:v>0.7</c:v>
                </c:pt>
                <c:pt idx="1">
                  <c:v>0.6</c:v>
                </c:pt>
                <c:pt idx="3">
                  <c:v>1.2</c:v>
                </c:pt>
                <c:pt idx="4">
                  <c:v>2.2000000000000002</c:v>
                </c:pt>
                <c:pt idx="5">
                  <c:v>3.1</c:v>
                </c:pt>
                <c:pt idx="6">
                  <c:v>1.5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9-4FDC-8225-ACCABC268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20629408"/>
        <c:axId val="820627248"/>
      </c:barChart>
      <c:catAx>
        <c:axId val="820629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20627248"/>
        <c:crosses val="autoZero"/>
        <c:auto val="1"/>
        <c:lblAlgn val="ctr"/>
        <c:lblOffset val="100"/>
        <c:noMultiLvlLbl val="0"/>
      </c:catAx>
      <c:valAx>
        <c:axId val="82062724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82062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82259184860939"/>
          <c:y val="1.6280263236046297E-2"/>
          <c:w val="0.83917740815139052"/>
          <c:h val="5.57799604913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21C632-C628-3897-431E-92ABC48E1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4F098-CCC0-8738-9836-0A42B3C966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4E59-419F-44FA-8ACB-755609F96B64}" type="datetimeFigureOut">
              <a:rPr lang="el-GR" smtClean="0"/>
              <a:t>22/5/2024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BD0BB-3930-2810-3527-FF73D1017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4086B-72FD-0A95-3657-77CA5B517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8E0B-5AF0-478C-97CD-929D3E30A0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9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C5E6-464A-4C2F-A7B2-78FB5F15EED0}" type="datetimeFigureOut">
              <a:rPr lang="el-GR" smtClean="0"/>
              <a:t>22/5/2024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32F6-21A5-4057-AEA2-23EB81EC2ADA}" type="slidenum">
              <a:rPr lang="el-GR" smtClean="0"/>
              <a:t>‹#›</a:t>
            </a:fld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01D30-D6AD-3234-F906-7A95F912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8678555"/>
            <a:ext cx="1673333" cy="4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4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3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62BAF-0437-41F5-AE3C-5FBA8C4810F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62BAF-0437-41F5-AE3C-5FBA8C4810F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6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62BAF-0437-41F5-AE3C-5FBA8C4810F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97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62BAF-0437-41F5-AE3C-5FBA8C4810F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62BAF-0437-41F5-AE3C-5FBA8C4810F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8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4C5-754A-4B09-9460-511CA03E1A73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57" y="6355443"/>
            <a:ext cx="2743200" cy="365125"/>
          </a:xfrm>
        </p:spPr>
        <p:txBody>
          <a:bodyPr/>
          <a:lstStyle>
            <a:lvl1pPr>
              <a:defRPr lang="en-US" sz="1600" kern="1200" cap="none" spc="0" baseline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3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E0C7-32CC-4385-B5AE-B462B9A29282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A63A5-B3BB-C6FC-2AE0-43E9517DB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CF12-D9F6-5810-9BA3-36785EAE6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85F5-A051-DD5A-E808-3B17FBCD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B119-10A7-D78E-3EAF-A2E6D82F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A9CC-D5F5-4321-9C8A-F51626613490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908F-2F61-2CC6-563D-BEBA1ED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CED2-F604-826C-FF5E-C35412C8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619B-5650-A34A-7519-A6970FD12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4" y="332307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DF03-38C8-302F-3917-EFFF655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D658-F56F-8D3E-C818-3C84CCB0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66AE-470C-D217-661A-CD19CB56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829A-6B52-4112-82BB-66A6B5C7278E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D913-FA5C-3602-A62C-2F54941E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50C9-A07F-C6F2-33A3-D9B3038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57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E812-9FBF-4DDB-CE52-2D1AF589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DFEE5-AFF7-0F27-BA63-9A2B263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7F7E-C395-C86F-100F-A30AAD12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9FB-DE49-446C-B59C-A028C5A32BA0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DADE-8836-721C-F686-AC30AD97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F500A-BE59-B055-8B7E-3F343AF6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37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091-06C7-2FBE-1539-0A354149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A6EF-CE3F-F6F5-AB4D-5399CBF2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ED69-2363-3152-3C38-763328B3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D50F-DCEC-1CDA-24E0-93009E8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A5F-7AEC-42E2-BCC1-320B0CC156DB}" type="datetime1">
              <a:rPr lang="en-US" smtClean="0"/>
              <a:t>5/22/2024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81A00-1B95-14F7-29D4-29B494C4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A1F50-3D48-ECD4-1371-0E4F378D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99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F4FA-101A-671E-02D0-D031191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4921-BF5A-CA49-46BF-1860376E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B65C5-48BA-30A8-E301-65BF4060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27BB-7F9D-A5B9-F60E-2BB54182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3AC31-2048-23F8-E71C-28FBA73A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0CD99-3ECF-4B29-1C61-D6DA2235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DB9B-66C9-4DE5-A32D-56059E5096CF}" type="datetime1">
              <a:rPr lang="en-US" smtClean="0"/>
              <a:t>5/22/2024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898AC-0CD2-9078-B638-B8338A2C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C7C39-05E9-6FAA-336B-9EC6B511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41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F473-54FD-6387-71F1-3A8644B1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9D6BE-096D-D1BD-06B2-4E2C2B44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6733-E9BE-4B0E-8D0E-DC3FFC39FD78}" type="datetime1">
              <a:rPr lang="en-US" smtClean="0"/>
              <a:t>5/22/2024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2758-06EB-AD8A-1A45-D9A4276C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A2165-73C6-6293-B48F-F299CF52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1D43F-2167-9D62-8BE9-0DF3F1E89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4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E5DD4-AB1C-AB79-781B-98FA8085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7E6-5A45-4866-B7C9-E707159AC262}" type="datetime1">
              <a:rPr lang="en-US" smtClean="0"/>
              <a:t>5/22/2024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84CB0-9802-5235-F374-77A63060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1FEAD-8B15-567A-59F3-1DB8FEAA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0BB55-9BDB-E10D-D6B8-3F0D456FE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A61A-FC78-11D2-1B69-558FEBFF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72BE-79AE-7B77-FDF9-9136F657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FFE37-E656-1DD7-F9A3-4F824694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29C2-4461-F7BD-B6F7-EFB07DC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4C7E-5681-4582-87BC-9651A5D54F63}" type="datetime1">
              <a:rPr lang="en-US" smtClean="0"/>
              <a:t>5/22/2024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0496B-6FB6-A25F-A4B7-9B99613C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C51CA-7282-91EB-346D-B08E68B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12533-BD62-729C-C107-C8BE60B9A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2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269D-7534-03EA-8631-FE3A3F85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6417E-3B27-EC2B-F248-F98C195F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35260-60E5-B3D9-54D7-BDE2CF34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2411-53B5-2FB8-CB95-2876341E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0A7C-3D42-4222-8A31-F769A66A3719}" type="datetime1">
              <a:rPr lang="en-US" smtClean="0"/>
              <a:t>5/22/2024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2B4A3-BA83-FE1F-6879-9F6E7D2D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C374-6492-437C-E721-9BF90D52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BB723-831E-36B0-85DA-D588C80D0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23611"/>
            <a:ext cx="11604171" cy="6931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001486"/>
            <a:ext cx="11604171" cy="5270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029" y="6356350"/>
            <a:ext cx="2743200" cy="365125"/>
          </a:xfrm>
        </p:spPr>
        <p:txBody>
          <a:bodyPr/>
          <a:lstStyle/>
          <a:p>
            <a:fld id="{03B11703-651C-48D6-A5A9-7C9AFA1C824B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E469F1-F04B-6756-E265-347733082E71}"/>
              </a:ext>
            </a:extLst>
          </p:cNvPr>
          <p:cNvCxnSpPr/>
          <p:nvPr userDrawn="1"/>
        </p:nvCxnSpPr>
        <p:spPr>
          <a:xfrm>
            <a:off x="258106" y="947277"/>
            <a:ext cx="114549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45011958-8C09-0FA4-DA3B-4DB1FBF3E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95" y="6271591"/>
            <a:ext cx="586409" cy="58640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04ED1D-D212-B282-A98D-AFD7F5B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864" y="6412730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66944-2F04-34F6-29C6-AD021949E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70AF-79A5-E5C5-EF5E-6B4836E1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0D256-93C7-A902-B888-4D84A894E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85D3A-A79D-B40F-CC69-7B7F26E1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A42-18CC-47F0-94D5-4043A04437FF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88AF-69BC-3E31-EE0A-07F5C7D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48FC-7A3E-F28E-BFBA-D0DE86FD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D7F8C-9229-3105-6385-7A832329C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29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8B748-0418-7BDC-8E0D-08209A2A0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5694-FFF3-9F3F-326C-F0D849EE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9210-65CE-4DF3-AE79-E7D21D5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11F-4274-4ABB-98BB-667D217C9B67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1F1C-43C2-A946-A815-E3961BEA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3BB2-5AED-4A08-0993-FF6E5D81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490FD-6C7E-5EDE-4EA0-A9E0A9E1C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CF12-D9F6-5810-9BA3-36785EAE6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85F5-A051-DD5A-E808-3B17FBCD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B119-10A7-D78E-3EAF-A2E6D82F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A9CC-D5F5-4321-9C8A-F51626613490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908F-2F61-2CC6-563D-BEBA1ED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CED2-F604-826C-FF5E-C35412C8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619B-5650-A34A-7519-A6970FD12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4" y="332307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DF03-38C8-302F-3917-EFFF655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D658-F56F-8D3E-C818-3C84CCB0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66AE-470C-D217-661A-CD19CB56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829A-6B52-4112-82BB-66A6B5C7278E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D913-FA5C-3602-A62C-2F54941E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50C9-A07F-C6F2-33A3-D9B3038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5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E812-9FBF-4DDB-CE52-2D1AF589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DFEE5-AFF7-0F27-BA63-9A2B263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7F7E-C395-C86F-100F-A30AAD12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9FB-DE49-446C-B59C-A028C5A32BA0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DADE-8836-721C-F686-AC30AD97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F500A-BE59-B055-8B7E-3F343AF6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3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091-06C7-2FBE-1539-0A354149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A6EF-CE3F-F6F5-AB4D-5399CBF2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ED69-2363-3152-3C38-763328B3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D50F-DCEC-1CDA-24E0-93009E8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A5F-7AEC-42E2-BCC1-320B0CC156DB}" type="datetime1">
              <a:rPr lang="en-US" smtClean="0"/>
              <a:t>5/22/2024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81A00-1B95-14F7-29D4-29B494C4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A1F50-3D48-ECD4-1371-0E4F378D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414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F4FA-101A-671E-02D0-D031191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4921-BF5A-CA49-46BF-1860376E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B65C5-48BA-30A8-E301-65BF4060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27BB-7F9D-A5B9-F60E-2BB54182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3AC31-2048-23F8-E71C-28FBA73A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0CD99-3ECF-4B29-1C61-D6DA2235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DB9B-66C9-4DE5-A32D-56059E5096CF}" type="datetime1">
              <a:rPr lang="en-US" smtClean="0"/>
              <a:t>5/22/2024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898AC-0CD2-9078-B638-B8338A2C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C7C39-05E9-6FAA-336B-9EC6B511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F473-54FD-6387-71F1-3A8644B1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9D6BE-096D-D1BD-06B2-4E2C2B44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6733-E9BE-4B0E-8D0E-DC3FFC39FD78}" type="datetime1">
              <a:rPr lang="en-US" smtClean="0"/>
              <a:t>5/22/2024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2758-06EB-AD8A-1A45-D9A4276C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A2165-73C6-6293-B48F-F299CF52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1D43F-2167-9D62-8BE9-0DF3F1E89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4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E5DD4-AB1C-AB79-781B-98FA8085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7E6-5A45-4866-B7C9-E707159AC262}" type="datetime1">
              <a:rPr lang="en-US" smtClean="0"/>
              <a:t>5/22/2024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84CB0-9802-5235-F374-77A63060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1FEAD-8B15-567A-59F3-1DB8FEAA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0BB55-9BDB-E10D-D6B8-3F0D456FE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5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A61A-FC78-11D2-1B69-558FEBFF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72BE-79AE-7B77-FDF9-9136F657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FFE37-E656-1DD7-F9A3-4F824694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29C2-4461-F7BD-B6F7-EFB07DC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4C7E-5681-4582-87BC-9651A5D54F63}" type="datetime1">
              <a:rPr lang="en-US" smtClean="0"/>
              <a:t>5/22/2024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0496B-6FB6-A25F-A4B7-9B99613C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C51CA-7282-91EB-346D-B08E68B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12533-BD62-729C-C107-C8BE60B9A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45C9-A7DB-4B8B-BB8A-ADCDEA406767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269D-7534-03EA-8631-FE3A3F85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6417E-3B27-EC2B-F248-F98C195F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35260-60E5-B3D9-54D7-BDE2CF34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2411-53B5-2FB8-CB95-2876341E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0A7C-3D42-4222-8A31-F769A66A3719}" type="datetime1">
              <a:rPr lang="en-US" smtClean="0"/>
              <a:t>5/22/2024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2B4A3-BA83-FE1F-6879-9F6E7D2D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C374-6492-437C-E721-9BF90D52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BB723-831E-36B0-85DA-D588C80D0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7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70AF-79A5-E5C5-EF5E-6B4836E1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0D256-93C7-A902-B888-4D84A894E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85D3A-A79D-B40F-CC69-7B7F26E1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A42-18CC-47F0-94D5-4043A04437FF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88AF-69BC-3E31-EE0A-07F5C7D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48FC-7A3E-F28E-BFBA-D0DE86FD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D7F8C-9229-3105-6385-7A832329C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8B748-0418-7BDC-8E0D-08209A2A0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5694-FFF3-9F3F-326C-F0D849EE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9210-65CE-4DF3-AE79-E7D21D5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11F-4274-4ABB-98BB-667D217C9B67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1F1C-43C2-A946-A815-E3961BEA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3BB2-5AED-4A08-0993-FF6E5D81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490FD-6C7E-5EDE-4EA0-A9E0A9E1C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C0A-6E6D-4299-B73E-141A3FACCBD0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98E8A-3F91-8EFD-14A8-8D68113C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3312-B852-44F9-B432-ED3CB154C612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DAE89A-A3D2-4200-B384-47B90F153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66" y="3223967"/>
            <a:ext cx="7315200" cy="2001177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8DFD-6935-4A05-80D9-9C22A77AEB1A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54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A group of colorful lights&#10;&#10;Description automatically generated">
            <a:extLst>
              <a:ext uri="{FF2B5EF4-FFF2-40B4-BE49-F238E27FC236}">
                <a16:creationId xmlns:a16="http://schemas.microsoft.com/office/drawing/2014/main" id="{78BDB9F9-A0C2-39DB-2821-7D7FF4A6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3" b="4"/>
          <a:stretch/>
        </p:blipFill>
        <p:spPr>
          <a:xfrm>
            <a:off x="94821" y="1418042"/>
            <a:ext cx="2019160" cy="2019160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pic>
        <p:nvPicPr>
          <p:cNvPr id="10" name="Picture 9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C102C4CC-F557-71A4-785B-1EC42D77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026" b="4"/>
          <a:stretch/>
        </p:blipFill>
        <p:spPr>
          <a:xfrm>
            <a:off x="1422978" y="2723531"/>
            <a:ext cx="1581330" cy="1581330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904FE-ADF1-C9F0-0F56-14D50EF69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398626"/>
            <a:ext cx="3989070" cy="2571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C999-1267-79BA-5479-E02F16652272}"/>
              </a:ext>
            </a:extLst>
          </p:cNvPr>
          <p:cNvCxnSpPr/>
          <p:nvPr userDrawn="1"/>
        </p:nvCxnSpPr>
        <p:spPr>
          <a:xfrm>
            <a:off x="654035" y="5312231"/>
            <a:ext cx="1124712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EE3FE9A4-8CFA-C340-818E-BE3DC368466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" y="3638744"/>
            <a:ext cx="1828800" cy="18288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774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89B8-5235-4176-8DB5-D898EE7C298E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E6E0-09DD-F36A-2108-581F23879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E0A-CBD3-4139-9EA4-983BFE808C16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C13E2-7082-F9D0-755C-C0F878B9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1DF5-6B53-4169-BEF4-38D0B87BC2A0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4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54C9D30-3497-423C-8AA7-EBDFA2889AD7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CCB56C9-B873-3C2B-2C85-2A61E789E53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8" y="6481269"/>
            <a:ext cx="1265080" cy="3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96F7D-7A73-B648-44FA-766F447A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D43B2-13CC-4126-9DFF-5A71875B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E027-A15F-21FA-F242-AE72022C2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A855-76D9-41C4-9E7A-585E23688E61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E031-5995-177D-4542-4A1F7C207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1A37-5633-31D9-8A62-0F0FDA8E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FA21C5A-17A0-E38D-26CE-DF3F04FE25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1" y="6378717"/>
            <a:ext cx="1265080" cy="3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96F7D-7A73-B648-44FA-766F447A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D43B2-13CC-4126-9DFF-5A71875B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E027-A15F-21FA-F242-AE72022C2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A855-76D9-41C4-9E7A-585E23688E61}" type="datetime1">
              <a:rPr lang="en-US" smtClean="0"/>
              <a:t>5/22/2024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E031-5995-177D-4542-4A1F7C207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1A37-5633-31D9-8A62-0F0FDA8E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47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6E7E27-E36B-9ECB-8484-B89159C7A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449" y="2422843"/>
            <a:ext cx="65526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Έρευνας</a:t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</a:t>
            </a:r>
            <a:b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Υπογεννητικότητα</a:t>
            </a:r>
          </a:p>
        </p:txBody>
      </p:sp>
      <p:pic>
        <p:nvPicPr>
          <p:cNvPr id="14" name="Picture 13" descr="A group of colorful lights&#10;&#10;Description automatically generated">
            <a:extLst>
              <a:ext uri="{FF2B5EF4-FFF2-40B4-BE49-F238E27FC236}">
                <a16:creationId xmlns:a16="http://schemas.microsoft.com/office/drawing/2014/main" id="{68AEF5BE-2403-2E0C-EBAB-C6C0610AF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9950" b="3"/>
          <a:stretch/>
        </p:blipFill>
        <p:spPr>
          <a:xfrm>
            <a:off x="7519673" y="1998977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5" name="Picture 14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41348B9F-33F2-7E25-915A-0F7F1E40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12804" b="-5"/>
          <a:stretch/>
        </p:blipFill>
        <p:spPr>
          <a:xfrm>
            <a:off x="9140635" y="9"/>
            <a:ext cx="3051365" cy="3113305"/>
          </a:xfrm>
          <a:custGeom>
            <a:avLst/>
            <a:gdLst/>
            <a:ahLst/>
            <a:cxnLst/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pic>
        <p:nvPicPr>
          <p:cNvPr id="16" name="Content Placeholder 4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EE078091-A2CF-18BA-43B2-19076698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8749" b="2"/>
          <a:stretch/>
        </p:blipFill>
        <p:spPr>
          <a:xfrm>
            <a:off x="8490856" y="3292673"/>
            <a:ext cx="3701143" cy="356532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4FB0D351-FCA9-42AB-2798-C743C0BD3CDD}"/>
              </a:ext>
            </a:extLst>
          </p:cNvPr>
          <p:cNvSpPr txBox="1">
            <a:spLocks/>
          </p:cNvSpPr>
          <p:nvPr/>
        </p:nvSpPr>
        <p:spPr>
          <a:xfrm>
            <a:off x="823624" y="5735637"/>
            <a:ext cx="6552662" cy="89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dirty="0">
                <a:solidFill>
                  <a:srgbClr val="7030A0"/>
                </a:solidFill>
              </a:rPr>
              <a:t>Μάιος 2024</a:t>
            </a:r>
          </a:p>
          <a:p>
            <a:pPr algn="r"/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787C7-F187-BD24-C504-B51617724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9" y="339371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9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A4B271-9328-17ED-1A04-172756BC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" y="223611"/>
            <a:ext cx="11604171" cy="693115"/>
          </a:xfrm>
        </p:spPr>
        <p:txBody>
          <a:bodyPr>
            <a:normAutofit/>
          </a:bodyPr>
          <a:lstStyle/>
          <a:p>
            <a:r>
              <a:rPr lang="el-GR" sz="2000" dirty="0"/>
              <a:t>Αποτρεπτικοί λόγοι για την απόκτηση παιδιού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ADE8D-B91F-6DA1-C703-A07242F0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1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5D62C-2EAE-33F9-910D-C57E6505695F}"/>
              </a:ext>
            </a:extLst>
          </p:cNvPr>
          <p:cNvSpPr txBox="1"/>
          <p:nvPr/>
        </p:nvSpPr>
        <p:spPr>
          <a:xfrm>
            <a:off x="386294" y="916293"/>
            <a:ext cx="1160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Θα σας διαβάσω μια σειρά λόγους που μπορεί να αποτρέπουν κάποιον να αποκτήσει παιδί/άλλο παιδί και θα ήθελα να μου πείτε για κάθε έναν από αυτούς αν ισχύει ή όχι για εσάς προσωπικά;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Βάση: το 80% που θεωρούν αρκετά έως καθόλου πιθανή την απόκτηση παιδιού/άλλου παιδιού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E3D14E-A98F-969C-C8FF-C2788D2B0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833326"/>
              </p:ext>
            </p:extLst>
          </p:nvPr>
        </p:nvGraphicFramePr>
        <p:xfrm>
          <a:off x="830362" y="1536679"/>
          <a:ext cx="10114017" cy="480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2111F5D0-AC12-CD08-1D0D-F6DB4E6C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7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8CDADF-BB90-D4E7-F369-FC063F8A4E73}"/>
              </a:ext>
            </a:extLst>
          </p:cNvPr>
          <p:cNvSpPr/>
          <p:nvPr/>
        </p:nvSpPr>
        <p:spPr>
          <a:xfrm>
            <a:off x="648125" y="1536678"/>
            <a:ext cx="10721839" cy="488355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CBB5F-2480-7AC7-C47C-8C6E498F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795" y="223611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91A5B67-F25D-0D41-2A76-F53D0781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05855"/>
            <a:ext cx="11186921" cy="693115"/>
          </a:xfrm>
        </p:spPr>
        <p:txBody>
          <a:bodyPr>
            <a:noAutofit/>
          </a:bodyPr>
          <a:lstStyle/>
          <a:p>
            <a:r>
              <a:rPr lang="el-GR" sz="2000" dirty="0"/>
              <a:t>Υφιστάμενα μέτρα πολιτικής. Πόσο παρακινούν στην απόκτηση παιδιού/</a:t>
            </a:r>
            <a:r>
              <a:rPr lang="el-GR" sz="2000" dirty="0" err="1"/>
              <a:t>ών</a:t>
            </a:r>
            <a:r>
              <a:rPr lang="el-GR" sz="2000" dirty="0"/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ADE8D-B91F-6DA1-C703-A07242F0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774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5D62C-2EAE-33F9-910D-C57E6505695F}"/>
              </a:ext>
            </a:extLst>
          </p:cNvPr>
          <p:cNvSpPr txBox="1"/>
          <p:nvPr/>
        </p:nvSpPr>
        <p:spPr>
          <a:xfrm>
            <a:off x="432476" y="1027523"/>
            <a:ext cx="11604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Θα σας διαβάσω κάποια μέτρα πολιτικής που ισχύουν και θα ήθελα να μου πείτε για κάθε ένα από αυτά πόσο λειτουργούν παρακινητικά στην απόκτηση παιδιού/</a:t>
            </a:r>
            <a:r>
              <a:rPr kumimoji="0" lang="el-GR" sz="1400" b="0" i="1" u="none" strike="noStrike" kern="0" cap="none" spc="0" normalizeH="0" baseline="0" noProof="0" dirty="0" err="1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E3D14E-A98F-969C-C8FF-C2788D2B0348}"/>
              </a:ext>
            </a:extLst>
          </p:cNvPr>
          <p:cNvGraphicFramePr/>
          <p:nvPr/>
        </p:nvGraphicFramePr>
        <p:xfrm>
          <a:off x="1052034" y="1526959"/>
          <a:ext cx="8230473" cy="465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2111F5D0-AC12-CD08-1D0D-F6DB4E6C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7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8CDADF-BB90-D4E7-F369-FC063F8A4E73}"/>
              </a:ext>
            </a:extLst>
          </p:cNvPr>
          <p:cNvSpPr/>
          <p:nvPr/>
        </p:nvSpPr>
        <p:spPr>
          <a:xfrm>
            <a:off x="869797" y="1526958"/>
            <a:ext cx="10530759" cy="465923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54C99-8C31-7D70-49A8-D9DC668C74AF}"/>
              </a:ext>
            </a:extLst>
          </p:cNvPr>
          <p:cNvSpPr txBox="1"/>
          <p:nvPr/>
        </p:nvSpPr>
        <p:spPr>
          <a:xfrm>
            <a:off x="9338488" y="1670180"/>
            <a:ext cx="1101012" cy="276999"/>
          </a:xfrm>
          <a:prstGeom prst="rect">
            <a:avLst/>
          </a:prstGeom>
          <a:solidFill>
            <a:srgbClr val="EBFBF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Πολύ+Αρκετά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4EAF2F-9ACA-8E2B-5428-A6215C7B53C5}"/>
              </a:ext>
            </a:extLst>
          </p:cNvPr>
          <p:cNvGraphicFramePr>
            <a:graphicFrameLocks noGrp="1"/>
          </p:cNvGraphicFramePr>
          <p:nvPr/>
        </p:nvGraphicFramePr>
        <p:xfrm>
          <a:off x="9584193" y="2024109"/>
          <a:ext cx="705026" cy="39678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05026">
                  <a:extLst>
                    <a:ext uri="{9D8B030D-6E8A-4147-A177-3AD203B41FA5}">
                      <a16:colId xmlns:a16="http://schemas.microsoft.com/office/drawing/2014/main" val="2646952458"/>
                    </a:ext>
                  </a:extLst>
                </a:gridCol>
              </a:tblGrid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8419989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74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562562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36240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2201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62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827945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3777272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25085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45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42968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E172E35-7308-FB54-E62F-E07EF651C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1257" y="237699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1BBC4E2-77AE-4A70-8F4E-420E9E2AD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5FA8215-7258-8BBC-C932-CBB34B67F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3005" y="4327616"/>
            <a:ext cx="5279179" cy="876850"/>
          </a:xfrm>
        </p:spPr>
        <p:txBody>
          <a:bodyPr>
            <a:normAutofit/>
          </a:bodyPr>
          <a:lstStyle/>
          <a:p>
            <a:pPr algn="r"/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Μάιος  2024</a:t>
            </a:r>
          </a:p>
          <a:p>
            <a:pPr algn="r"/>
            <a:endParaRPr lang="el-G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raphic 32">
            <a:extLst>
              <a:ext uri="{FF2B5EF4-FFF2-40B4-BE49-F238E27FC236}">
                <a16:creationId xmlns:a16="http://schemas.microsoft.com/office/drawing/2014/main" id="{5DFC1D2F-D2C1-4B4C-A109-43567B85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3202" y="114520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colorful lights&#10;&#10;Description automatically generated">
            <a:extLst>
              <a:ext uri="{FF2B5EF4-FFF2-40B4-BE49-F238E27FC236}">
                <a16:creationId xmlns:a16="http://schemas.microsoft.com/office/drawing/2014/main" id="{7B9092DA-BA92-D401-8ED1-FF0293AD4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3" b="4"/>
          <a:stretch/>
        </p:blipFill>
        <p:spPr>
          <a:xfrm>
            <a:off x="1883229" y="132279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22" name="Graphic 33">
            <a:extLst>
              <a:ext uri="{FF2B5EF4-FFF2-40B4-BE49-F238E27FC236}">
                <a16:creationId xmlns:a16="http://schemas.microsoft.com/office/drawing/2014/main" id="{FDE74ABC-C18D-4D27-A77F-43594963B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1825" y="306578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F2D56C0B-A6A9-681C-EAE1-075ADDE36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026" b="4"/>
          <a:stretch/>
        </p:blipFill>
        <p:spPr>
          <a:xfrm>
            <a:off x="1134538" y="3783685"/>
            <a:ext cx="2784784" cy="2784784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pic>
        <p:nvPicPr>
          <p:cNvPr id="5" name="Content Placeholder 4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1BD2109D-CE3F-27CE-EFEC-BFB328B3C9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-5" b="-5"/>
          <a:stretch/>
        </p:blipFill>
        <p:spPr>
          <a:xfrm>
            <a:off x="4197746" y="404041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  <p:sp>
        <p:nvSpPr>
          <p:cNvPr id="26" name="Graphic 31">
            <a:extLst>
              <a:ext uri="{FF2B5EF4-FFF2-40B4-BE49-F238E27FC236}">
                <a16:creationId xmlns:a16="http://schemas.microsoft.com/office/drawing/2014/main" id="{1CF7DF92-B01A-4340-9465-5B2DC965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230" y="40510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86C3A560-67BC-05E8-2FB6-7D3CC2B28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10" y="5616620"/>
            <a:ext cx="2781300" cy="107632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D1965E-B4CC-D033-73FE-373A93135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0526" y="1576914"/>
            <a:ext cx="6414251" cy="2387600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Ευχαριστούμε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106276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539F4D1-3F4E-1903-B7D1-336EF5DF6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103464"/>
              </p:ext>
            </p:extLst>
          </p:nvPr>
        </p:nvGraphicFramePr>
        <p:xfrm>
          <a:off x="8154567" y="967145"/>
          <a:ext cx="3927370" cy="562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9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Metron Analysis</a:t>
                      </a:r>
                      <a:endParaRPr lang="el-GR" altLang="en-US" sz="13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25">
                <a:tc>
                  <a:txBody>
                    <a:bodyPr/>
                    <a:lstStyle/>
                    <a:p>
                      <a:pPr algn="just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Eurobank</a:t>
                      </a: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Ποιοτική έρευνα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52123"/>
                  </a:ext>
                </a:extLst>
              </a:tr>
              <a:tr h="2927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Αθήνα &amp; Θεσσαλονίκη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922544"/>
                  </a:ext>
                </a:extLst>
              </a:tr>
              <a:tr h="6943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endParaRPr lang="el-GR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3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Ατομικές συνεντεύξεις σε βάθος με ζευγάρια </a:t>
                      </a:r>
                      <a:endParaRPr lang="el-GR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Οι ατομικές συνεντεύξεις διεξήχθησαν από  22/03/2024 – 29/03/2024 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6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3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ζευγάρια </a:t>
                      </a:r>
                      <a:r>
                        <a:rPr lang="el-GR" sz="13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ηλικίας 30-42 ετών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που δεν έχουν  παιδί και είτε δεν επιθυμούν να αποκτήσουν, είτε δεν ξέρουν, είτε επιθυμούν να αποκτήσουν παιδί  </a:t>
                      </a: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ή έχουν ένα  παιδί και είτε δεν επιθυμούν να αποκτήσουν και άλλο παιδί, είτε δεν ξέρουν</a:t>
                      </a:r>
                      <a:endParaRPr lang="el-GR" sz="13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351308">
                <a:tc>
                  <a:txBody>
                    <a:bodyPr/>
                    <a:lstStyle/>
                    <a:p>
                      <a:pPr algn="just"/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  <a:tr h="2609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005628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Η </a:t>
            </a:r>
            <a:r>
              <a:rPr lang="en-GB" sz="2200" dirty="0"/>
              <a:t>T</a:t>
            </a:r>
            <a:r>
              <a:rPr lang="el-GR" sz="2200" dirty="0" err="1"/>
              <a:t>αυτότητα</a:t>
            </a:r>
            <a:r>
              <a:rPr lang="el-GR" sz="2200" dirty="0"/>
              <a:t> των </a:t>
            </a:r>
            <a:r>
              <a:rPr lang="en-GB" sz="2200" dirty="0"/>
              <a:t>E</a:t>
            </a:r>
            <a:r>
              <a:rPr lang="el-GR" sz="2200" dirty="0" err="1"/>
              <a:t>ρευνών</a:t>
            </a:r>
            <a:r>
              <a:rPr lang="el-GR" sz="2200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80462"/>
              </p:ext>
            </p:extLst>
          </p:nvPr>
        </p:nvGraphicFramePr>
        <p:xfrm>
          <a:off x="110063" y="966191"/>
          <a:ext cx="7917391" cy="5189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962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Εταιρεία: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Metron Analysis (Α.Μ. </a:t>
                      </a:r>
                      <a:r>
                        <a:rPr lang="el-GR" altLang="en-US" sz="13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ΕΣΡ</a:t>
                      </a:r>
                      <a:r>
                        <a:rPr lang="el-GR" altLang="en-US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</a:t>
                      </a:r>
                      <a:r>
                        <a:rPr lang="en-US" altLang="en-US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13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Αρ</a:t>
                      </a:r>
                      <a:r>
                        <a:rPr lang="el-GR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l-GR" sz="13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Γ.Ε.ΜΗ</a:t>
                      </a:r>
                      <a:r>
                        <a:rPr lang="el-GR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002305501000</a:t>
                      </a:r>
                      <a:r>
                        <a:rPr lang="el-GR" altLang="en-US" sz="13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l-GR" altLang="en-US" sz="13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47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Ανάθεση: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Eurobank</a:t>
                      </a: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Συνδυασμός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Assisted Telephone &amp; Web Interviews</a:t>
                      </a: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52123"/>
                  </a:ext>
                </a:extLst>
              </a:tr>
              <a:tr h="292725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Περιοχή Έρευνας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Πανελλαδική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έρευνα σε άντρες και γυναίκες 18-50 ετών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922544"/>
                  </a:ext>
                </a:extLst>
              </a:tr>
              <a:tr h="694390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Μέθοδος Δειγματοληψίας: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Τηλεφωνική έρευνα</a:t>
                      </a:r>
                      <a:r>
                        <a:rPr lang="el-G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Απλή τυχαία δειγματοληψία </a:t>
                      </a:r>
                      <a:r>
                        <a:rPr lang="el-GR" sz="13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 αρχείο τηλεφωνικών αριθμών που έχουν παραχθεί με τυχαίο τρόπο (</a:t>
                      </a:r>
                      <a:r>
                        <a:rPr lang="en-US" sz="1300" kern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RDD</a:t>
                      </a:r>
                      <a:r>
                        <a:rPr lang="el-GR" sz="13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3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 Digit Dialing)</a:t>
                      </a:r>
                      <a:r>
                        <a:rPr lang="el-GR" sz="13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με την εξής αναλογία:</a:t>
                      </a:r>
                      <a:r>
                        <a:rPr lang="el-G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σταθερά</a:t>
                      </a:r>
                      <a:r>
                        <a:rPr lang="el-GR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τηλέφωνα 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l-G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και </a:t>
                      </a:r>
                      <a:r>
                        <a:rPr lang="el-GR" sz="13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κινητά</a:t>
                      </a:r>
                      <a:r>
                        <a:rPr lang="el-GR" sz="13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τηλέφωνα </a:t>
                      </a:r>
                      <a:r>
                        <a:rPr lang="en-US" sz="13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l-GR" sz="130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l-GR" sz="13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έρευνα</a:t>
                      </a:r>
                      <a:r>
                        <a:rPr lang="el-GR" sz="13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Τυχαία επιλογή με βάση ποσοστώσεις από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panel </a:t>
                      </a:r>
                      <a:endParaRPr lang="el-GR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34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2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Η έρευνα πεδίου διεξήχθη από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16-23/04/2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620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2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3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801</a:t>
                      </a:r>
                      <a:r>
                        <a:rPr lang="el-GR" sz="13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άτομα ηλικίας 18-50 ετών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481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τηλεφωνικά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και 320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online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Μέγιστο δειγματοληπτικό σφάλμα ±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l-GR" sz="13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351308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Σταθμίσεις: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 δείγμα σταθμίσθηκε εκ των υστέρων ως προς το φύλο και την ηλικία και την περιοχή κατοικίας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2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Για την τηλεφωνική έρευνα εργάστηκαν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επόπτες και 21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3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συνεντευκτές</a:t>
                      </a: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Το 23% των τηλεφωνικών συνεντεύξεων ελέγχθηκαν με τη μέθοδο της συνακρόασης.  Το 100% των συνεντεύξεων ελέγχθηκαν ηλεκτρονικά.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  <a:tr h="260962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Παρα</a:t>
                      </a:r>
                      <a:r>
                        <a:rPr lang="el-GR" sz="12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τηρ</a:t>
                      </a:r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ήσεις: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Στους πίνακες που ακολουθούν, όπου οι βάσεις είναι μικρότερες των 60 ερωτηθέντων, τα στοιχεία είναι τελείως ενδεικτικά.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089033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8C6B86C-22BB-DE95-31F4-89655662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024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FBB9D-C330-4D6E-ADDE-F3C65BD90659}"/>
              </a:ext>
            </a:extLst>
          </p:cNvPr>
          <p:cNvSpPr/>
          <p:nvPr/>
        </p:nvSpPr>
        <p:spPr>
          <a:xfrm>
            <a:off x="143340" y="6176898"/>
            <a:ext cx="1196515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METRON ANALYSIS είναι μέλος της ESOMAR και του ΣΕΔΕΑ και τηρεί τους κώδικες δεοντολογίας και διεξαγωγής ερευνών και επαγγελματικής πρακτικής της ESOMAR και του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ΣΕΔΕΑ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68C00-2F41-C358-E47C-00F10BD1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785" y="336037"/>
            <a:ext cx="554061" cy="554061"/>
          </a:xfrm>
          <a:prstGeom prst="rect">
            <a:avLst/>
          </a:prstGeom>
        </p:spPr>
      </p:pic>
      <p:pic>
        <p:nvPicPr>
          <p:cNvPr id="8" name="Graphic 7" descr="Man and woman with solid fill">
            <a:extLst>
              <a:ext uri="{FF2B5EF4-FFF2-40B4-BE49-F238E27FC236}">
                <a16:creationId xmlns:a16="http://schemas.microsoft.com/office/drawing/2014/main" id="{D53EE772-358E-3905-F285-CAC0E3077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8283" y="4569224"/>
            <a:ext cx="361911" cy="361911"/>
          </a:xfrm>
          <a:prstGeom prst="rect">
            <a:avLst/>
          </a:prstGeom>
        </p:spPr>
      </p:pic>
      <p:pic>
        <p:nvPicPr>
          <p:cNvPr id="10" name="Graphic 9" descr="Family with boy with solid fill">
            <a:extLst>
              <a:ext uri="{FF2B5EF4-FFF2-40B4-BE49-F238E27FC236}">
                <a16:creationId xmlns:a16="http://schemas.microsoft.com/office/drawing/2014/main" id="{E561119F-E125-33EE-C92F-766A609C1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8990" y="5247686"/>
            <a:ext cx="361912" cy="361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4EB7BA-6FF8-2AF7-E801-B5FA6C34EE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640" y="336037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030A188-DEC0-8DC3-4DEF-F4F0FBF0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45" y="2729552"/>
            <a:ext cx="6183269" cy="40504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271858-28FD-754C-EA4E-CFD36FCD49E0}"/>
              </a:ext>
            </a:extLst>
          </p:cNvPr>
          <p:cNvGrpSpPr/>
          <p:nvPr/>
        </p:nvGrpSpPr>
        <p:grpSpPr>
          <a:xfrm>
            <a:off x="-104775" y="387350"/>
            <a:ext cx="12192000" cy="6381750"/>
            <a:chOff x="-285750" y="542925"/>
            <a:chExt cx="12192000" cy="6381750"/>
          </a:xfrm>
        </p:grpSpPr>
        <p:pic>
          <p:nvPicPr>
            <p:cNvPr id="6" name="Picture 5" descr="A road with colorful circles and numbers&#10;&#10;Description automatically generated">
              <a:extLst>
                <a:ext uri="{FF2B5EF4-FFF2-40B4-BE49-F238E27FC236}">
                  <a16:creationId xmlns:a16="http://schemas.microsoft.com/office/drawing/2014/main" id="{FD08FD08-EF97-AD1F-515C-B5B80205D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750" y="542925"/>
              <a:ext cx="12192000" cy="6381750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B4F7456-5040-7D1C-D90E-90D9AAD6094B}"/>
                </a:ext>
              </a:extLst>
            </p:cNvPr>
            <p:cNvSpPr/>
            <p:nvPr/>
          </p:nvSpPr>
          <p:spPr>
            <a:xfrm>
              <a:off x="3029527" y="3666836"/>
              <a:ext cx="461463" cy="3122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CAFB13-C432-D487-CBD5-024334C98F3F}"/>
                </a:ext>
              </a:extLst>
            </p:cNvPr>
            <p:cNvSpPr/>
            <p:nvPr/>
          </p:nvSpPr>
          <p:spPr>
            <a:xfrm>
              <a:off x="8042073" y="582125"/>
              <a:ext cx="461463" cy="3122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2AB00C-0A7F-02B1-1F59-B147A36DFCF9}"/>
                </a:ext>
              </a:extLst>
            </p:cNvPr>
            <p:cNvSpPr/>
            <p:nvPr/>
          </p:nvSpPr>
          <p:spPr>
            <a:xfrm>
              <a:off x="6340808" y="1314950"/>
              <a:ext cx="461463" cy="3122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9599DE1-E244-75BB-68B8-312668B94026}"/>
                </a:ext>
              </a:extLst>
            </p:cNvPr>
            <p:cNvSpPr/>
            <p:nvPr/>
          </p:nvSpPr>
          <p:spPr>
            <a:xfrm>
              <a:off x="4618590" y="1946090"/>
              <a:ext cx="461463" cy="3122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5F716AB9-5BA7-22B6-8F64-96F357081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50" y="2515582"/>
            <a:ext cx="1879365" cy="625408"/>
          </a:xfrm>
          <a:prstGeom prst="rect">
            <a:avLst/>
          </a:prstGeom>
        </p:spPr>
      </p:pic>
      <p:pic>
        <p:nvPicPr>
          <p:cNvPr id="12" name="Picture 11" descr="A purple circle with a white circle on a stick&#10;&#10;Description automatically generated">
            <a:extLst>
              <a:ext uri="{FF2B5EF4-FFF2-40B4-BE49-F238E27FC236}">
                <a16:creationId xmlns:a16="http://schemas.microsoft.com/office/drawing/2014/main" id="{A3124C75-FFA8-5FA9-BDCB-DB4ADD86A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29" y="927204"/>
            <a:ext cx="1517094" cy="1954152"/>
          </a:xfrm>
          <a:prstGeom prst="rect">
            <a:avLst/>
          </a:prstGeom>
        </p:spPr>
      </p:pic>
      <p:pic>
        <p:nvPicPr>
          <p:cNvPr id="14" name="Graphic 13" descr="Man and woman with solid fill">
            <a:extLst>
              <a:ext uri="{FF2B5EF4-FFF2-40B4-BE49-F238E27FC236}">
                <a16:creationId xmlns:a16="http://schemas.microsoft.com/office/drawing/2014/main" id="{23824BC2-DE4C-4F59-AAF1-36D2587A3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4755" y="4648071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F5D8DC-A8BE-40D0-580F-36EC00E7A8A6}"/>
              </a:ext>
            </a:extLst>
          </p:cNvPr>
          <p:cNvSpPr txBox="1"/>
          <p:nvPr/>
        </p:nvSpPr>
        <p:spPr>
          <a:xfrm>
            <a:off x="484" y="4503320"/>
            <a:ext cx="226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D87F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ζωή χωρίς παιδί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87F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AC37F-1187-5E32-0B51-9CF8E7EC8F8F}"/>
              </a:ext>
            </a:extLst>
          </p:cNvPr>
          <p:cNvSpPr txBox="1"/>
          <p:nvPr/>
        </p:nvSpPr>
        <p:spPr>
          <a:xfrm>
            <a:off x="484" y="2739085"/>
            <a:ext cx="3879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68AB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Σκέψεις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AB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68AB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Για την απόκτηση παιδιού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68ABC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 descr="Man and woman with solid fill">
            <a:extLst>
              <a:ext uri="{FF2B5EF4-FFF2-40B4-BE49-F238E27FC236}">
                <a16:creationId xmlns:a16="http://schemas.microsoft.com/office/drawing/2014/main" id="{42DC0D27-FFDE-711A-1E70-D9BFD49855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1139" y="2923751"/>
            <a:ext cx="548640" cy="548640"/>
          </a:xfrm>
          <a:prstGeom prst="rect">
            <a:avLst/>
          </a:prstGeom>
        </p:spPr>
      </p:pic>
      <p:pic>
        <p:nvPicPr>
          <p:cNvPr id="18" name="Graphic 17" descr="Family with boy with solid fill">
            <a:extLst>
              <a:ext uri="{FF2B5EF4-FFF2-40B4-BE49-F238E27FC236}">
                <a16:creationId xmlns:a16="http://schemas.microsoft.com/office/drawing/2014/main" id="{EBA8521E-6971-7DFE-7F4C-6BE760C1BB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9870" y="2300909"/>
            <a:ext cx="548640" cy="548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DDF307-481E-5D26-5234-C47980D1E043}"/>
              </a:ext>
            </a:extLst>
          </p:cNvPr>
          <p:cNvSpPr txBox="1"/>
          <p:nvPr/>
        </p:nvSpPr>
        <p:spPr>
          <a:xfrm>
            <a:off x="1502782" y="1942580"/>
            <a:ext cx="4154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DA19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Σκέψεις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A19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DA19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Πριν την απόκτηση παιδιού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A19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 descr="Family with boy with solid fill">
            <a:extLst>
              <a:ext uri="{FF2B5EF4-FFF2-40B4-BE49-F238E27FC236}">
                <a16:creationId xmlns:a16="http://schemas.microsoft.com/office/drawing/2014/main" id="{24D9A711-63C6-C2AA-3F9D-3C6501877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1362" y="1657668"/>
            <a:ext cx="548640" cy="5486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0709F4-E475-109C-7F84-8CDC994096FB}"/>
              </a:ext>
            </a:extLst>
          </p:cNvPr>
          <p:cNvSpPr txBox="1"/>
          <p:nvPr/>
        </p:nvSpPr>
        <p:spPr>
          <a:xfrm>
            <a:off x="4621255" y="1178676"/>
            <a:ext cx="2739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8FA5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ζωή με παιδί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FA5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1E069-C3CB-DC62-4E40-733825C7FCC3}"/>
              </a:ext>
            </a:extLst>
          </p:cNvPr>
          <p:cNvSpPr txBox="1"/>
          <p:nvPr/>
        </p:nvSpPr>
        <p:spPr>
          <a:xfrm>
            <a:off x="9198755" y="4997465"/>
            <a:ext cx="2946458" cy="3915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Αντιλήψεις για τις πολιτικές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F85D8-CC7B-06FD-11DB-AD9DEB9AE11C}"/>
              </a:ext>
            </a:extLst>
          </p:cNvPr>
          <p:cNvSpPr txBox="1"/>
          <p:nvPr/>
        </p:nvSpPr>
        <p:spPr>
          <a:xfrm>
            <a:off x="689188" y="1105875"/>
            <a:ext cx="3190593" cy="6810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Αντιλήψεις για την Οικογένεια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Οικογενειακή Κατάσταση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 descr="Family with boy with solid fill">
            <a:extLst>
              <a:ext uri="{FF2B5EF4-FFF2-40B4-BE49-F238E27FC236}">
                <a16:creationId xmlns:a16="http://schemas.microsoft.com/office/drawing/2014/main" id="{3F2AF210-507B-105D-C853-8C3D081165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5036" y="1315480"/>
            <a:ext cx="548640" cy="548640"/>
          </a:xfrm>
          <a:prstGeom prst="rect">
            <a:avLst/>
          </a:prstGeom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77D61243-4B08-8318-F20A-3F64276FA69C}"/>
              </a:ext>
            </a:extLst>
          </p:cNvPr>
          <p:cNvSpPr txBox="1">
            <a:spLocks/>
          </p:cNvSpPr>
          <p:nvPr/>
        </p:nvSpPr>
        <p:spPr>
          <a:xfrm>
            <a:off x="69571" y="152482"/>
            <a:ext cx="1164059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Άξονες παρουσίασης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78A52-8214-92CD-F0A9-3757D9A60AAD}"/>
              </a:ext>
            </a:extLst>
          </p:cNvPr>
          <p:cNvSpPr txBox="1"/>
          <p:nvPr/>
        </p:nvSpPr>
        <p:spPr>
          <a:xfrm>
            <a:off x="216138" y="579818"/>
            <a:ext cx="2994364" cy="3915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Κοινωνικές προτεραιότητες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B6C04-CF9C-3E9A-4147-904060E7CB3E}"/>
              </a:ext>
            </a:extLst>
          </p:cNvPr>
          <p:cNvSpPr/>
          <p:nvPr/>
        </p:nvSpPr>
        <p:spPr>
          <a:xfrm>
            <a:off x="8839681" y="1006601"/>
            <a:ext cx="1906382" cy="184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5" grpId="0" animBg="1"/>
      <p:bldP spid="2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91A5B67-F25D-0D41-2A76-F53D0781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33" y="223611"/>
            <a:ext cx="11221224" cy="693115"/>
          </a:xfrm>
        </p:spPr>
        <p:txBody>
          <a:bodyPr>
            <a:normAutofit fontScale="90000"/>
          </a:bodyPr>
          <a:lstStyle/>
          <a:p>
            <a:r>
              <a:rPr lang="el-GR" dirty="0"/>
              <a:t>Η φτώχεια και η ανεργία αποτελούν τις μεγαλύτερες αντιλαμβανόμενες απειλές που αντιμετωπίζει η χώρα. Το δημογραφικό/υπογεννητικότητα καταλαμβάνει την τέταρτη θέση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ADE8D-B91F-6DA1-C703-A07242F0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774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5D62C-2EAE-33F9-910D-C57E6505695F}"/>
              </a:ext>
            </a:extLst>
          </p:cNvPr>
          <p:cNvSpPr txBox="1"/>
          <p:nvPr/>
        </p:nvSpPr>
        <p:spPr>
          <a:xfrm>
            <a:off x="432476" y="1027523"/>
            <a:ext cx="11604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Θα σας διαβάσω κάποιες απειλές που αντιμετωπίζει η χώρα μας και θα ήθελα να μου πείτε για κάθε μία από αυτές πόσο σοβαρή τη θεωρείτε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E3D14E-A98F-969C-C8FF-C2788D2B0348}"/>
              </a:ext>
            </a:extLst>
          </p:cNvPr>
          <p:cNvGraphicFramePr/>
          <p:nvPr/>
        </p:nvGraphicFramePr>
        <p:xfrm>
          <a:off x="1052034" y="1526959"/>
          <a:ext cx="8230473" cy="465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2111F5D0-AC12-CD08-1D0D-F6DB4E6C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7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8CDADF-BB90-D4E7-F369-FC063F8A4E73}"/>
              </a:ext>
            </a:extLst>
          </p:cNvPr>
          <p:cNvSpPr/>
          <p:nvPr/>
        </p:nvSpPr>
        <p:spPr>
          <a:xfrm>
            <a:off x="869797" y="1526958"/>
            <a:ext cx="10530759" cy="465923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54C99-8C31-7D70-49A8-D9DC668C74AF}"/>
              </a:ext>
            </a:extLst>
          </p:cNvPr>
          <p:cNvSpPr txBox="1"/>
          <p:nvPr/>
        </p:nvSpPr>
        <p:spPr>
          <a:xfrm>
            <a:off x="9338488" y="1670180"/>
            <a:ext cx="1101012" cy="276999"/>
          </a:xfrm>
          <a:prstGeom prst="rect">
            <a:avLst/>
          </a:prstGeom>
          <a:solidFill>
            <a:srgbClr val="EBFBF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Πολύ+Αρκετά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30E103-BC5B-25D5-9A19-1A389229829E}"/>
              </a:ext>
            </a:extLst>
          </p:cNvPr>
          <p:cNvGraphicFramePr>
            <a:graphicFrameLocks noGrp="1"/>
          </p:cNvGraphicFramePr>
          <p:nvPr/>
        </p:nvGraphicFramePr>
        <p:xfrm>
          <a:off x="9634994" y="2090401"/>
          <a:ext cx="555486" cy="390154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55486">
                  <a:extLst>
                    <a:ext uri="{9D8B030D-6E8A-4147-A177-3AD203B41FA5}">
                      <a16:colId xmlns:a16="http://schemas.microsoft.com/office/drawing/2014/main" val="3516701220"/>
                    </a:ext>
                  </a:extLst>
                </a:gridCol>
              </a:tblGrid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97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913053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90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6679360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89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9138454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84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6655072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83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6817321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81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6095117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4905505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78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8095778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76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3649965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21776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1759DE8-2156-4EAB-4600-80C624B4E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985" y="237699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2819C1-1F40-1226-A04E-A4094334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03291"/>
            <a:ext cx="11604171" cy="693115"/>
          </a:xfrm>
        </p:spPr>
        <p:txBody>
          <a:bodyPr/>
          <a:lstStyle/>
          <a:p>
            <a:r>
              <a:rPr lang="el-GR" dirty="0"/>
              <a:t>Η οικονομική άνεση είναι η πλέον σημαντική προτεραιότητα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DCA67E-936B-8313-7190-76DD539A25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4880" y="1438528"/>
          <a:ext cx="10007600" cy="484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B2BC8-DEC0-5B81-9D69-F598524E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549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E7BB2-EAE5-AE34-15FB-714EE631564E}"/>
              </a:ext>
            </a:extLst>
          </p:cNvPr>
          <p:cNvSpPr txBox="1"/>
          <p:nvPr/>
        </p:nvSpPr>
        <p:spPr>
          <a:xfrm>
            <a:off x="283030" y="1023738"/>
            <a:ext cx="11604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Κατά την προσωπική σας εκτίμηση, τί είναι πιο σημαντικό στη ζωή σας; Έως 3 απαντήσεις 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4E91F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FE249399-0397-4484-19DD-C52B2C03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8E7C4-9F62-6A1A-3383-D4DB68CBD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1257" y="237699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42F067-4601-F381-F041-964FB24F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Κατά μέσο όρο έχουν ένα παιδί – και ιδανικά θα επιθυμούσαν 2,3 παιδιά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DCA67E-936B-8313-7190-76DD539A25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880" y="1769224"/>
          <a:ext cx="4672023" cy="33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B2BC8-DEC0-5B81-9D69-F598524E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549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E7BB2-EAE5-AE34-15FB-714EE631564E}"/>
              </a:ext>
            </a:extLst>
          </p:cNvPr>
          <p:cNvSpPr txBox="1"/>
          <p:nvPr/>
        </p:nvSpPr>
        <p:spPr>
          <a:xfrm>
            <a:off x="283030" y="1023738"/>
            <a:ext cx="3374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Έχετε παιδιά; 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4E91F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FE249399-0397-4484-19DD-C52B2C03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0109C-6A82-BA4C-DE9B-FD1E5668845B}"/>
              </a:ext>
            </a:extLst>
          </p:cNvPr>
          <p:cNvSpPr/>
          <p:nvPr/>
        </p:nvSpPr>
        <p:spPr>
          <a:xfrm>
            <a:off x="110029" y="1747519"/>
            <a:ext cx="4989367" cy="357632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2854C-BD62-6413-4525-3E82FE98E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985" y="237699"/>
            <a:ext cx="554061" cy="554061"/>
          </a:xfrm>
          <a:prstGeom prst="rect">
            <a:avLst/>
          </a:prstGeom>
        </p:spPr>
      </p:pic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45C83B4-A6B2-2E27-B16D-D348DDD27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08798"/>
              </p:ext>
            </p:extLst>
          </p:nvPr>
        </p:nvGraphicFramePr>
        <p:xfrm>
          <a:off x="7212286" y="1732280"/>
          <a:ext cx="4672023" cy="33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0AB626-0B7E-60C5-F991-44E77F0FD8C6}"/>
              </a:ext>
            </a:extLst>
          </p:cNvPr>
          <p:cNvSpPr txBox="1"/>
          <p:nvPr/>
        </p:nvSpPr>
        <p:spPr>
          <a:xfrm>
            <a:off x="2927621" y="1077851"/>
            <a:ext cx="11604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Ιδανικά πόσα παιδιά θα θέλατε να έχετε; 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4E91F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7A1A3-A1F7-BDF2-8115-330ED5AD65CB}"/>
              </a:ext>
            </a:extLst>
          </p:cNvPr>
          <p:cNvSpPr txBox="1"/>
          <p:nvPr/>
        </p:nvSpPr>
        <p:spPr>
          <a:xfrm>
            <a:off x="7978982" y="1422955"/>
            <a:ext cx="191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Μέση τιμή: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2B7A8-DD65-59DC-A0CA-78F0BCF11DEB}"/>
              </a:ext>
            </a:extLst>
          </p:cNvPr>
          <p:cNvSpPr/>
          <p:nvPr/>
        </p:nvSpPr>
        <p:spPr>
          <a:xfrm>
            <a:off x="6686229" y="1747519"/>
            <a:ext cx="4989367" cy="357632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FADD8-99D7-BB6B-E670-C9F39761E197}"/>
              </a:ext>
            </a:extLst>
          </p:cNvPr>
          <p:cNvSpPr txBox="1"/>
          <p:nvPr/>
        </p:nvSpPr>
        <p:spPr>
          <a:xfrm>
            <a:off x="956864" y="1355548"/>
            <a:ext cx="191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Μέση τιμή: </a:t>
            </a:r>
            <a:r>
              <a:rPr lang="el-GR" sz="12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93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9" grpId="0">
        <p:bldAsOne/>
      </p:bldGraphic>
      <p:bldP spid="3" grpId="0" animBg="1"/>
      <p:bldGraphic spid="7" grpId="0">
        <p:bldAsOne/>
      </p:bldGraphic>
      <p:bldP spid="10" grpId="0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42F067-4601-F381-F041-964FB24F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Σκέψεις για την απόκτηση παιδιού: κατανομή ηλικίας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DCA67E-936B-8313-7190-76DD539A25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464" y="1732280"/>
          <a:ext cx="3806509" cy="339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B2BC8-DEC0-5B81-9D69-F598524E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549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767283-8F21-C842-7657-7C7F3497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46606"/>
              </p:ext>
            </p:extLst>
          </p:nvPr>
        </p:nvGraphicFramePr>
        <p:xfrm>
          <a:off x="4437708" y="1858801"/>
          <a:ext cx="7413981" cy="3263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035">
                  <a:extLst>
                    <a:ext uri="{9D8B030D-6E8A-4147-A177-3AD203B41FA5}">
                      <a16:colId xmlns:a16="http://schemas.microsoft.com/office/drawing/2014/main" val="3703665903"/>
                    </a:ext>
                  </a:extLst>
                </a:gridCol>
                <a:gridCol w="459617">
                  <a:extLst>
                    <a:ext uri="{9D8B030D-6E8A-4147-A177-3AD203B41FA5}">
                      <a16:colId xmlns:a16="http://schemas.microsoft.com/office/drawing/2014/main" val="652433539"/>
                    </a:ext>
                  </a:extLst>
                </a:gridCol>
                <a:gridCol w="523012">
                  <a:extLst>
                    <a:ext uri="{9D8B030D-6E8A-4147-A177-3AD203B41FA5}">
                      <a16:colId xmlns:a16="http://schemas.microsoft.com/office/drawing/2014/main" val="1880885131"/>
                    </a:ext>
                  </a:extLst>
                </a:gridCol>
                <a:gridCol w="481729">
                  <a:extLst>
                    <a:ext uri="{9D8B030D-6E8A-4147-A177-3AD203B41FA5}">
                      <a16:colId xmlns:a16="http://schemas.microsoft.com/office/drawing/2014/main" val="19701318"/>
                    </a:ext>
                  </a:extLst>
                </a:gridCol>
                <a:gridCol w="661528">
                  <a:extLst>
                    <a:ext uri="{9D8B030D-6E8A-4147-A177-3AD203B41FA5}">
                      <a16:colId xmlns:a16="http://schemas.microsoft.com/office/drawing/2014/main" val="272555686"/>
                    </a:ext>
                  </a:extLst>
                </a:gridCol>
                <a:gridCol w="543759">
                  <a:extLst>
                    <a:ext uri="{9D8B030D-6E8A-4147-A177-3AD203B41FA5}">
                      <a16:colId xmlns:a16="http://schemas.microsoft.com/office/drawing/2014/main" val="120885760"/>
                    </a:ext>
                  </a:extLst>
                </a:gridCol>
                <a:gridCol w="512904">
                  <a:extLst>
                    <a:ext uri="{9D8B030D-6E8A-4147-A177-3AD203B41FA5}">
                      <a16:colId xmlns:a16="http://schemas.microsoft.com/office/drawing/2014/main" val="2794352361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1983083422"/>
                    </a:ext>
                  </a:extLst>
                </a:gridCol>
                <a:gridCol w="577048">
                  <a:extLst>
                    <a:ext uri="{9D8B030D-6E8A-4147-A177-3AD203B41FA5}">
                      <a16:colId xmlns:a16="http://schemas.microsoft.com/office/drawing/2014/main" val="22470268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877237878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65942323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val="1880853674"/>
                    </a:ext>
                  </a:extLst>
                </a:gridCol>
                <a:gridCol w="408373">
                  <a:extLst>
                    <a:ext uri="{9D8B030D-6E8A-4147-A177-3AD203B41FA5}">
                      <a16:colId xmlns:a16="http://schemas.microsoft.com/office/drawing/2014/main" val="1173713631"/>
                    </a:ext>
                  </a:extLst>
                </a:gridCol>
                <a:gridCol w="426128">
                  <a:extLst>
                    <a:ext uri="{9D8B030D-6E8A-4147-A177-3AD203B41FA5}">
                      <a16:colId xmlns:a16="http://schemas.microsoft.com/office/drawing/2014/main" val="1249754991"/>
                    </a:ext>
                  </a:extLst>
                </a:gridCol>
              </a:tblGrid>
              <a:tr h="372305">
                <a:tc gridSpan="2"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Περιοχή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Φύλο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Ηλικία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Παιδιά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40377"/>
                  </a:ext>
                </a:extLst>
              </a:tr>
              <a:tr h="738915"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Σύνολο</a:t>
                      </a:r>
                      <a:endParaRPr lang="en-GB" sz="12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Αττική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Βόρεια Ελλάδα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Κεντρική Ελλάδα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Κρήτη/</a:t>
                      </a:r>
                    </a:p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Νησιά Αιγαίου**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Άνδρες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Γυναίκες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18-30**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41-50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και άνω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713846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Έως 25 ετών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51219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88794"/>
                  </a:ext>
                </a:extLst>
              </a:tr>
              <a:tr h="53831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022023"/>
                  </a:ext>
                </a:extLst>
              </a:tr>
              <a:tr h="42298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και άνω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239430"/>
                  </a:ext>
                </a:extLst>
              </a:tr>
              <a:tr h="41894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 θυμάμαι/ΔΑ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1713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52E7BB2-EAE5-AE34-15FB-714EE631564E}"/>
              </a:ext>
            </a:extLst>
          </p:cNvPr>
          <p:cNvSpPr txBox="1"/>
          <p:nvPr/>
        </p:nvSpPr>
        <p:spPr>
          <a:xfrm>
            <a:off x="283030" y="1023738"/>
            <a:ext cx="11604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Σε ποια ηλικία σκεφτήκατε ότι είναι η κατάλληλη στιγμή να αποκτήσετε παιδί; 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4E91F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FE249399-0397-4484-19DD-C52B2C03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0109C-6A82-BA4C-DE9B-FD1E5668845B}"/>
              </a:ext>
            </a:extLst>
          </p:cNvPr>
          <p:cNvSpPr/>
          <p:nvPr/>
        </p:nvSpPr>
        <p:spPr>
          <a:xfrm>
            <a:off x="100794" y="1747519"/>
            <a:ext cx="4178244" cy="358796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9F6B9E15-F066-EEE8-BC3D-951BA46DBDFD}"/>
              </a:ext>
            </a:extLst>
          </p:cNvPr>
          <p:cNvSpPr txBox="1"/>
          <p:nvPr/>
        </p:nvSpPr>
        <p:spPr>
          <a:xfrm>
            <a:off x="8389505" y="64105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 Ποσοστό &lt;0,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 Βάση μικρότερη των 60 ατόμων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29653-0DED-1020-3DBE-089DF61223B5}"/>
              </a:ext>
            </a:extLst>
          </p:cNvPr>
          <p:cNvSpPr txBox="1"/>
          <p:nvPr/>
        </p:nvSpPr>
        <p:spPr>
          <a:xfrm>
            <a:off x="1026160" y="1422955"/>
            <a:ext cx="191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Μέση τιμή: 29 έτη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A5AC6-FA82-BA85-F65F-4EB097235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985" y="237699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9" grpId="0">
        <p:bldAsOne/>
      </p:bldGraphic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42F067-4601-F381-F041-964FB24F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4 στους 10 θεωρούν πολύ/αρκετά πιθανή την απόκτηση παιδιού/</a:t>
            </a:r>
            <a:r>
              <a:rPr lang="el-GR" sz="2200" dirty="0" err="1"/>
              <a:t>ών</a:t>
            </a:r>
            <a:r>
              <a:rPr lang="el-GR" sz="2200" dirty="0"/>
              <a:t> στο μέλλον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DCA67E-936B-8313-7190-76DD539A25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464" y="1732280"/>
          <a:ext cx="4672023" cy="33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B2BC8-DEC0-5B81-9D69-F598524E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549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767283-8F21-C842-7657-7C7F3497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98524"/>
              </p:ext>
            </p:extLst>
          </p:nvPr>
        </p:nvGraphicFramePr>
        <p:xfrm>
          <a:off x="5266169" y="1802842"/>
          <a:ext cx="2761526" cy="3280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862">
                  <a:extLst>
                    <a:ext uri="{9D8B030D-6E8A-4147-A177-3AD203B41FA5}">
                      <a16:colId xmlns:a16="http://schemas.microsoft.com/office/drawing/2014/main" val="3703665903"/>
                    </a:ext>
                  </a:extLst>
                </a:gridCol>
                <a:gridCol w="493108">
                  <a:extLst>
                    <a:ext uri="{9D8B030D-6E8A-4147-A177-3AD203B41FA5}">
                      <a16:colId xmlns:a16="http://schemas.microsoft.com/office/drawing/2014/main" val="652433539"/>
                    </a:ext>
                  </a:extLst>
                </a:gridCol>
                <a:gridCol w="442094">
                  <a:extLst>
                    <a:ext uri="{9D8B030D-6E8A-4147-A177-3AD203B41FA5}">
                      <a16:colId xmlns:a16="http://schemas.microsoft.com/office/drawing/2014/main" val="22470268"/>
                    </a:ext>
                  </a:extLst>
                </a:gridCol>
                <a:gridCol w="471799">
                  <a:extLst>
                    <a:ext uri="{9D8B030D-6E8A-4147-A177-3AD203B41FA5}">
                      <a16:colId xmlns:a16="http://schemas.microsoft.com/office/drawing/2014/main" val="877237878"/>
                    </a:ext>
                  </a:extLst>
                </a:gridCol>
                <a:gridCol w="473663">
                  <a:extLst>
                    <a:ext uri="{9D8B030D-6E8A-4147-A177-3AD203B41FA5}">
                      <a16:colId xmlns:a16="http://schemas.microsoft.com/office/drawing/2014/main" val="1765942323"/>
                    </a:ext>
                  </a:extLst>
                </a:gridCol>
              </a:tblGrid>
              <a:tr h="298332">
                <a:tc gridSpan="2"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Ηλικία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40377"/>
                  </a:ext>
                </a:extLst>
              </a:tr>
              <a:tr h="746961"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Σύνολο</a:t>
                      </a:r>
                      <a:endParaRPr lang="en-GB" sz="12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41-50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713846"/>
                  </a:ext>
                </a:extLst>
              </a:tr>
              <a:tr h="3957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Πολύ πιθανό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51219"/>
                  </a:ext>
                </a:extLst>
              </a:tr>
              <a:tr h="45764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Αρκετά πιθανό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31510"/>
                  </a:ext>
                </a:extLst>
              </a:tr>
              <a:tr h="3957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Λϊγο πιθανό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88794"/>
                  </a:ext>
                </a:extLst>
              </a:tr>
              <a:tr h="55193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Καθόλου πιθανό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022023"/>
                  </a:ext>
                </a:extLst>
              </a:tr>
              <a:tr h="43368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ΔΓ/ΔΑ (αυθ.)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23943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52E7BB2-EAE5-AE34-15FB-714EE631564E}"/>
              </a:ext>
            </a:extLst>
          </p:cNvPr>
          <p:cNvSpPr txBox="1"/>
          <p:nvPr/>
        </p:nvSpPr>
        <p:spPr>
          <a:xfrm>
            <a:off x="283030" y="1023738"/>
            <a:ext cx="11604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Πόσο πιθανό θεωρείτε να αποκτήσετε παιδί/α ή και άλλο/α παιδί/α στο μέλλον; 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4E91F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FE249399-0397-4484-19DD-C52B2C03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0109C-6A82-BA4C-DE9B-FD1E5668845B}"/>
              </a:ext>
            </a:extLst>
          </p:cNvPr>
          <p:cNvSpPr/>
          <p:nvPr/>
        </p:nvSpPr>
        <p:spPr>
          <a:xfrm>
            <a:off x="100793" y="1747519"/>
            <a:ext cx="4989367" cy="357632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9F6B9E15-F066-EEE8-BC3D-951BA46DBDFD}"/>
              </a:ext>
            </a:extLst>
          </p:cNvPr>
          <p:cNvSpPr txBox="1"/>
          <p:nvPr/>
        </p:nvSpPr>
        <p:spPr>
          <a:xfrm>
            <a:off x="8389505" y="64105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 Ποσοστό &lt;0,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 Βάση μικρότερη των 60 ατόμων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ABEEF-C389-145A-992A-E978CFE6D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985" y="237699"/>
            <a:ext cx="554061" cy="554061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22D07A2-4342-0154-B8CE-29235A0D9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762004"/>
              </p:ext>
            </p:extLst>
          </p:nvPr>
        </p:nvGraphicFramePr>
        <p:xfrm>
          <a:off x="8056880" y="1732279"/>
          <a:ext cx="3830320" cy="3316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440">
                  <a:extLst>
                    <a:ext uri="{9D8B030D-6E8A-4147-A177-3AD203B41FA5}">
                      <a16:colId xmlns:a16="http://schemas.microsoft.com/office/drawing/2014/main" val="279435236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83083422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2470268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1137175534"/>
                    </a:ext>
                  </a:extLst>
                </a:gridCol>
              </a:tblGrid>
              <a:tr h="3808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Οικογενειακή κατάσταση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40377"/>
                  </a:ext>
                </a:extLst>
              </a:tr>
              <a:tr h="73707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Άγαμοι που ζουν μόνοι/γονείς/</a:t>
                      </a:r>
                    </a:p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φίλους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Άγαμοι που ζουν με σύντροφο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Παντρεμένοι/ σύμφωνο συμβίωσης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Διαζευγμένοι/Σε διάσταση/</a:t>
                      </a:r>
                    </a:p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Χήροι**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713846"/>
                  </a:ext>
                </a:extLst>
              </a:tr>
              <a:tr h="41946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51219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930793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06036"/>
                  </a:ext>
                </a:extLst>
              </a:tr>
              <a:tr h="5504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986609"/>
                  </a:ext>
                </a:extLst>
              </a:tr>
              <a:tr h="40148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2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9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42F067-4601-F381-F041-964FB24F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Τα παιδιά σημαίνουν αγάπη και ολοκλήρωση, αλλά και δέσμευση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DCA67E-936B-8313-7190-76DD539A25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464" y="1732280"/>
          <a:ext cx="4710078" cy="364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B2BC8-DEC0-5B81-9D69-F598524E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549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767283-8F21-C842-7657-7C7F3497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92093"/>
              </p:ext>
            </p:extLst>
          </p:nvPr>
        </p:nvGraphicFramePr>
        <p:xfrm>
          <a:off x="5248830" y="1843097"/>
          <a:ext cx="6798919" cy="3480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166">
                  <a:extLst>
                    <a:ext uri="{9D8B030D-6E8A-4147-A177-3AD203B41FA5}">
                      <a16:colId xmlns:a16="http://schemas.microsoft.com/office/drawing/2014/main" val="3703665903"/>
                    </a:ext>
                  </a:extLst>
                </a:gridCol>
                <a:gridCol w="505034">
                  <a:extLst>
                    <a:ext uri="{9D8B030D-6E8A-4147-A177-3AD203B41FA5}">
                      <a16:colId xmlns:a16="http://schemas.microsoft.com/office/drawing/2014/main" val="652433539"/>
                    </a:ext>
                  </a:extLst>
                </a:gridCol>
                <a:gridCol w="574693">
                  <a:extLst>
                    <a:ext uri="{9D8B030D-6E8A-4147-A177-3AD203B41FA5}">
                      <a16:colId xmlns:a16="http://schemas.microsoft.com/office/drawing/2014/main" val="1880885131"/>
                    </a:ext>
                  </a:extLst>
                </a:gridCol>
                <a:gridCol w="529331">
                  <a:extLst>
                    <a:ext uri="{9D8B030D-6E8A-4147-A177-3AD203B41FA5}">
                      <a16:colId xmlns:a16="http://schemas.microsoft.com/office/drawing/2014/main" val="19701318"/>
                    </a:ext>
                  </a:extLst>
                </a:gridCol>
                <a:gridCol w="726897">
                  <a:extLst>
                    <a:ext uri="{9D8B030D-6E8A-4147-A177-3AD203B41FA5}">
                      <a16:colId xmlns:a16="http://schemas.microsoft.com/office/drawing/2014/main" val="272555686"/>
                    </a:ext>
                  </a:extLst>
                </a:gridCol>
                <a:gridCol w="964176">
                  <a:extLst>
                    <a:ext uri="{9D8B030D-6E8A-4147-A177-3AD203B41FA5}">
                      <a16:colId xmlns:a16="http://schemas.microsoft.com/office/drawing/2014/main" val="120885760"/>
                    </a:ext>
                  </a:extLst>
                </a:gridCol>
                <a:gridCol w="592108">
                  <a:extLst>
                    <a:ext uri="{9D8B030D-6E8A-4147-A177-3AD203B41FA5}">
                      <a16:colId xmlns:a16="http://schemas.microsoft.com/office/drawing/2014/main" val="2794352361"/>
                    </a:ext>
                  </a:extLst>
                </a:gridCol>
                <a:gridCol w="583400">
                  <a:extLst>
                    <a:ext uri="{9D8B030D-6E8A-4147-A177-3AD203B41FA5}">
                      <a16:colId xmlns:a16="http://schemas.microsoft.com/office/drawing/2014/main" val="1983083422"/>
                    </a:ext>
                  </a:extLst>
                </a:gridCol>
                <a:gridCol w="452786">
                  <a:extLst>
                    <a:ext uri="{9D8B030D-6E8A-4147-A177-3AD203B41FA5}">
                      <a16:colId xmlns:a16="http://schemas.microsoft.com/office/drawing/2014/main" val="22470268"/>
                    </a:ext>
                  </a:extLst>
                </a:gridCol>
                <a:gridCol w="483209">
                  <a:extLst>
                    <a:ext uri="{9D8B030D-6E8A-4147-A177-3AD203B41FA5}">
                      <a16:colId xmlns:a16="http://schemas.microsoft.com/office/drawing/2014/main" val="877237878"/>
                    </a:ext>
                  </a:extLst>
                </a:gridCol>
                <a:gridCol w="485119">
                  <a:extLst>
                    <a:ext uri="{9D8B030D-6E8A-4147-A177-3AD203B41FA5}">
                      <a16:colId xmlns:a16="http://schemas.microsoft.com/office/drawing/2014/main" val="1765942323"/>
                    </a:ext>
                  </a:extLst>
                </a:gridCol>
              </a:tblGrid>
              <a:tr h="286815">
                <a:tc gridSpan="2"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Περιοχή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Φύλο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Ηλικία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40377"/>
                  </a:ext>
                </a:extLst>
              </a:tr>
              <a:tr h="446287">
                <a:tc>
                  <a:txBody>
                    <a:bodyPr/>
                    <a:lstStyle/>
                    <a:p>
                      <a:pPr algn="ctr" fontAlgn="b"/>
                      <a:endParaRPr lang="en-GB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Σύνολο</a:t>
                      </a:r>
                      <a:endParaRPr lang="en-GB" sz="12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Αττική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Βόρεια Ελλάδα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Κεντρική Ελλάδα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Κρήτη/Νησιά Αιγαίου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Άνδρες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Γυναίκες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41-50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713846"/>
                  </a:ext>
                </a:extLst>
              </a:tr>
              <a:tr h="2973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Αγάπη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51219"/>
                  </a:ext>
                </a:extLst>
              </a:tr>
              <a:tr h="2973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Ολοκλήρωση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551930"/>
                  </a:ext>
                </a:extLst>
              </a:tr>
              <a:tr h="2973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Ευθύνη και δέσμευση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476952"/>
                  </a:ext>
                </a:extLst>
              </a:tr>
              <a:tr h="2973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Αποστολή του ανθρώπου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31510"/>
                  </a:ext>
                </a:extLst>
              </a:tr>
              <a:tr h="42589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Απόγονοι / Ασφάλεια για το μέλλον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88794"/>
                  </a:ext>
                </a:extLst>
              </a:tr>
              <a:tr h="4147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Κούραση και άγχος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022023"/>
                  </a:ext>
                </a:extLst>
              </a:tr>
              <a:tr h="32586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Τίποτα από αυτά (αυθ.)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239430"/>
                  </a:ext>
                </a:extLst>
              </a:tr>
              <a:tr h="3227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ΔΓ/ΔΑ (αυθ.)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1713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52E7BB2-EAE5-AE34-15FB-714EE631564E}"/>
              </a:ext>
            </a:extLst>
          </p:cNvPr>
          <p:cNvSpPr txBox="1"/>
          <p:nvPr/>
        </p:nvSpPr>
        <p:spPr>
          <a:xfrm>
            <a:off x="283030" y="1023738"/>
            <a:ext cx="11604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0" cap="none" spc="0" normalizeH="0" baseline="0" noProof="0" dirty="0">
                <a:ln>
                  <a:noFill/>
                </a:ln>
                <a:solidFill>
                  <a:srgbClr val="4E91F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Τι σημαίνει για εσάς «κάνω παιδιά»; Έως 2 απαντήσεις </a:t>
            </a: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srgbClr val="4E91F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Αποτέλεσμα εικόνας για percentage">
            <a:extLst>
              <a:ext uri="{FF2B5EF4-FFF2-40B4-BE49-F238E27FC236}">
                <a16:creationId xmlns:a16="http://schemas.microsoft.com/office/drawing/2014/main" id="{FE249399-0397-4484-19DD-C52B2C03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6473768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0109C-6A82-BA4C-DE9B-FD1E5668845B}"/>
              </a:ext>
            </a:extLst>
          </p:cNvPr>
          <p:cNvSpPr/>
          <p:nvPr/>
        </p:nvSpPr>
        <p:spPr>
          <a:xfrm>
            <a:off x="100793" y="1747519"/>
            <a:ext cx="5030007" cy="384048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9F6B9E15-F066-EEE8-BC3D-951BA46DBDFD}"/>
              </a:ext>
            </a:extLst>
          </p:cNvPr>
          <p:cNvSpPr txBox="1"/>
          <p:nvPr/>
        </p:nvSpPr>
        <p:spPr>
          <a:xfrm>
            <a:off x="8389505" y="64105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 Ποσοστό &lt;0,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 Βάση μικρότερη των 60 ατόμων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122FB-7A5D-7782-9C09-7F10D3073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985" y="237699"/>
            <a:ext cx="55406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9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Custom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11732</TotalTime>
  <Words>1043</Words>
  <PresentationFormat>Widescreen</PresentationFormat>
  <Paragraphs>360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ShapesVTI</vt:lpstr>
      <vt:lpstr>Custom Design</vt:lpstr>
      <vt:lpstr>1_Custom Design</vt:lpstr>
      <vt:lpstr>Παρουσίαση Έρευνας για την  Υπογεννητικότητα</vt:lpstr>
      <vt:lpstr>Η Tαυτότητα των Eρευνών </vt:lpstr>
      <vt:lpstr>PowerPoint Presentation</vt:lpstr>
      <vt:lpstr>Η φτώχεια και η ανεργία αποτελούν τις μεγαλύτερες αντιλαμβανόμενες απειλές που αντιμετωπίζει η χώρα. Το δημογραφικό/υπογεννητικότητα καταλαμβάνει την τέταρτη θέση</vt:lpstr>
      <vt:lpstr>Η οικονομική άνεση είναι η πλέον σημαντική προτεραιότητα</vt:lpstr>
      <vt:lpstr>Κατά μέσο όρο έχουν ένα παιδί – και ιδανικά θα επιθυμούσαν 2,3 παιδιά</vt:lpstr>
      <vt:lpstr>Σκέψεις για την απόκτηση παιδιού: κατανομή ηλικίας</vt:lpstr>
      <vt:lpstr>4 στους 10 θεωρούν πολύ/αρκετά πιθανή την απόκτηση παιδιού/ών στο μέλλον</vt:lpstr>
      <vt:lpstr>Τα παιδιά σημαίνουν αγάπη και ολοκλήρωση, αλλά και δέσμευση</vt:lpstr>
      <vt:lpstr>Αποτρεπτικοί λόγοι για την απόκτηση παιδιού</vt:lpstr>
      <vt:lpstr>Υφιστάμενα μέτρα πολιτικής. Πόσο παρακινούν στην απόκτηση παιδιού/ών;</vt:lpstr>
      <vt:lpstr>Ευχαριστούμε για την προσοχή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2024-05-01T12:57:51Z</cp:lastPrinted>
  <dcterms:created xsi:type="dcterms:W3CDTF">2023-10-24T12:06:23Z</dcterms:created>
  <dcterms:modified xsi:type="dcterms:W3CDTF">2024-05-22T12:25:45Z</dcterms:modified>
</cp:coreProperties>
</file>