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8" autoAdjust="0"/>
  </p:normalViewPr>
  <p:slideViewPr>
    <p:cSldViewPr snapToGrid="0">
      <p:cViewPr varScale="1">
        <p:scale>
          <a:sx n="112" d="100"/>
          <a:sy n="112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577D6B2E-37A3-429E-A37C-F30ED64872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CEAD642-85CF-4750-8432-7C80C901F0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A33EEAE-15D5-4119-8C1E-89D943F911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730D8B3B-9B80-4025-B934-26DC7D7CD2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064D5D5-227B-4F66-9AEA-46F570E793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46B67A4-D328-4747-A82B-65E84FA463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B5A1B09C-1565-46F8-B70F-621C5EB48A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 smtClean="0">
                <a:solidFill>
                  <a:srgbClr val="FFFFFF"/>
                </a:solidFill>
                <a:latin typeface="+mn-lt"/>
              </a:rPr>
              <a:t>Ρυθμίσεις Δανείων</a:t>
            </a:r>
            <a:r>
              <a:rPr lang="el-GR" sz="4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l-GR" sz="4400" b="1" dirty="0" smtClean="0">
                <a:solidFill>
                  <a:srgbClr val="FFFFFF"/>
                </a:solidFill>
                <a:latin typeface="+mn-lt"/>
              </a:rPr>
              <a:t>Χρηματοδοτικών Φορέων</a:t>
            </a:r>
            <a:r>
              <a:rPr lang="el-GR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4400" b="1" dirty="0">
                <a:solidFill>
                  <a:srgbClr val="FF0000"/>
                </a:solidFill>
                <a:latin typeface="+mn-lt"/>
              </a:rPr>
            </a:b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l-GR" sz="3600" b="1" dirty="0" smtClean="0">
                <a:solidFill>
                  <a:schemeClr val="bg1"/>
                </a:solidFill>
                <a:latin typeface="+mn-lt"/>
              </a:rPr>
              <a:t>3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.</a:t>
            </a:r>
            <a:r>
              <a:rPr lang="el-GR" sz="3600" b="1" dirty="0" smtClean="0">
                <a:solidFill>
                  <a:schemeClr val="bg1"/>
                </a:solidFill>
                <a:latin typeface="+mn-lt"/>
              </a:rPr>
              <a:t>12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.2024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C516CC8-80AC-446C-A56E-9F54B72104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 smtClean="0">
                <a:solidFill>
                  <a:srgbClr val="FFFFFF"/>
                </a:solidFill>
              </a:rPr>
              <a:t>Ελληνική Δημοκρατία</a:t>
            </a:r>
            <a:r>
              <a:rPr lang="en-US" sz="1800" dirty="0" smtClean="0">
                <a:solidFill>
                  <a:srgbClr val="FFFFFF"/>
                </a:solidFill>
                <a:latin typeface="+mn-lt"/>
              </a:rPr>
              <a:t/>
            </a:r>
            <a:br>
              <a:rPr lang="en-US" sz="1800" dirty="0" smtClean="0">
                <a:solidFill>
                  <a:srgbClr val="FFFFFF"/>
                </a:solidFill>
                <a:latin typeface="+mn-lt"/>
              </a:rPr>
            </a:br>
            <a:endParaRPr lang="el-GR" sz="1800" b="1" dirty="0" smtClean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="" xmlns:a16="http://schemas.microsoft.com/office/drawing/2014/main" id="{09588DA8-065E-4F6F-8EFD-43104AB2E0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="" xmlns:a16="http://schemas.microsoft.com/office/drawing/2014/main" id="{C4285719-470E-454C-AF62-8323075F1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="" xmlns:a16="http://schemas.microsoft.com/office/drawing/2014/main" id="{CD9FE4EF-C4D8-49A0-B2FF-81D8DB7D8A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="" xmlns:a16="http://schemas.microsoft.com/office/drawing/2014/main" id="{4300840D-0A0B-4512-BACA-B439D5B9C5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="" xmlns:a16="http://schemas.microsoft.com/office/drawing/2014/main" id="{D2B78728-A580-49A7-84F9-6EF6F583AD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="" xmlns:a16="http://schemas.microsoft.com/office/drawing/2014/main" id="{38FAA1A1-D861-433F-88FA-1E9D6FD31D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8D71EDA1-87BF-4D5D-AB79-F346FD1927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66765" y="2063933"/>
            <a:ext cx="2328518" cy="1858169"/>
          </a:xfrm>
        </p:spPr>
        <p:txBody>
          <a:bodyPr anchor="b">
            <a:normAutofit/>
          </a:bodyPr>
          <a:lstStyle/>
          <a:p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Τράπεζες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(ΜΕΔ σε καθυστέρηση &gt;90 ημερών, στοιχεία 3</a:t>
            </a:r>
            <a:r>
              <a:rPr lang="en-US" sz="1400" b="1" dirty="0" smtClean="0">
                <a:solidFill>
                  <a:srgbClr val="FFFFFF"/>
                </a:solidFill>
                <a:latin typeface="+mn-lt"/>
              </a:rPr>
              <a:t>0</a:t>
            </a: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.0</a:t>
            </a:r>
            <a:r>
              <a:rPr lang="en-US" sz="1400" b="1" dirty="0" smtClean="0">
                <a:solidFill>
                  <a:srgbClr val="FFFFFF"/>
                </a:solidFill>
                <a:latin typeface="+mn-lt"/>
              </a:rPr>
              <a:t>9</a:t>
            </a: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.2024)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400320" y="78378"/>
            <a:ext cx="835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Μεγάλο μέρος των ΜΕΔ των τραπεζών σε καθυστέρηση &gt;90 ημερών είναι καταγγελμένο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Κατά μ.ό. </a:t>
            </a:r>
            <a:r>
              <a:rPr lang="en-US" dirty="0" smtClean="0"/>
              <a:t>20</a:t>
            </a:r>
            <a:r>
              <a:rPr lang="el-GR" dirty="0" smtClean="0"/>
              <a:t>% του συνόλου βρίσκεται σε καθεστώς ρύθμισης 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3232750" y="6478531"/>
            <a:ext cx="818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900" i="1" dirty="0" smtClean="0"/>
              <a:t>Σημείωση</a:t>
            </a:r>
            <a:r>
              <a:rPr lang="en-US" sz="900" i="1" dirty="0" smtClean="0"/>
              <a:t>: </a:t>
            </a:r>
            <a:r>
              <a:rPr lang="el-GR" sz="900" i="1" dirty="0" smtClean="0"/>
              <a:t>Τα γραφήματα δείχνουν πώς κατανέμονται τα ΜΕΔ τραπεζών ανάλογα με το </a:t>
            </a:r>
            <a:r>
              <a:rPr lang="en-US" sz="900" i="1" dirty="0" smtClean="0"/>
              <a:t>status </a:t>
            </a:r>
            <a:r>
              <a:rPr lang="el-GR" sz="900" i="1" dirty="0" smtClean="0"/>
              <a:t>στο οποίο βρίσκονται (καταγγελμένο,</a:t>
            </a:r>
            <a:r>
              <a:rPr lang="en-US" sz="900" i="1" dirty="0" smtClean="0"/>
              <a:t> </a:t>
            </a:r>
            <a:r>
              <a:rPr lang="el-GR" sz="900" i="1" dirty="0" smtClean="0"/>
              <a:t>σε καθυστέρηση</a:t>
            </a:r>
            <a:r>
              <a:rPr lang="en-US" sz="900" i="1" dirty="0" smtClean="0"/>
              <a:t> </a:t>
            </a:r>
            <a:r>
              <a:rPr lang="el-GR" sz="900" i="1" dirty="0" smtClean="0"/>
              <a:t>&gt;91 ημερών – ρυθμισμένα και μη) </a:t>
            </a:r>
            <a:endParaRPr lang="el-GR" sz="900" i="1" dirty="0"/>
          </a:p>
        </p:txBody>
      </p:sp>
      <p:cxnSp>
        <p:nvCxnSpPr>
          <p:cNvPr id="13" name="Ευθεία γραμμή σύνδεσης 12"/>
          <p:cNvCxnSpPr/>
          <p:nvPr/>
        </p:nvCxnSpPr>
        <p:spPr>
          <a:xfrm flipV="1">
            <a:off x="3116063" y="3767021"/>
            <a:ext cx="8962726" cy="15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>
            <a:off x="7575881" y="1046268"/>
            <a:ext cx="0" cy="5432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9222" y="1071540"/>
            <a:ext cx="4265112" cy="2687656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429" y="1069948"/>
            <a:ext cx="4213035" cy="2662224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9702" y="3821404"/>
            <a:ext cx="4256032" cy="2681935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7429" y="3817435"/>
            <a:ext cx="4281089" cy="269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="" xmlns:a16="http://schemas.microsoft.com/office/drawing/2014/main" id="{09588DA8-065E-4F6F-8EFD-43104AB2E0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="" xmlns:a16="http://schemas.microsoft.com/office/drawing/2014/main" id="{C4285719-470E-454C-AF62-8323075F1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="" xmlns:a16="http://schemas.microsoft.com/office/drawing/2014/main" id="{CD9FE4EF-C4D8-49A0-B2FF-81D8DB7D8A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="" xmlns:a16="http://schemas.microsoft.com/office/drawing/2014/main" id="{4300840D-0A0B-4512-BACA-B439D5B9C5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="" xmlns:a16="http://schemas.microsoft.com/office/drawing/2014/main" id="{D2B78728-A580-49A7-84F9-6EF6F583AD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="" xmlns:a16="http://schemas.microsoft.com/office/drawing/2014/main" id="{38FAA1A1-D861-433F-88FA-1E9D6FD31D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8D71EDA1-87BF-4D5D-AB79-F346FD1927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7" y="133376"/>
            <a:ext cx="8603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Από τα €</a:t>
            </a:r>
            <a:r>
              <a:rPr lang="en-US" dirty="0" smtClean="0"/>
              <a:t>70 </a:t>
            </a:r>
            <a:r>
              <a:rPr lang="el-GR" dirty="0" smtClean="0"/>
              <a:t>δις ΜΕΑ που βρίσκονται στους </a:t>
            </a:r>
            <a:r>
              <a:rPr lang="en-US" dirty="0" smtClean="0"/>
              <a:t>Servicers </a:t>
            </a:r>
            <a:r>
              <a:rPr lang="el-GR" dirty="0" smtClean="0"/>
              <a:t>οι 4 κατέχουν σχεδόν το 90%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…και τους αντιστοιχούν ρυθμίσεις ύψους €286,55 εκ. για 7.622 οφειλέτες για τον Οκτώβριο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3213860" y="6569287"/>
            <a:ext cx="7192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i="1" dirty="0" smtClean="0"/>
              <a:t>Σημείωση</a:t>
            </a:r>
            <a:r>
              <a:rPr lang="en-US" sz="900" i="1" dirty="0" smtClean="0"/>
              <a:t>: </a:t>
            </a:r>
            <a:r>
              <a:rPr lang="el-GR" sz="900" i="1" dirty="0" smtClean="0"/>
              <a:t>Τα γραφήματα στηλών δείχνουν την «παραγωγή» ρυθμίσεων εντός του μήνα αναφοράς σε όρους συνολικού ποσού ανάκτησης </a:t>
            </a:r>
            <a:endParaRPr lang="el-GR" sz="900" i="1" dirty="0"/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 (Ι)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(στοιχεία Οκτωβρίου 2024)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828" y="897800"/>
            <a:ext cx="4357990" cy="2597028"/>
          </a:xfrm>
          <a:prstGeom prst="rect">
            <a:avLst/>
          </a:prstGeom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463" y="3724472"/>
            <a:ext cx="9061305" cy="280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="" xmlns:a16="http://schemas.microsoft.com/office/drawing/2014/main" id="{09588DA8-065E-4F6F-8EFD-43104AB2E0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="" xmlns:a16="http://schemas.microsoft.com/office/drawing/2014/main" id="{C4285719-470E-454C-AF62-8323075F1F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="" xmlns:a16="http://schemas.microsoft.com/office/drawing/2014/main" id="{CD9FE4EF-C4D8-49A0-B2FF-81D8DB7D8A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="" xmlns:a16="http://schemas.microsoft.com/office/drawing/2014/main" id="{4300840D-0A0B-4512-BACA-B439D5B9C5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="" xmlns:a16="http://schemas.microsoft.com/office/drawing/2014/main" id="{D2B78728-A580-49A7-84F9-6EF6F583AD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="" xmlns:a16="http://schemas.microsoft.com/office/drawing/2014/main" id="{38FAA1A1-D861-433F-88FA-1E9D6FD31D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8D71EDA1-87BF-4D5D-AB79-F346FD1927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4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35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Η πλειοψηφία αφορά στεγαστικά δάνεια για 3 από τους 4 πιστωτές σε διαφορετικούς τύπους ρύθμισης</a:t>
            </a:r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 smtClean="0">
                <a:solidFill>
                  <a:srgbClr val="FFFFFF"/>
                </a:solidFill>
                <a:latin typeface="+mn-lt"/>
              </a:rPr>
              <a:t> (ΙΙ)</a:t>
            </a:r>
            <a:br>
              <a:rPr lang="el-GR" sz="4000" b="1" dirty="0" smtClean="0">
                <a:solidFill>
                  <a:srgbClr val="FFFFFF"/>
                </a:solidFill>
                <a:latin typeface="+mn-lt"/>
              </a:rPr>
            </a:br>
            <a:r>
              <a:rPr lang="el-GR" sz="1400" b="1" dirty="0" smtClean="0">
                <a:solidFill>
                  <a:srgbClr val="FFFFFF"/>
                </a:solidFill>
                <a:latin typeface="+mn-lt"/>
              </a:rPr>
              <a:t>(στοιχεία Οκτωβρίου 2024)</a:t>
            </a:r>
            <a:endParaRPr lang="el-GR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364" y="971718"/>
            <a:ext cx="9091650" cy="508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2524</TotalTime>
  <Words>153</Words>
  <Application>Microsoft Office PowerPoint</Application>
  <PresentationFormat>Ευρεία οθόνη</PresentationFormat>
  <Paragraphs>17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Ρυθμίσεις Δανείων Χρηματοδοτικών Φορέων  03.12.2024</vt:lpstr>
      <vt:lpstr>Τράπεζες (ΜΕΔ σε καθυστέρηση &gt;90 ημερών, στοιχεία 30.09.2024)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ΧΡΙΣΤΙΝΑ ΚΑΤΩΠΟΔΗ</cp:lastModifiedBy>
  <cp:revision>61</cp:revision>
  <dcterms:created xsi:type="dcterms:W3CDTF">2024-06-03T14:29:32Z</dcterms:created>
  <dcterms:modified xsi:type="dcterms:W3CDTF">2024-12-03T09:18:37Z</dcterms:modified>
</cp:coreProperties>
</file>