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430" r:id="rId2"/>
    <p:sldId id="428" r:id="rId3"/>
    <p:sldId id="444" r:id="rId4"/>
    <p:sldId id="443" r:id="rId5"/>
    <p:sldId id="442" r:id="rId6"/>
    <p:sldId id="445" r:id="rId7"/>
    <p:sldId id="446" r:id="rId8"/>
    <p:sldId id="447" r:id="rId9"/>
    <p:sldId id="448" r:id="rId10"/>
    <p:sldId id="449" r:id="rId11"/>
    <p:sldId id="422" r:id="rId12"/>
    <p:sldId id="418" r:id="rId13"/>
    <p:sldId id="300" r:id="rId14"/>
    <p:sldId id="412" r:id="rId15"/>
    <p:sldId id="413" r:id="rId16"/>
    <p:sldId id="414" r:id="rId17"/>
    <p:sldId id="411" r:id="rId18"/>
    <p:sldId id="392" r:id="rId19"/>
    <p:sldId id="393" r:id="rId20"/>
    <p:sldId id="450" r:id="rId21"/>
    <p:sldId id="406" r:id="rId22"/>
    <p:sldId id="451" r:id="rId23"/>
    <p:sldId id="394" r:id="rId24"/>
    <p:sldId id="452" r:id="rId25"/>
    <p:sldId id="396" r:id="rId26"/>
    <p:sldId id="419" r:id="rId27"/>
    <p:sldId id="420" r:id="rId28"/>
    <p:sldId id="400" r:id="rId29"/>
    <p:sldId id="436" r:id="rId30"/>
    <p:sldId id="437" r:id="rId31"/>
    <p:sldId id="438" r:id="rId32"/>
    <p:sldId id="439" r:id="rId33"/>
    <p:sldId id="440" r:id="rId34"/>
    <p:sldId id="441" r:id="rId35"/>
    <p:sldId id="429" r:id="rId36"/>
    <p:sldId id="401" r:id="rId37"/>
    <p:sldId id="423" r:id="rId38"/>
    <p:sldId id="402" r:id="rId39"/>
    <p:sldId id="403" r:id="rId40"/>
    <p:sldId id="404" r:id="rId41"/>
    <p:sldId id="405" r:id="rId42"/>
  </p:sldIdLst>
  <p:sldSz cx="12192000" cy="6858000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A640"/>
    <a:srgbClr val="F5F3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74" autoAdjust="0"/>
    <p:restoredTop sz="94660"/>
  </p:normalViewPr>
  <p:slideViewPr>
    <p:cSldViewPr>
      <p:cViewPr varScale="1">
        <p:scale>
          <a:sx n="68" d="100"/>
          <a:sy n="6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06E7B-7FA7-4E79-96FF-C138E5BBFC35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8999C7A-6E82-4DD1-9673-F221D577033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19383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D3F94-F8FA-4A14-AC1E-6F8BB8664B39}" type="slidenum">
              <a:rPr lang="en-US" altLang="el-GR"/>
              <a:pPr/>
              <a:t>11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300208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74C4-1C19-494D-B5A4-C8A3EDF266DC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9FF4-DB70-44EA-861B-5E0001885E9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4F64-7E16-4316-AB73-39FAB210E498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340C-0515-40D3-88DF-1B0CEC847B2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4422-2EC6-4171-A675-E58118DA90B0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AB3C-30EF-481E-AC42-9E44C6E10D5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B75B-11EC-493E-90E1-A1AA268C83C0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14144-C9BA-48B8-9EDC-AE8A9DA6286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A9E-8CF4-4695-A261-01BA452E5A41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C507-BE30-410B-B006-D8BECA5AA84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3DC5-2110-44D3-8E55-BA5F3D9D92D8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700A-A195-4579-99B1-C02F6FD9DEB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99A8-E4A8-4207-AB37-881BCEEA70F7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CA2C8-A61C-4CAB-8789-E5B7F5BCEF7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E756-0439-40CA-B602-69FD111A993E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34F1-CEE0-42BE-ABB8-A6F5844B045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0B21-B6EA-4964-9561-36E15CBC6456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FF19-5774-44C6-8EEB-9E4F523330C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22C-EC68-444F-86D5-D4440C2FAC15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57F64-4926-4FA1-99AB-2595F5E5CDA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028-B518-4A85-A35A-0C729FBCC9B7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D066-A8CA-416C-8C95-1CF0E0FBA2F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8FBFB-C832-497A-B777-DF661E221AD3}" type="datetimeFigureOut">
              <a:rPr lang="el-GR"/>
              <a:pPr>
                <a:defRPr/>
              </a:pPr>
              <a:t>5/6/2020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65B0A7F-A003-4240-AB66-67A3EB57B89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gr/url?sa=i&amp;url=https://www.freeiconspng.com/img/1233&amp;psig=AOvVaw3Fhphmuzl5G9F0kA1vXZ27&amp;ust=1591383033582000&amp;source=images&amp;cd=vfe&amp;ved=0CAIQjRxqFwoTCOjw7_jp6OkCFQAAAAAdAAAAABA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gr/url?sa=i&amp;url=https://www.clipartkey.com/view/iRTixT_electric-car-png-electric-car-charging-png/&amp;psig=AOvVaw32mWnZo5fZjH-N6MsOznLg&amp;ust=1591386042862000&amp;source=images&amp;cd=vfe&amp;ved=0CAIQjRxqFwoTCPDZoJT16OkCFQAAAAAdAAAAABAO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s://www.pinterest.com/pin/485333297338333777/&amp;psig=AOvVaw2w6RxdlinCR7xWbD5yZ-_Y&amp;ust=1591385206661000&amp;source=images&amp;cd=vfe&amp;ved=0CAIQjRxqFwoTCPidiYby6OkCFQAAAAAdAAAAAB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hyperlink" Target="https://www.google.gr/url?sa=i&amp;url=https://www.istockphoto.com/no/illustrations/driving-clipart&amp;psig=AOvVaw2w6RxdlinCR7xWbD5yZ-_Y&amp;ust=1591385206661000&amp;source=images&amp;cd=vfe&amp;ved=0CAIQjRxqFwoTCPidiYby6OkCFQAAAAAdAAAAABAi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s://www.clipartkey.com/view/xwiiTh_electric-vehicle-charger-png/&amp;psig=AOvVaw32mWnZo5fZjH-N6MsOznLg&amp;ust=1591386042862000&amp;source=images&amp;cd=vfe&amp;ved=0CAIQjRxqFwoTCPDZoJT16OkCFQAAAAAdAAAAAB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hyperlink" Target="https://www.google.gr/url?sa=i&amp;url=http://webcomicms.net/auto-mechanic-clipart&amp;psig=AOvVaw1wn3G5nBv4aM2y42qhrdrJ&amp;ust=1591384722909000&amp;source=images&amp;cd=vfe&amp;ved=0CAIQjRxqFwoTCJj-1aPw6OkCFQAAAAAdAAAAABBD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google.gr/url?sa=i&amp;url=https://www.fotosearch.com/CSP992/k14636044/&amp;psig=AOvVaw0lhgbtzEkavSXi0AWMJkty&amp;ust=1591384984400000&amp;source=images&amp;cd=vfe&amp;ved=0CAIQjRxqFwoTCLi2s5vx6OkCFQAAAAAdAAAAABAJ" TargetMode="External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hyperlink" Target="https://www.google.gr/url?sa=i&amp;url=https://clipartstation.com/geldbeutel-clipart-10/&amp;psig=AOvVaw30za7m8IV_wL-Y0v79toKx&amp;ust=1591384940132000&amp;source=images&amp;cd=vfe&amp;ved=0CAIQjRxqFwoTCIDJ5Ibx6OkCFQAAAAAdAAAAABAJ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google.gr/url?sa=i&amp;url=http://www.clipartpal.com/clipart_pd/education/calculator_10408.html&amp;psig=AOvVaw1-3MIVDUrK80-XQdOKTm9r&amp;ust=1591379953316000&amp;source=images&amp;cd=vfe&amp;ved=0CAIQjRxqFwoTCNi4z8De6OkCFQAAAAAdAAAAABAE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gr/url?sa=i&amp;url=https://www.freeiconspng.com/img/1233&amp;psig=AOvVaw3Fhphmuzl5G9F0kA1vXZ27&amp;ust=1591383033582000&amp;source=images&amp;cd=vfe&amp;ved=0CAIQjRxqFwoTCOjw7_jp6OkCFQAAAAAdAAAAABAS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285750" y="285750"/>
            <a:ext cx="114300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Σχέδιο Νόμου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Μετάβαση στην κινητικότητα χαμηλών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εκπομπών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</a:rPr>
              <a:t>Μέτρα προώθησης και εφαρμογής της Ηλεκτροκίνησης</a:t>
            </a:r>
            <a:endParaRPr lang="el-GR" sz="2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95274" y="142852"/>
            <a:ext cx="94536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Προσελκύουμε επενδύσεις…</a:t>
            </a:r>
            <a:br>
              <a:rPr kumimoji="0" lang="el-G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Επενδύω 1 εκατ. €  </a:t>
            </a:r>
            <a:br>
              <a:rPr kumimoji="0" lang="el-G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0" y="1643050"/>
            <a:ext cx="1123953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100" b="1" dirty="0" smtClean="0">
                <a:solidFill>
                  <a:srgbClr val="FF0000"/>
                </a:solidFill>
              </a:rPr>
              <a:t>Κερδίζω ετησίως: 100.000 ευρώ, καταβάλλω φόρο 24.000€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100" b="1" dirty="0" smtClean="0">
                <a:solidFill>
                  <a:schemeClr val="accent3">
                    <a:lumMod val="75000"/>
                  </a:schemeClr>
                </a:solidFill>
              </a:rPr>
              <a:t>Κίνητρο μείωσης φορολογικού συντελεστή (5%): καταβάλλω φόρο 19.000 €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1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0" y="2928934"/>
            <a:ext cx="11525288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Κίνητρο προσαύξησης δαπάνης </a:t>
            </a: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κατά 15%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Επένδυσα 1.000.000, τα έξοδα είναι </a:t>
            </a: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1.150.000€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Δηλώνοντας 150.000€ επιπλέον, ωφελούμαι αναλογικά στον φόρο εισοδήματος που θα καταβάλλω – ΜΕΙΩΝΩ 36.000€ τον </a:t>
            </a:r>
            <a:r>
              <a:rPr lang="el-GR" sz="2300" b="1">
                <a:solidFill>
                  <a:schemeClr val="accent3">
                    <a:lumMod val="75000"/>
                  </a:schemeClr>
                </a:solidFill>
              </a:rPr>
              <a:t>φόρο </a:t>
            </a:r>
            <a:r>
              <a:rPr lang="el-GR" sz="2300" b="1" smtClean="0">
                <a:solidFill>
                  <a:schemeClr val="accent3">
                    <a:lumMod val="75000"/>
                  </a:schemeClr>
                </a:solidFill>
              </a:rPr>
              <a:t>μου  </a:t>
            </a: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Manufacturing Icon The manufacturing process #1233 - Free Icon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9428" y="0"/>
            <a:ext cx="1428736" cy="1428736"/>
          </a:xfrm>
          <a:prstGeom prst="rect">
            <a:avLst/>
          </a:prstGeom>
          <a:noFill/>
        </p:spPr>
      </p:pic>
      <p:cxnSp>
        <p:nvCxnSpPr>
          <p:cNvPr id="13" name="12 - Ευθεία γραμμή σύνδεσης"/>
          <p:cNvCxnSpPr/>
          <p:nvPr/>
        </p:nvCxnSpPr>
        <p:spPr>
          <a:xfrm>
            <a:off x="214282" y="5500702"/>
            <a:ext cx="11239568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Εικόνα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34963" y="182563"/>
            <a:ext cx="41878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700">
                <a:solidFill>
                  <a:schemeClr val="accent1"/>
                </a:solidFill>
                <a:latin typeface="Calibri" pitchFamily="34" charset="0"/>
              </a:rPr>
              <a:t>Κινούμαι ηλεκτρικά</a:t>
            </a:r>
            <a:endParaRPr lang="en-US" altLang="el-GR" sz="37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4410075" y="914400"/>
            <a:ext cx="3048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Δράση επιδότησης</a:t>
            </a:r>
            <a:endParaRPr lang="en-US" sz="2000" b="1" spc="-5" dirty="0">
              <a:solidFill>
                <a:schemeClr val="accent1"/>
              </a:solidFill>
              <a:latin typeface="+mn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ηλεκτροκίνητων οχημάτων</a:t>
            </a:r>
            <a:endParaRPr lang="en-US" sz="2000" b="1" spc="-5" dirty="0">
              <a:solidFill>
                <a:schemeClr val="accent1"/>
              </a:solidFill>
              <a:latin typeface="+mn-lt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spc="-5" dirty="0">
                <a:solidFill>
                  <a:schemeClr val="accent1"/>
                </a:solidFill>
                <a:latin typeface="+mn-lt"/>
                <a:cs typeface="Calibri"/>
              </a:rPr>
              <a:t>&amp; δίκυκλων</a:t>
            </a:r>
          </a:p>
        </p:txBody>
      </p:sp>
      <p:pic>
        <p:nvPicPr>
          <p:cNvPr id="4103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" y="925513"/>
            <a:ext cx="3810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>
            <a:extLst/>
          </p:cNvPr>
          <p:cNvCxnSpPr>
            <a:cxnSpLocks/>
          </p:cNvCxnSpPr>
          <p:nvPr/>
        </p:nvCxnSpPr>
        <p:spPr>
          <a:xfrm>
            <a:off x="4338638" y="914400"/>
            <a:ext cx="0" cy="1016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276475"/>
            <a:ext cx="51117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4816475" y="-111125"/>
            <a:ext cx="37766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dist" eaLnBrk="1" hangingPunct="1"/>
            <a:r>
              <a:rPr lang="el-GR" altLang="ko-KR" sz="4000" b="1">
                <a:solidFill>
                  <a:schemeClr val="bg1"/>
                </a:solidFill>
                <a:latin typeface="Century Gothic" pitchFamily="34" charset="0"/>
              </a:rPr>
              <a:t>Περιεχόμενα</a:t>
            </a:r>
            <a:endParaRPr lang="ko-KR" altLang="en-US" sz="4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1" name="TextBox 17"/>
          <p:cNvSpPr txBox="1">
            <a:spLocks noChangeArrowheads="1"/>
          </p:cNvSpPr>
          <p:nvPr/>
        </p:nvSpPr>
        <p:spPr bwMode="auto">
          <a:xfrm>
            <a:off x="5737225" y="82708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4844571" y="532716"/>
            <a:ext cx="864096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effectLst/>
                <a:latin typeface="+mn-lt"/>
                <a:cs typeface="+mn-cs"/>
              </a:rPr>
              <a:t>01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7173" name="TextBox 21"/>
          <p:cNvSpPr txBox="1">
            <a:spLocks noChangeArrowheads="1"/>
          </p:cNvSpPr>
          <p:nvPr/>
        </p:nvSpPr>
        <p:spPr bwMode="auto">
          <a:xfrm>
            <a:off x="5737225" y="1593850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Προϋπολογισμός της δράσης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3329" y="1324741"/>
            <a:ext cx="864096" cy="830997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02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5" name="TextBox 25"/>
          <p:cNvSpPr txBox="1">
            <a:spLocks noChangeArrowheads="1"/>
          </p:cNvSpPr>
          <p:nvPr/>
        </p:nvSpPr>
        <p:spPr bwMode="auto">
          <a:xfrm>
            <a:off x="5795963" y="3105150"/>
            <a:ext cx="494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Επιλέξιμα οχήματα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4729717" y="2074140"/>
            <a:ext cx="109380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03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7" name="TextBox 29"/>
          <p:cNvSpPr txBox="1">
            <a:spLocks noChangeArrowheads="1"/>
          </p:cNvSpPr>
          <p:nvPr/>
        </p:nvSpPr>
        <p:spPr bwMode="auto">
          <a:xfrm>
            <a:off x="5827713" y="6067425"/>
            <a:ext cx="494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Παράρτημα – επιλέξιμα μοντέλα οχημάτων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4873329" y="2851261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04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9" name="TextBox 31"/>
          <p:cNvSpPr txBox="1">
            <a:spLocks noChangeArrowheads="1"/>
          </p:cNvSpPr>
          <p:nvPr/>
        </p:nvSpPr>
        <p:spPr bwMode="auto">
          <a:xfrm>
            <a:off x="5748338" y="2279650"/>
            <a:ext cx="4946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Ωφελούμενοι - δικαιούχοι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TextBox 32">
            <a:extLst/>
          </p:cNvPr>
          <p:cNvSpPr txBox="1"/>
          <p:nvPr/>
        </p:nvSpPr>
        <p:spPr>
          <a:xfrm>
            <a:off x="4873329" y="3627369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5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4868215" y="439787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6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4873328" y="595617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8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83" name="TextBox 35"/>
          <p:cNvSpPr txBox="1">
            <a:spLocks noChangeArrowheads="1"/>
          </p:cNvSpPr>
          <p:nvPr/>
        </p:nvSpPr>
        <p:spPr bwMode="auto">
          <a:xfrm>
            <a:off x="5822950" y="384333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Συνοπτικός πίνακας κινήτρων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4" name="TextBox 36"/>
          <p:cNvSpPr txBox="1">
            <a:spLocks noChangeArrowheads="1"/>
          </p:cNvSpPr>
          <p:nvPr/>
        </p:nvSpPr>
        <p:spPr bwMode="auto">
          <a:xfrm>
            <a:off x="5822950" y="4468813"/>
            <a:ext cx="634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Διαδικασία υλοποίησης, αξιοποίησης, υλοποίησης &amp; καταβολής οικολογικού </a:t>
            </a:r>
            <a:r>
              <a:rPr lang="en-GB" altLang="ko-KR" sz="2000" b="1">
                <a:solidFill>
                  <a:schemeClr val="bg1"/>
                </a:solidFill>
                <a:latin typeface="Century Gothic" pitchFamily="34" charset="0"/>
              </a:rPr>
              <a:t>bonus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5822950" y="5392738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eaLnBrk="1" hangingPunct="1"/>
            <a:r>
              <a:rPr lang="el-GR" altLang="ko-KR" sz="2000" b="1">
                <a:solidFill>
                  <a:schemeClr val="bg1"/>
                </a:solidFill>
                <a:latin typeface="Century Gothic" pitchFamily="34" charset="0"/>
              </a:rPr>
              <a:t>Προσδοκόμενα αποτελέσματα</a:t>
            </a:r>
            <a:endParaRPr lang="ko-KR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4868215" y="5177022"/>
            <a:ext cx="880053" cy="83099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0</a:t>
            </a:r>
            <a:r>
              <a:rPr lang="el-GR" altLang="ko-KR" sz="4800" b="1" dirty="0">
                <a:solidFill>
                  <a:schemeClr val="bg1">
                    <a:alpha val="40000"/>
                  </a:schemeClr>
                </a:solidFill>
                <a:latin typeface="+mn-lt"/>
                <a:cs typeface="+mn-cs"/>
              </a:rPr>
              <a:t>7</a:t>
            </a:r>
            <a:endParaRPr lang="ko-KR" altLang="en-US" sz="4800" b="1" dirty="0">
              <a:solidFill>
                <a:schemeClr val="bg1">
                  <a:alpha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922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7238" y="649288"/>
            <a:ext cx="8137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7200900" y="5495925"/>
            <a:ext cx="4964113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*Μέση ηλικία στόλου οχημάτων στην Ελλάδα = 15.7 έτη</a:t>
            </a:r>
          </a:p>
        </p:txBody>
      </p:sp>
      <p:sp>
        <p:nvSpPr>
          <p:cNvPr id="15" name="Ορθογώνιο: Στρογγύλεμα γωνιών 14">
            <a:extLst/>
          </p:cNvPr>
          <p:cNvSpPr/>
          <p:nvPr/>
        </p:nvSpPr>
        <p:spPr>
          <a:xfrm>
            <a:off x="3000375" y="774700"/>
            <a:ext cx="5759450" cy="757238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Ανανέωση στόλου* ιδιωτικών &amp; επαγγελματικών  οχημάτων</a:t>
            </a:r>
          </a:p>
        </p:txBody>
      </p:sp>
      <p:sp>
        <p:nvSpPr>
          <p:cNvPr id="17" name="Ορθογώνιο 16">
            <a:extLst/>
          </p:cNvPr>
          <p:cNvSpPr/>
          <p:nvPr/>
        </p:nvSpPr>
        <p:spPr>
          <a:xfrm>
            <a:off x="1543050" y="4673600"/>
            <a:ext cx="9047163" cy="96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Κινούμαστε ηλεκτρικά, κινούμαστε έξυπνα, προστατεύουμε το περιβάλλον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922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024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2225" y="496888"/>
            <a:ext cx="96075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7077075" y="5497513"/>
            <a:ext cx="51847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*Μέση ηλικία στόλου οχημάτων ταξί στην Ελλάδα = 12 έτη</a:t>
            </a:r>
          </a:p>
        </p:txBody>
      </p:sp>
      <p:pic>
        <p:nvPicPr>
          <p:cNvPr id="10249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  <p:sp>
        <p:nvSpPr>
          <p:cNvPr id="12" name="Ορθογώνιο: Στρογγύλεμα γωνιών 14">
            <a:extLst/>
          </p:cNvPr>
          <p:cNvSpPr/>
          <p:nvPr/>
        </p:nvSpPr>
        <p:spPr>
          <a:xfrm>
            <a:off x="3000375" y="774700"/>
            <a:ext cx="5759450" cy="757238"/>
          </a:xfrm>
          <a:prstGeom prst="round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Ανανέωση στόλου* οχημάτων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ΞΙ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127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2663" y="603250"/>
            <a:ext cx="72628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>
            <a:extLst/>
          </p:cNvPr>
          <p:cNvSpPr/>
          <p:nvPr/>
        </p:nvSpPr>
        <p:spPr>
          <a:xfrm>
            <a:off x="3287713" y="4967288"/>
            <a:ext cx="54784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Προώθηση ηλεκτρικών δίκυκλων &amp; τρικύκλων  </a:t>
            </a:r>
          </a:p>
        </p:txBody>
      </p:sp>
      <p:pic>
        <p:nvPicPr>
          <p:cNvPr id="11273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107950" y="34925"/>
            <a:ext cx="267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Στόχος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229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- Υπότιτλος">
            <a:extLst/>
          </p:cNvPr>
          <p:cNvSpPr txBox="1">
            <a:spLocks/>
          </p:cNvSpPr>
          <p:nvPr/>
        </p:nvSpPr>
        <p:spPr>
          <a:xfrm>
            <a:off x="5429250" y="1558925"/>
            <a:ext cx="5426075" cy="958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b="1" dirty="0">
                <a:latin typeface="Century Gothic" panose="020B0502020202020204" pitchFamily="34" charset="0"/>
              </a:rPr>
              <a:t>Αδιάθετα δικαιώματα ρύπων </a:t>
            </a:r>
            <a:r>
              <a:rPr lang="el-GR" sz="1800" dirty="0">
                <a:latin typeface="Century Gothic" panose="020B0502020202020204" pitchFamily="34" charset="0"/>
              </a:rPr>
              <a:t>σύμφωνα με την </a:t>
            </a:r>
            <a:r>
              <a:rPr lang="el-GR" sz="1800" b="1" dirty="0">
                <a:latin typeface="Century Gothic" panose="020B0502020202020204" pitchFamily="34" charset="0"/>
              </a:rPr>
              <a:t>ΦΕΚ Β’ 584 /24.02.2020 </a:t>
            </a:r>
            <a:r>
              <a:rPr lang="el-GR" sz="1800" dirty="0">
                <a:latin typeface="Century Gothic" panose="020B0502020202020204" pitchFamily="34" charset="0"/>
              </a:rPr>
              <a:t>και την </a:t>
            </a:r>
            <a:r>
              <a:rPr lang="el-GR" sz="1800" b="1" dirty="0">
                <a:latin typeface="Century Gothic" panose="020B0502020202020204" pitchFamily="34" charset="0"/>
              </a:rPr>
              <a:t>ΦΕΚ Β’ 1451/16.4.2020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10 - Ορθογώνιο">
            <a:extLst/>
          </p:cNvPr>
          <p:cNvSpPr/>
          <p:nvPr/>
        </p:nvSpPr>
        <p:spPr>
          <a:xfrm>
            <a:off x="5357813" y="3014663"/>
            <a:ext cx="5446712" cy="14319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Το συνολικό ποσό που διατίθεται 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για τα έτη 2020 - 2021 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ανέρχεται στα </a:t>
            </a:r>
            <a:r>
              <a:rPr lang="el-G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100 εκατ. €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2297" name="Group 88"/>
          <p:cNvGrpSpPr>
            <a:grpSpLocks/>
          </p:cNvGrpSpPr>
          <p:nvPr/>
        </p:nvGrpSpPr>
        <p:grpSpPr bwMode="auto">
          <a:xfrm>
            <a:off x="1168400" y="1147763"/>
            <a:ext cx="2544763" cy="4087812"/>
            <a:chOff x="7185244" y="414682"/>
            <a:chExt cx="2544566" cy="4087609"/>
          </a:xfrm>
        </p:grpSpPr>
        <p:cxnSp>
          <p:nvCxnSpPr>
            <p:cNvPr id="14" name="Straight Connector 89">
              <a:extLst/>
            </p:cNvPr>
            <p:cNvCxnSpPr>
              <a:cxnSpLocks/>
            </p:cNvCxnSpPr>
            <p:nvPr/>
          </p:nvCxnSpPr>
          <p:spPr>
            <a:xfrm flipH="1" flipV="1">
              <a:off x="8350379" y="1910033"/>
              <a:ext cx="234932" cy="108897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/>
            </p:cNvPr>
            <p:cNvCxnSpPr>
              <a:cxnSpLocks/>
            </p:cNvCxnSpPr>
            <p:nvPr/>
          </p:nvCxnSpPr>
          <p:spPr>
            <a:xfrm flipV="1">
              <a:off x="8602772" y="1910033"/>
              <a:ext cx="187310" cy="1076272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1">
              <a:extLst/>
            </p:cNvPr>
            <p:cNvCxnSpPr>
              <a:cxnSpLocks/>
            </p:cNvCxnSpPr>
            <p:nvPr/>
          </p:nvCxnSpPr>
          <p:spPr>
            <a:xfrm flipV="1">
              <a:off x="8596423" y="1806850"/>
              <a:ext cx="0" cy="117945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91" name="Group 92"/>
            <p:cNvGrpSpPr>
              <a:grpSpLocks/>
            </p:cNvGrpSpPr>
            <p:nvPr/>
          </p:nvGrpSpPr>
          <p:grpSpPr bwMode="auto">
            <a:xfrm rot="-1350543">
              <a:off x="7185244" y="414682"/>
              <a:ext cx="1735282" cy="1729673"/>
              <a:chOff x="8012538" y="961336"/>
              <a:chExt cx="1184376" cy="1180547"/>
            </a:xfrm>
          </p:grpSpPr>
          <p:sp>
            <p:nvSpPr>
              <p:cNvPr id="47" name="Freeform: Shape 122">
                <a:extLst/>
              </p:cNvPr>
              <p:cNvSpPr/>
              <p:nvPr/>
            </p:nvSpPr>
            <p:spPr>
              <a:xfrm>
                <a:off x="8010957" y="955270"/>
                <a:ext cx="596969" cy="118530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8" name="Freeform: Shape 123">
                <a:extLst/>
              </p:cNvPr>
              <p:cNvSpPr/>
              <p:nvPr/>
            </p:nvSpPr>
            <p:spPr>
              <a:xfrm flipH="1">
                <a:off x="8597259" y="955470"/>
                <a:ext cx="596969" cy="118530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9" name="Freeform: Shape 124">
                <a:extLst/>
              </p:cNvPr>
              <p:cNvSpPr/>
              <p:nvPr/>
            </p:nvSpPr>
            <p:spPr>
              <a:xfrm flipH="1">
                <a:off x="8596137" y="958078"/>
                <a:ext cx="357531" cy="1183134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50" name="Freeform: Shape 125">
                <a:extLst/>
              </p:cNvPr>
              <p:cNvSpPr/>
              <p:nvPr/>
            </p:nvSpPr>
            <p:spPr>
              <a:xfrm>
                <a:off x="8250485" y="961124"/>
                <a:ext cx="356448" cy="118096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2" name="Group 93"/>
            <p:cNvGrpSpPr>
              <a:grpSpLocks/>
            </p:cNvGrpSpPr>
            <p:nvPr/>
          </p:nvGrpSpPr>
          <p:grpSpPr bwMode="auto">
            <a:xfrm rot="1067215">
              <a:off x="8259248" y="603902"/>
              <a:ext cx="1470562" cy="1465808"/>
              <a:chOff x="8012538" y="961336"/>
              <a:chExt cx="1184376" cy="1180547"/>
            </a:xfrm>
          </p:grpSpPr>
          <p:sp>
            <p:nvSpPr>
              <p:cNvPr id="43" name="Freeform: Shape 118">
                <a:extLst/>
              </p:cNvPr>
              <p:cNvSpPr/>
              <p:nvPr/>
            </p:nvSpPr>
            <p:spPr>
              <a:xfrm>
                <a:off x="8010148" y="958151"/>
                <a:ext cx="597040" cy="1185162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4" name="Freeform: Shape 119">
                <a:extLst/>
              </p:cNvPr>
              <p:cNvSpPr/>
              <p:nvPr/>
            </p:nvSpPr>
            <p:spPr>
              <a:xfrm flipH="1">
                <a:off x="8598186" y="959854"/>
                <a:ext cx="598318" cy="118132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5" name="Freeform: Shape 120">
                <a:extLst/>
              </p:cNvPr>
              <p:cNvSpPr/>
              <p:nvPr/>
            </p:nvSpPr>
            <p:spPr>
              <a:xfrm flipH="1">
                <a:off x="8593267" y="957322"/>
                <a:ext cx="356689" cy="1185162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6" name="Freeform: Shape 121">
                <a:extLst/>
              </p:cNvPr>
              <p:cNvSpPr/>
              <p:nvPr/>
            </p:nvSpPr>
            <p:spPr>
              <a:xfrm>
                <a:off x="8250158" y="961026"/>
                <a:ext cx="357968" cy="118132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3" name="Group 94"/>
            <p:cNvGrpSpPr>
              <a:grpSpLocks/>
            </p:cNvGrpSpPr>
            <p:nvPr/>
          </p:nvGrpSpPr>
          <p:grpSpPr bwMode="auto">
            <a:xfrm>
              <a:off x="8012538" y="961336"/>
              <a:ext cx="1184376" cy="1180547"/>
              <a:chOff x="8012538" y="961336"/>
              <a:chExt cx="1184376" cy="1180547"/>
            </a:xfrm>
          </p:grpSpPr>
          <p:sp>
            <p:nvSpPr>
              <p:cNvPr id="39" name="Freeform: Shape 114">
                <a:extLst/>
              </p:cNvPr>
              <p:cNvSpPr/>
              <p:nvPr/>
            </p:nvSpPr>
            <p:spPr>
              <a:xfrm>
                <a:off x="8012268" y="960755"/>
                <a:ext cx="598441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0" name="Freeform: Shape 115">
                <a:extLst/>
              </p:cNvPr>
              <p:cNvSpPr/>
              <p:nvPr/>
            </p:nvSpPr>
            <p:spPr>
              <a:xfrm flipH="1">
                <a:off x="8598010" y="960755"/>
                <a:ext cx="598442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1" name="Freeform: Shape 116">
                <a:extLst/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  <a:softEdge rad="635000"/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  <p:sp>
            <p:nvSpPr>
              <p:cNvPr id="42" name="Freeform: Shape 117">
                <a:extLst/>
              </p:cNvPr>
              <p:cNvSpPr/>
              <p:nvPr/>
            </p:nvSpPr>
            <p:spPr>
              <a:xfrm>
                <a:off x="8250375" y="960755"/>
                <a:ext cx="358747" cy="1181041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94" name="Group 95"/>
            <p:cNvGrpSpPr>
              <a:grpSpLocks/>
            </p:cNvGrpSpPr>
            <p:nvPr/>
          </p:nvGrpSpPr>
          <p:grpSpPr bwMode="auto"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7" name="Group 96">
                <a:extLst/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8" name="Freeform: Shape 103">
                  <a:extLst/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: Shape 104">
                  <a:extLst/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: Shape 105">
                  <a:extLst/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: Shape 106">
                  <a:extLst/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: Shape 107">
                  <a:extLst/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: Shape 108">
                  <a:extLst/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: Shape 109">
                  <a:extLst/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: Shape 110">
                  <a:extLst/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: Shape 111">
                  <a:extLst/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reeform: Shape 112">
                  <a:extLst/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: Shape 113">
                  <a:extLst/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2" name="Freeform: Shape 97">
                <a:extLst/>
              </p:cNvPr>
              <p:cNvSpPr/>
              <p:nvPr/>
            </p:nvSpPr>
            <p:spPr>
              <a:xfrm>
                <a:off x="2233139" y="1911655"/>
                <a:ext cx="1713967" cy="350255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12397" name="Group 98"/>
              <p:cNvGrpSpPr>
                <a:grpSpLocks/>
              </p:cNvGrpSpPr>
              <p:nvPr/>
            </p:nvGrpSpPr>
            <p:grpSpPr bwMode="auto"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4" name="Freeform: Shape 99">
                  <a:extLst/>
                </p:cNvPr>
                <p:cNvSpPr/>
                <p:nvPr/>
              </p:nvSpPr>
              <p:spPr>
                <a:xfrm>
                  <a:off x="1983495" y="4195767"/>
                  <a:ext cx="596163" cy="789937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: Shape 100">
                  <a:extLst/>
                </p:cNvPr>
                <p:cNvSpPr/>
                <p:nvPr/>
              </p:nvSpPr>
              <p:spPr>
                <a:xfrm>
                  <a:off x="1976043" y="4091436"/>
                  <a:ext cx="581259" cy="245924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: Shape 101">
                  <a:extLst/>
                </p:cNvPr>
                <p:cNvSpPr/>
                <p:nvPr/>
              </p:nvSpPr>
              <p:spPr>
                <a:xfrm>
                  <a:off x="2031934" y="1975001"/>
                  <a:ext cx="916601" cy="1579874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: Shape 102">
                  <a:extLst/>
                </p:cNvPr>
                <p:cNvSpPr/>
                <p:nvPr/>
              </p:nvSpPr>
              <p:spPr>
                <a:xfrm>
                  <a:off x="2706342" y="1811052"/>
                  <a:ext cx="234740" cy="305542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2298" name="Group 515"/>
          <p:cNvGrpSpPr>
            <a:grpSpLocks/>
          </p:cNvGrpSpPr>
          <p:nvPr/>
        </p:nvGrpSpPr>
        <p:grpSpPr bwMode="auto">
          <a:xfrm>
            <a:off x="255588" y="2149475"/>
            <a:ext cx="765175" cy="1603375"/>
            <a:chOff x="11521621" y="1903133"/>
            <a:chExt cx="2494544" cy="4251720"/>
          </a:xfrm>
        </p:grpSpPr>
        <p:sp>
          <p:nvSpPr>
            <p:cNvPr id="53" name="Freeform: Shape 516">
              <a:extLst/>
            </p:cNvPr>
            <p:cNvSpPr/>
            <p:nvPr/>
          </p:nvSpPr>
          <p:spPr>
            <a:xfrm rot="20249457" flipH="1">
              <a:off x="12313456" y="1903133"/>
              <a:ext cx="879818" cy="1730157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68" name="Group 517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69" name="Group 518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5" name="Straight Connector 538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5033" y="3565936"/>
                  <a:ext cx="232895" cy="108608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539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8629" y="3565936"/>
                  <a:ext cx="186314" cy="1073453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540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3452" y="3460694"/>
                  <a:ext cx="0" cy="117869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: Shape 541">
                  <a:extLst/>
                </p:cNvPr>
                <p:cNvSpPr/>
                <p:nvPr/>
              </p:nvSpPr>
              <p:spPr>
                <a:xfrm rot="20249457">
                  <a:off x="11521621" y="2231483"/>
                  <a:ext cx="879818" cy="173015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Freeform: Shape 542">
                  <a:extLst/>
                </p:cNvPr>
                <p:cNvSpPr/>
                <p:nvPr/>
              </p:nvSpPr>
              <p:spPr>
                <a:xfrm rot="20249457" flipH="1">
                  <a:off x="12328984" y="1970486"/>
                  <a:ext cx="527891" cy="173015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Freeform: Shape 543">
                  <a:extLst/>
                </p:cNvPr>
                <p:cNvSpPr/>
                <p:nvPr/>
              </p:nvSpPr>
              <p:spPr>
                <a:xfrm rot="20249457">
                  <a:off x="11858021" y="2168340"/>
                  <a:ext cx="522717" cy="17259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Freeform: Shape 544">
                  <a:extLst/>
                </p:cNvPr>
                <p:cNvSpPr/>
                <p:nvPr/>
              </p:nvSpPr>
              <p:spPr>
                <a:xfrm rot="1067215">
                  <a:off x="12582577" y="2147290"/>
                  <a:ext cx="740084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Freeform: Shape 545">
                  <a:extLst/>
                </p:cNvPr>
                <p:cNvSpPr/>
                <p:nvPr/>
              </p:nvSpPr>
              <p:spPr>
                <a:xfrm rot="1067215" flipH="1">
                  <a:off x="13270907" y="2370402"/>
                  <a:ext cx="745258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Freeform: Shape 546">
                  <a:extLst/>
                </p:cNvPr>
                <p:cNvSpPr/>
                <p:nvPr/>
              </p:nvSpPr>
              <p:spPr>
                <a:xfrm rot="1067215" flipH="1">
                  <a:off x="13281258" y="2324095"/>
                  <a:ext cx="445085" cy="14649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4" name="Freeform: Shape 547">
                  <a:extLst/>
                </p:cNvPr>
                <p:cNvSpPr/>
                <p:nvPr/>
              </p:nvSpPr>
              <p:spPr>
                <a:xfrm rot="1067215">
                  <a:off x="12867226" y="2189387"/>
                  <a:ext cx="445085" cy="146916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Freeform: Shape 548">
                  <a:extLst/>
                </p:cNvPr>
                <p:cNvSpPr/>
                <p:nvPr/>
              </p:nvSpPr>
              <p:spPr>
                <a:xfrm>
                  <a:off x="12318633" y="2614560"/>
                  <a:ext cx="595170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Freeform: Shape 549">
                  <a:extLst/>
                </p:cNvPr>
                <p:cNvSpPr/>
                <p:nvPr/>
              </p:nvSpPr>
              <p:spPr>
                <a:xfrm flipH="1">
                  <a:off x="12903452" y="2614560"/>
                  <a:ext cx="595173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Freeform: Shape 550">
                  <a:extLst/>
                </p:cNvPr>
                <p:cNvSpPr/>
                <p:nvPr/>
              </p:nvSpPr>
              <p:spPr>
                <a:xfrm flipH="1">
                  <a:off x="12903452" y="2614560"/>
                  <a:ext cx="357104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Freeform: Shape 551">
                  <a:extLst/>
                </p:cNvPr>
                <p:cNvSpPr/>
                <p:nvPr/>
              </p:nvSpPr>
              <p:spPr>
                <a:xfrm>
                  <a:off x="12556701" y="2614560"/>
                  <a:ext cx="357101" cy="118290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70" name="Group 519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" name="Group 520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4" name="Freeform: Shape 527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5" name="Freeform: Shape 528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6" name="Freeform: Shape 529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7" name="Freeform: Shape 530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8" name="Freeform: Shape 531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9" name="Freeform: Shape 532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0" name="Freeform: Shape 533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1" name="Freeform: Shape 534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2" name="Freeform: Shape 535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3" name="Freeform: Shape 536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4" name="Freeform: Shape 537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58" name="Freeform: Shape 521">
                  <a:extLst/>
                </p:cNvPr>
                <p:cNvSpPr/>
                <p:nvPr/>
              </p:nvSpPr>
              <p:spPr>
                <a:xfrm>
                  <a:off x="12577404" y="4664646"/>
                  <a:ext cx="734907" cy="1490207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0" name="Group 522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0" name="Freeform: Shape 523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1" name="Freeform: Shape 524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2" name="Freeform: Shape 525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3" name="Freeform: Shape 526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299" name="Group 130"/>
          <p:cNvGrpSpPr>
            <a:grpSpLocks/>
          </p:cNvGrpSpPr>
          <p:nvPr/>
        </p:nvGrpSpPr>
        <p:grpSpPr bwMode="auto">
          <a:xfrm>
            <a:off x="3673475" y="2482850"/>
            <a:ext cx="1608138" cy="2740025"/>
            <a:chOff x="11521621" y="1903133"/>
            <a:chExt cx="2494544" cy="4251720"/>
          </a:xfrm>
        </p:grpSpPr>
        <p:sp>
          <p:nvSpPr>
            <p:cNvPr id="90" name="Freeform: Shape 438">
              <a:extLst/>
            </p:cNvPr>
            <p:cNvSpPr/>
            <p:nvPr/>
          </p:nvSpPr>
          <p:spPr>
            <a:xfrm rot="20249457" flipH="1">
              <a:off x="12314556" y="1903133"/>
              <a:ext cx="876661" cy="172926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47" name="Group 129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48" name="Group 128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12" name="Straight Connector 404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385" y="3563422"/>
                  <a:ext cx="233941" cy="108879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405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5563" y="3563422"/>
                  <a:ext cx="187152" cy="107648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406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0638" y="3459962"/>
                  <a:ext cx="0" cy="117994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Freeform: Shape 437">
                  <a:extLst/>
                </p:cNvPr>
                <p:cNvSpPr/>
                <p:nvPr/>
              </p:nvSpPr>
              <p:spPr>
                <a:xfrm rot="20249457">
                  <a:off x="11521621" y="2230757"/>
                  <a:ext cx="879124" cy="173172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: Shape 439">
                  <a:extLst/>
                </p:cNvPr>
                <p:cNvSpPr/>
                <p:nvPr/>
              </p:nvSpPr>
              <p:spPr>
                <a:xfrm rot="20249457" flipH="1">
                  <a:off x="12331794" y="1969643"/>
                  <a:ext cx="524518" cy="172926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Freeform: Shape 440">
                  <a:extLst/>
                </p:cNvPr>
                <p:cNvSpPr/>
                <p:nvPr/>
              </p:nvSpPr>
              <p:spPr>
                <a:xfrm rot="20249457">
                  <a:off x="11856525" y="2166710"/>
                  <a:ext cx="526981" cy="172926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: Shape 433">
                  <a:extLst/>
                </p:cNvPr>
                <p:cNvSpPr/>
                <p:nvPr/>
              </p:nvSpPr>
              <p:spPr>
                <a:xfrm rot="1067215">
                  <a:off x="12580509" y="2147004"/>
                  <a:ext cx="743684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: Shape 434">
                  <a:extLst/>
                </p:cNvPr>
                <p:cNvSpPr/>
                <p:nvPr/>
              </p:nvSpPr>
              <p:spPr>
                <a:xfrm rot="1067215" flipH="1">
                  <a:off x="13272481" y="2368704"/>
                  <a:ext cx="743684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Freeform: Shape 435">
                  <a:extLst/>
                </p:cNvPr>
                <p:cNvSpPr/>
                <p:nvPr/>
              </p:nvSpPr>
              <p:spPr>
                <a:xfrm rot="1067215" flipH="1">
                  <a:off x="13282331" y="2324364"/>
                  <a:ext cx="445717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: Shape 436">
                  <a:extLst/>
                </p:cNvPr>
                <p:cNvSpPr/>
                <p:nvPr/>
              </p:nvSpPr>
              <p:spPr>
                <a:xfrm rot="1067215">
                  <a:off x="12868626" y="2191344"/>
                  <a:ext cx="445717" cy="146568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: Shape 429">
                  <a:extLst/>
                </p:cNvPr>
                <p:cNvSpPr/>
                <p:nvPr/>
              </p:nvSpPr>
              <p:spPr>
                <a:xfrm>
                  <a:off x="12317019" y="2615038"/>
                  <a:ext cx="598394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Freeform: Shape 430">
                  <a:extLst/>
                </p:cNvPr>
                <p:cNvSpPr/>
                <p:nvPr/>
              </p:nvSpPr>
              <p:spPr>
                <a:xfrm flipH="1">
                  <a:off x="12900638" y="2615038"/>
                  <a:ext cx="600857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: Shape 431">
                  <a:extLst/>
                </p:cNvPr>
                <p:cNvSpPr/>
                <p:nvPr/>
              </p:nvSpPr>
              <p:spPr>
                <a:xfrm flipH="1">
                  <a:off x="12903101" y="2615038"/>
                  <a:ext cx="359529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: Shape 432">
                  <a:extLst/>
                </p:cNvPr>
                <p:cNvSpPr/>
                <p:nvPr/>
              </p:nvSpPr>
              <p:spPr>
                <a:xfrm>
                  <a:off x="12553422" y="2615038"/>
                  <a:ext cx="359529" cy="11799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49" name="Group 127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9219" name="Group 411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01" name="Freeform: Shape 418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Freeform: Shape 419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Freeform: Shape 420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4" name="Freeform: Shape 421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: Shape 422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6" name="Freeform: Shape 423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: Shape 424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" name="Freeform: Shape 425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9" name="Freeform: Shape 426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" name="Freeform: Shape 427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: Shape 428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Freeform: Shape 412">
                  <a:extLst/>
                </p:cNvPr>
                <p:cNvSpPr/>
                <p:nvPr/>
              </p:nvSpPr>
              <p:spPr>
                <a:xfrm>
                  <a:off x="12580509" y="4662070"/>
                  <a:ext cx="728909" cy="1492783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23" name="Group 413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97" name="Freeform: Shape 414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: Shape 415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: Shape 416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Freeform: Shape 417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300" name="Group 441"/>
          <p:cNvGrpSpPr>
            <a:grpSpLocks/>
          </p:cNvGrpSpPr>
          <p:nvPr/>
        </p:nvGrpSpPr>
        <p:grpSpPr bwMode="auto">
          <a:xfrm>
            <a:off x="3208338" y="4073525"/>
            <a:ext cx="790575" cy="1346200"/>
            <a:chOff x="11521621" y="1903133"/>
            <a:chExt cx="2494544" cy="4251720"/>
          </a:xfrm>
        </p:grpSpPr>
        <p:sp>
          <p:nvSpPr>
            <p:cNvPr id="127" name="Freeform: Shape 442">
              <a:extLst/>
            </p:cNvPr>
            <p:cNvSpPr/>
            <p:nvPr/>
          </p:nvSpPr>
          <p:spPr>
            <a:xfrm rot="20249457" flipH="1">
              <a:off x="12313063" y="1903133"/>
              <a:ext cx="876595" cy="1729770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26" name="Group 443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27" name="Group 444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49" name="Straight Connector 464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3683" y="3562709"/>
                  <a:ext cx="235427" cy="1087998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465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9147" y="3562709"/>
                  <a:ext cx="185339" cy="1077970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466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899129" y="3457418"/>
                  <a:ext cx="0" cy="1183262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Freeform: Shape 467">
                  <a:extLst/>
                </p:cNvPr>
                <p:cNvSpPr/>
                <p:nvPr/>
              </p:nvSpPr>
              <p:spPr>
                <a:xfrm rot="20249457">
                  <a:off x="11521621" y="2229033"/>
                  <a:ext cx="876595" cy="172976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: Shape 468">
                  <a:extLst/>
                </p:cNvPr>
                <p:cNvSpPr/>
                <p:nvPr/>
              </p:nvSpPr>
              <p:spPr>
                <a:xfrm rot="20249457" flipH="1">
                  <a:off x="12333099" y="1968314"/>
                  <a:ext cx="520949" cy="172976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: Shape 469">
                  <a:extLst/>
                </p:cNvPr>
                <p:cNvSpPr/>
                <p:nvPr/>
              </p:nvSpPr>
              <p:spPr>
                <a:xfrm rot="20249457">
                  <a:off x="11857231" y="2163851"/>
                  <a:ext cx="525960" cy="172977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Freeform: Shape 470">
                  <a:extLst/>
                </p:cNvPr>
                <p:cNvSpPr/>
                <p:nvPr/>
              </p:nvSpPr>
              <p:spPr>
                <a:xfrm rot="1067215">
                  <a:off x="12578545" y="2143796"/>
                  <a:ext cx="746361" cy="146905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: Shape 471">
                  <a:extLst/>
                </p:cNvPr>
                <p:cNvSpPr/>
                <p:nvPr/>
              </p:nvSpPr>
              <p:spPr>
                <a:xfrm rot="1067215" flipH="1">
                  <a:off x="13269804" y="2364404"/>
                  <a:ext cx="746361" cy="1469051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: Shape 472">
                  <a:extLst/>
                </p:cNvPr>
                <p:cNvSpPr/>
                <p:nvPr/>
              </p:nvSpPr>
              <p:spPr>
                <a:xfrm rot="1067215" flipH="1">
                  <a:off x="13284833" y="2324294"/>
                  <a:ext cx="440803" cy="14640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: Shape 473">
                  <a:extLst/>
                </p:cNvPr>
                <p:cNvSpPr/>
                <p:nvPr/>
              </p:nvSpPr>
              <p:spPr>
                <a:xfrm rot="1067215">
                  <a:off x="12869074" y="2188922"/>
                  <a:ext cx="445814" cy="14640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9" name="Freeform: Shape 474">
                  <a:extLst/>
                </p:cNvPr>
                <p:cNvSpPr/>
                <p:nvPr/>
              </p:nvSpPr>
              <p:spPr>
                <a:xfrm>
                  <a:off x="12318070" y="2615095"/>
                  <a:ext cx="59608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: Shape 475">
                  <a:extLst/>
                </p:cNvPr>
                <p:cNvSpPr/>
                <p:nvPr/>
              </p:nvSpPr>
              <p:spPr>
                <a:xfrm flipH="1">
                  <a:off x="12899129" y="2615095"/>
                  <a:ext cx="601095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: Shape 476">
                  <a:extLst/>
                </p:cNvPr>
                <p:cNvSpPr/>
                <p:nvPr/>
              </p:nvSpPr>
              <p:spPr>
                <a:xfrm flipH="1">
                  <a:off x="12904139" y="2615095"/>
                  <a:ext cx="36065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: Shape 477">
                  <a:extLst/>
                </p:cNvPr>
                <p:cNvSpPr/>
                <p:nvPr/>
              </p:nvSpPr>
              <p:spPr>
                <a:xfrm>
                  <a:off x="12553501" y="2615095"/>
                  <a:ext cx="360657" cy="1178250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28" name="Group 445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2" name="Group 446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38" name="Freeform: Shape 453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9" name="Freeform: Shape 454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0" name="Freeform: Shape 455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1" name="Freeform: Shape 456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2" name="Freeform: Shape 457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3" name="Freeform: Shape 458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4" name="Freeform: Shape 459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5" name="Freeform: Shape 460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6" name="Freeform: Shape 461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7" name="Freeform: Shape 462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8" name="Freeform: Shape 463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32" name="Freeform: Shape 447">
                  <a:extLst/>
                </p:cNvPr>
                <p:cNvSpPr/>
                <p:nvPr/>
              </p:nvSpPr>
              <p:spPr>
                <a:xfrm>
                  <a:off x="12583554" y="4660736"/>
                  <a:ext cx="726322" cy="1494117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3" name="Group 448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34" name="Freeform: Shape 449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Freeform: Shape 450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Freeform: Shape 451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Freeform: Shape 452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2301" name="Group 478"/>
          <p:cNvGrpSpPr>
            <a:grpSpLocks/>
          </p:cNvGrpSpPr>
          <p:nvPr/>
        </p:nvGrpSpPr>
        <p:grpSpPr bwMode="auto">
          <a:xfrm>
            <a:off x="846138" y="4298950"/>
            <a:ext cx="735012" cy="1252538"/>
            <a:chOff x="11521621" y="1903133"/>
            <a:chExt cx="2494544" cy="4251720"/>
          </a:xfrm>
        </p:grpSpPr>
        <p:sp>
          <p:nvSpPr>
            <p:cNvPr id="164" name="Freeform: Shape 479">
              <a:extLst/>
            </p:cNvPr>
            <p:cNvSpPr/>
            <p:nvPr/>
          </p:nvSpPr>
          <p:spPr>
            <a:xfrm rot="20249457" flipH="1">
              <a:off x="12313624" y="1903133"/>
              <a:ext cx="878211" cy="1729788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1" dirty="0">
                <a:latin typeface="+mn-lt"/>
                <a:cs typeface="+mn-cs"/>
              </a:endParaRPr>
            </a:p>
          </p:txBody>
        </p:sp>
        <p:grpSp>
          <p:nvGrpSpPr>
            <p:cNvPr id="12305" name="Group 480"/>
            <p:cNvGrpSpPr>
              <a:grpSpLocks/>
            </p:cNvGrpSpPr>
            <p:nvPr/>
          </p:nvGrpSpPr>
          <p:grpSpPr bwMode="auto"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306" name="Group 481"/>
              <p:cNvGrpSpPr>
                <a:grpSpLocks/>
              </p:cNvGrpSpPr>
              <p:nvPr/>
            </p:nvGrpSpPr>
            <p:grpSpPr bwMode="auto"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6" name="Straight Connector 501">
                  <a:extLst/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3056" y="3562865"/>
                  <a:ext cx="237063" cy="1088526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502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6281" y="3562865"/>
                  <a:ext cx="188574" cy="1077748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503">
                  <a:extLst/>
                </p:cNvPr>
                <p:cNvCxnSpPr>
                  <a:cxnSpLocks/>
                </p:cNvCxnSpPr>
                <p:nvPr/>
              </p:nvCxnSpPr>
              <p:spPr>
                <a:xfrm flipV="1">
                  <a:off x="12900895" y="3460480"/>
                  <a:ext cx="0" cy="118013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Freeform: Shape 504">
                  <a:extLst/>
                </p:cNvPr>
                <p:cNvSpPr/>
                <p:nvPr/>
              </p:nvSpPr>
              <p:spPr>
                <a:xfrm rot="20249457">
                  <a:off x="11521621" y="2231847"/>
                  <a:ext cx="878208" cy="1729784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: Shape 505">
                  <a:extLst/>
                </p:cNvPr>
                <p:cNvSpPr/>
                <p:nvPr/>
              </p:nvSpPr>
              <p:spPr>
                <a:xfrm rot="20249457" flipH="1">
                  <a:off x="12329789" y="1967797"/>
                  <a:ext cx="528003" cy="172978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: Shape 506">
                  <a:extLst/>
                </p:cNvPr>
                <p:cNvSpPr/>
                <p:nvPr/>
              </p:nvSpPr>
              <p:spPr>
                <a:xfrm rot="20249457">
                  <a:off x="11855664" y="2161792"/>
                  <a:ext cx="528003" cy="1735175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Freeform: Shape 507">
                  <a:extLst/>
                </p:cNvPr>
                <p:cNvSpPr/>
                <p:nvPr/>
              </p:nvSpPr>
              <p:spPr>
                <a:xfrm rot="1067215">
                  <a:off x="12583013" y="2145627"/>
                  <a:ext cx="74351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: Shape 508">
                  <a:extLst/>
                </p:cNvPr>
                <p:cNvSpPr/>
                <p:nvPr/>
              </p:nvSpPr>
              <p:spPr>
                <a:xfrm rot="1067215" flipH="1">
                  <a:off x="13272650" y="2366564"/>
                  <a:ext cx="74351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: Shape 509">
                  <a:extLst/>
                </p:cNvPr>
                <p:cNvSpPr/>
                <p:nvPr/>
              </p:nvSpPr>
              <p:spPr>
                <a:xfrm rot="1067215" flipH="1">
                  <a:off x="13283426" y="2323454"/>
                  <a:ext cx="441799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: Shape 510">
                  <a:extLst/>
                </p:cNvPr>
                <p:cNvSpPr/>
                <p:nvPr/>
              </p:nvSpPr>
              <p:spPr>
                <a:xfrm rot="1067215">
                  <a:off x="12868568" y="2188737"/>
                  <a:ext cx="447185" cy="146573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Freeform: Shape 511">
                  <a:extLst/>
                </p:cNvPr>
                <p:cNvSpPr/>
                <p:nvPr/>
              </p:nvSpPr>
              <p:spPr>
                <a:xfrm>
                  <a:off x="12313624" y="2614446"/>
                  <a:ext cx="603432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: Shape 512">
                  <a:extLst/>
                </p:cNvPr>
                <p:cNvSpPr/>
                <p:nvPr/>
              </p:nvSpPr>
              <p:spPr>
                <a:xfrm flipH="1">
                  <a:off x="12900895" y="2614446"/>
                  <a:ext cx="598043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: Shape 513">
                  <a:extLst/>
                </p:cNvPr>
                <p:cNvSpPr/>
                <p:nvPr/>
              </p:nvSpPr>
              <p:spPr>
                <a:xfrm flipH="1">
                  <a:off x="12906281" y="2614446"/>
                  <a:ext cx="355594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: Shape 514">
                  <a:extLst/>
                </p:cNvPr>
                <p:cNvSpPr/>
                <p:nvPr/>
              </p:nvSpPr>
              <p:spPr>
                <a:xfrm>
                  <a:off x="12556076" y="2614446"/>
                  <a:ext cx="355594" cy="1180136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1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307" name="Group 482"/>
              <p:cNvGrpSpPr>
                <a:grpSpLocks/>
              </p:cNvGrpSpPr>
              <p:nvPr/>
            </p:nvGrpSpPr>
            <p:grpSpPr bwMode="auto"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9236" name="Group 483">
                  <a:extLst/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75" name="Freeform: Shape 490">
                    <a:extLst/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6" name="Freeform: Shape 491">
                    <a:extLst/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7" name="Freeform: Shape 492">
                    <a:extLst/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8" name="Freeform: Shape 493">
                    <a:extLst/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9" name="Freeform: Shape 494">
                    <a:extLst/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0" name="Freeform: Shape 495">
                    <a:extLst/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1" name="Freeform: Shape 496">
                    <a:extLst/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2" name="Freeform: Shape 497">
                    <a:extLst/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3" name="Freeform: Shape 498">
                    <a:extLst/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4" name="Freeform: Shape 499">
                    <a:extLst/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5" name="Freeform: Shape 500">
                    <a:extLst/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69" name="Freeform: Shape 484">
                  <a:extLst/>
                </p:cNvPr>
                <p:cNvSpPr/>
                <p:nvPr/>
              </p:nvSpPr>
              <p:spPr>
                <a:xfrm>
                  <a:off x="12577628" y="4662171"/>
                  <a:ext cx="732740" cy="1492682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9237" name="Group 485">
                  <a:extLst/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71" name="Freeform: Shape 486">
                    <a:extLst/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2" name="Freeform: Shape 487">
                    <a:extLst/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3" name="Freeform: Shape 488">
                    <a:extLst/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4" name="Freeform: Shape 489">
                    <a:extLst/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12302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Ο προϋπολογισμός της δράσης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331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10"/>
          <p:cNvGrpSpPr>
            <a:grpSpLocks/>
          </p:cNvGrpSpPr>
          <p:nvPr/>
        </p:nvGrpSpPr>
        <p:grpSpPr bwMode="auto">
          <a:xfrm flipH="1">
            <a:off x="7775575" y="1609725"/>
            <a:ext cx="4284663" cy="4029075"/>
            <a:chOff x="4870179" y="1806250"/>
            <a:chExt cx="4284791" cy="4029967"/>
          </a:xfrm>
        </p:grpSpPr>
        <p:sp>
          <p:nvSpPr>
            <p:cNvPr id="13360" name="Freeform 11"/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T0" fmla="*/ 285564 w 6187971"/>
                <a:gd name="T1" fmla="*/ 1085179 h 5955635"/>
                <a:gd name="T2" fmla="*/ 1308299 w 6187971"/>
                <a:gd name="T3" fmla="*/ 957342 h 5955635"/>
                <a:gd name="T4" fmla="*/ 1209176 w 6187971"/>
                <a:gd name="T5" fmla="*/ 788257 h 5955635"/>
                <a:gd name="T6" fmla="*/ 1121944 w 6187971"/>
                <a:gd name="T7" fmla="*/ 819502 h 5955635"/>
                <a:gd name="T8" fmla="*/ 1149643 w 6187971"/>
                <a:gd name="T9" fmla="*/ 743519 h 5955635"/>
                <a:gd name="T10" fmla="*/ 1012530 w 6187971"/>
                <a:gd name="T11" fmla="*/ 1170708 h 5955635"/>
                <a:gd name="T12" fmla="*/ 220541 w 6187971"/>
                <a:gd name="T13" fmla="*/ 1028448 h 5955635"/>
                <a:gd name="T14" fmla="*/ 159189 w 6187971"/>
                <a:gd name="T15" fmla="*/ 920488 h 5955635"/>
                <a:gd name="T16" fmla="*/ 280939 w 6187971"/>
                <a:gd name="T17" fmla="*/ 1078665 h 5955635"/>
                <a:gd name="T18" fmla="*/ 339502 w 6187971"/>
                <a:gd name="T19" fmla="*/ 1125135 h 5955635"/>
                <a:gd name="T20" fmla="*/ 954354 w 6187971"/>
                <a:gd name="T21" fmla="*/ 1184173 h 5955635"/>
                <a:gd name="T22" fmla="*/ 1086237 w 6187971"/>
                <a:gd name="T23" fmla="*/ 1070111 h 5955635"/>
                <a:gd name="T24" fmla="*/ 941152 w 6187971"/>
                <a:gd name="T25" fmla="*/ 1161124 h 5955635"/>
                <a:gd name="T26" fmla="*/ 929844 w 6187971"/>
                <a:gd name="T27" fmla="*/ 1161470 h 5955635"/>
                <a:gd name="T28" fmla="*/ 1143433 w 6187971"/>
                <a:gd name="T29" fmla="*/ 950264 h 5955635"/>
                <a:gd name="T30" fmla="*/ 1209639 w 6187971"/>
                <a:gd name="T31" fmla="*/ 838862 h 5955635"/>
                <a:gd name="T32" fmla="*/ 1229993 w 6187971"/>
                <a:gd name="T33" fmla="*/ 725863 h 5955635"/>
                <a:gd name="T34" fmla="*/ 1230055 w 6187971"/>
                <a:gd name="T35" fmla="*/ 624442 h 5955635"/>
                <a:gd name="T36" fmla="*/ 1217928 w 6187971"/>
                <a:gd name="T37" fmla="*/ 577364 h 5955635"/>
                <a:gd name="T38" fmla="*/ 4019 w 6187971"/>
                <a:gd name="T39" fmla="*/ 619012 h 5955635"/>
                <a:gd name="T40" fmla="*/ 12873 w 6187971"/>
                <a:gd name="T41" fmla="*/ 740092 h 5955635"/>
                <a:gd name="T42" fmla="*/ 186108 w 6187971"/>
                <a:gd name="T43" fmla="*/ 474959 h 5955635"/>
                <a:gd name="T44" fmla="*/ 1040337 w 6187971"/>
                <a:gd name="T45" fmla="*/ 337212 h 5955635"/>
                <a:gd name="T46" fmla="*/ 1085355 w 6187971"/>
                <a:gd name="T47" fmla="*/ 377626 h 5955635"/>
                <a:gd name="T48" fmla="*/ 262919 w 6187971"/>
                <a:gd name="T49" fmla="*/ 384046 h 5955635"/>
                <a:gd name="T50" fmla="*/ 975462 w 6187971"/>
                <a:gd name="T51" fmla="*/ 188354 h 5955635"/>
                <a:gd name="T52" fmla="*/ 164292 w 6187971"/>
                <a:gd name="T53" fmla="*/ 552054 h 5955635"/>
                <a:gd name="T54" fmla="*/ 149098 w 6187971"/>
                <a:gd name="T55" fmla="*/ 664986 h 5955635"/>
                <a:gd name="T56" fmla="*/ 160344 w 6187971"/>
                <a:gd name="T57" fmla="*/ 766060 h 5955635"/>
                <a:gd name="T58" fmla="*/ 151065 w 6187971"/>
                <a:gd name="T59" fmla="*/ 800120 h 5955635"/>
                <a:gd name="T60" fmla="*/ 140930 w 6187971"/>
                <a:gd name="T61" fmla="*/ 844711 h 5955635"/>
                <a:gd name="T62" fmla="*/ 372287 w 6187971"/>
                <a:gd name="T63" fmla="*/ 217881 h 5955635"/>
                <a:gd name="T64" fmla="*/ 632063 w 6187971"/>
                <a:gd name="T65" fmla="*/ 155138 h 5955635"/>
                <a:gd name="T66" fmla="*/ 916018 w 6187971"/>
                <a:gd name="T67" fmla="*/ 195880 h 5955635"/>
                <a:gd name="T68" fmla="*/ 1107598 w 6187971"/>
                <a:gd name="T69" fmla="*/ 351556 h 5955635"/>
                <a:gd name="T70" fmla="*/ 1193308 w 6187971"/>
                <a:gd name="T71" fmla="*/ 500877 h 5955635"/>
                <a:gd name="T72" fmla="*/ 1210010 w 6187971"/>
                <a:gd name="T73" fmla="*/ 579055 h 5955635"/>
                <a:gd name="T74" fmla="*/ 1150007 w 6187971"/>
                <a:gd name="T75" fmla="*/ 923001 h 5955635"/>
                <a:gd name="T76" fmla="*/ 1088328 w 6187971"/>
                <a:gd name="T77" fmla="*/ 1002403 h 5955635"/>
                <a:gd name="T78" fmla="*/ 1146674 w 6187971"/>
                <a:gd name="T79" fmla="*/ 941304 h 5955635"/>
                <a:gd name="T80" fmla="*/ 825368 w 6187971"/>
                <a:gd name="T81" fmla="*/ 1185860 h 5955635"/>
                <a:gd name="T82" fmla="*/ 603791 w 6187971"/>
                <a:gd name="T83" fmla="*/ 1194913 h 5955635"/>
                <a:gd name="T84" fmla="*/ 313892 w 6187971"/>
                <a:gd name="T85" fmla="*/ 1048860 h 5955635"/>
                <a:gd name="T86" fmla="*/ 195755 w 6187971"/>
                <a:gd name="T87" fmla="*/ 878528 h 5955635"/>
                <a:gd name="T88" fmla="*/ 157758 w 6187971"/>
                <a:gd name="T89" fmla="*/ 720048 h 5955635"/>
                <a:gd name="T90" fmla="*/ 185421 w 6187971"/>
                <a:gd name="T91" fmla="*/ 539181 h 5955635"/>
                <a:gd name="T92" fmla="*/ 249757 w 6187971"/>
                <a:gd name="T93" fmla="*/ 409622 h 5955635"/>
                <a:gd name="T94" fmla="*/ 555169 w 6187971"/>
                <a:gd name="T95" fmla="*/ 192657 h 5955635"/>
                <a:gd name="T96" fmla="*/ 1054957 w 6187971"/>
                <a:gd name="T97" fmla="*/ 47820 h 5955635"/>
                <a:gd name="T98" fmla="*/ 1334675 w 6187971"/>
                <a:gd name="T99" fmla="*/ 326717 h 5955635"/>
                <a:gd name="T100" fmla="*/ 392021 w 6187971"/>
                <a:gd name="T101" fmla="*/ 194005 h 5955635"/>
                <a:gd name="T102" fmla="*/ 964036 w 6187971"/>
                <a:gd name="T103" fmla="*/ 149404 h 5955635"/>
                <a:gd name="T104" fmla="*/ 1105569 w 6187971"/>
                <a:gd name="T105" fmla="*/ 317842 h 5955635"/>
                <a:gd name="T106" fmla="*/ 1094558 w 6187971"/>
                <a:gd name="T107" fmla="*/ 295360 h 5955635"/>
                <a:gd name="T108" fmla="*/ 1132703 w 6187971"/>
                <a:gd name="T109" fmla="*/ 328601 h 5955635"/>
                <a:gd name="T110" fmla="*/ 1186731 w 6187971"/>
                <a:gd name="T111" fmla="*/ 392597 h 5955635"/>
                <a:gd name="T112" fmla="*/ 1105808 w 6187971"/>
                <a:gd name="T113" fmla="*/ 275366 h 5955635"/>
                <a:gd name="T114" fmla="*/ 1035023 w 6187971"/>
                <a:gd name="T115" fmla="*/ 220124 h 5955635"/>
                <a:gd name="T116" fmla="*/ 956313 w 6187971"/>
                <a:gd name="T117" fmla="*/ 181062 h 5955635"/>
                <a:gd name="T118" fmla="*/ 442229 w 6187971"/>
                <a:gd name="T119" fmla="*/ 148096 h 5955635"/>
                <a:gd name="T120" fmla="*/ 251819 w 6187971"/>
                <a:gd name="T121" fmla="*/ 1125742 h 5955635"/>
                <a:gd name="T122" fmla="*/ 1274987 w 6187971"/>
                <a:gd name="T123" fmla="*/ 539304 h 5955635"/>
                <a:gd name="T124" fmla="*/ 574983 w 6187971"/>
                <a:gd name="T125" fmla="*/ 44069 h 59556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87971"/>
                <a:gd name="T190" fmla="*/ 0 h 5955635"/>
                <a:gd name="T191" fmla="*/ 6187971 w 6187971"/>
                <a:gd name="T192" fmla="*/ 5955635 h 59556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lnTo>
                    <a:pt x="3175848" y="554492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lnTo>
                    <a:pt x="3509992" y="5452506"/>
                  </a:ln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lnTo>
                    <a:pt x="3472811" y="5457929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lnTo>
                    <a:pt x="4648965" y="5205864"/>
                  </a:ln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lnTo>
                    <a:pt x="4926827" y="4878836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lnTo>
                    <a:pt x="5135887" y="4358358"/>
                  </a:ln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lnTo>
                    <a:pt x="1296561" y="4951097"/>
                  </a:ln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lnTo>
                    <a:pt x="1299553" y="4938864"/>
                  </a:ln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lnTo>
                    <a:pt x="5453639" y="3702176"/>
                  </a:ln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lnTo>
                    <a:pt x="5501782" y="3594005"/>
                  </a:ln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lnTo>
                    <a:pt x="5505531" y="3584407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lnTo>
                    <a:pt x="5509363" y="3567553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lnTo>
                    <a:pt x="5510688" y="355980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lnTo>
                    <a:pt x="1120688" y="4434529"/>
                  </a:ln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lnTo>
                    <a:pt x="5592057" y="3360201"/>
                  </a:ln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lnTo>
                    <a:pt x="869439" y="3941889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lnTo>
                    <a:pt x="5600071" y="2827600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lnTo>
                    <a:pt x="756958" y="3768116"/>
                  </a:ln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lnTo>
                    <a:pt x="760478" y="2435480"/>
                  </a:ln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lnTo>
                    <a:pt x="779150" y="2373847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lnTo>
                    <a:pt x="840927" y="2177159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lnTo>
                    <a:pt x="839464" y="2170309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lnTo>
                    <a:pt x="845313" y="2152674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lnTo>
                    <a:pt x="875203" y="2077877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lnTo>
                    <a:pt x="4931467" y="1175063"/>
                  </a:ln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lnTo>
                    <a:pt x="1318845" y="1535771"/>
                  </a:ln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lnTo>
                    <a:pt x="3878041" y="775787"/>
                  </a:ln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lnTo>
                    <a:pt x="1104676" y="1330248"/>
                  </a:ln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lnTo>
                    <a:pt x="1683816" y="1083716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lnTo>
                    <a:pt x="3808051" y="599460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lnTo>
                    <a:pt x="1626222" y="1047191"/>
                  </a:ln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lnTo>
                    <a:pt x="3198980" y="688397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lnTo>
                    <a:pt x="2481059" y="771795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lnTo>
                    <a:pt x="1947650" y="777856"/>
                  </a:ln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lnTo>
                    <a:pt x="2248188" y="634910"/>
                  </a:ln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lnTo>
                    <a:pt x="2411064" y="586743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lnTo>
                    <a:pt x="2522905" y="559776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" name="그룹 8">
              <a:extLst/>
            </p:cNvPr>
            <p:cNvGrpSpPr/>
            <p:nvPr/>
          </p:nvGrpSpPr>
          <p:grpSpPr>
            <a:xfrm rot="2006430">
              <a:off x="4923654" y="4095326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54" name="자유형: 도형 9">
                <a:extLst/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55" name="자유형: 도형 10">
                <a:extLst/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</p:grpSp>
      </p:grp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8956675" y="2143125"/>
            <a:ext cx="2457450" cy="2455863"/>
            <a:chOff x="4574848" y="1897856"/>
            <a:chExt cx="3028217" cy="3026664"/>
          </a:xfrm>
        </p:grpSpPr>
        <p:sp>
          <p:nvSpPr>
            <p:cNvPr id="57" name="Freeform: Shape 8">
              <a:extLst/>
            </p:cNvPr>
            <p:cNvSpPr/>
            <p:nvPr/>
          </p:nvSpPr>
          <p:spPr>
            <a:xfrm>
              <a:off x="4574848" y="1897856"/>
              <a:ext cx="3028217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359" name="Freeform: Shape 9"/>
            <p:cNvSpPr>
              <a:spLocks noChangeArrowheads="1"/>
            </p:cNvSpPr>
            <p:nvPr/>
          </p:nvSpPr>
          <p:spPr bwMode="auto">
            <a:xfrm>
              <a:off x="4574848" y="1907000"/>
              <a:ext cx="3028217" cy="2962327"/>
            </a:xfrm>
            <a:custGeom>
              <a:avLst/>
              <a:gdLst>
                <a:gd name="T0" fmla="*/ 2482711 w 3028217"/>
                <a:gd name="T1" fmla="*/ 1728333 h 2962327"/>
                <a:gd name="T2" fmla="*/ 573901 w 3028217"/>
                <a:gd name="T3" fmla="*/ 1577838 h 2962327"/>
                <a:gd name="T4" fmla="*/ 527229 w 3028217"/>
                <a:gd name="T5" fmla="*/ 1488303 h 2962327"/>
                <a:gd name="T6" fmla="*/ 2477948 w 3028217"/>
                <a:gd name="T7" fmla="*/ 1095873 h 2962327"/>
                <a:gd name="T8" fmla="*/ 2344599 w 3028217"/>
                <a:gd name="T9" fmla="*/ 1039676 h 2962327"/>
                <a:gd name="T10" fmla="*/ 737731 w 3028217"/>
                <a:gd name="T11" fmla="*/ 935019 h 2962327"/>
                <a:gd name="T12" fmla="*/ 683439 w 3028217"/>
                <a:gd name="T13" fmla="*/ 913946 h 2962327"/>
                <a:gd name="T14" fmla="*/ 2051228 w 3028217"/>
                <a:gd name="T15" fmla="*/ 690108 h 2962327"/>
                <a:gd name="T16" fmla="*/ 2176959 w 3028217"/>
                <a:gd name="T17" fmla="*/ 800598 h 2962327"/>
                <a:gd name="T18" fmla="*/ 919659 w 3028217"/>
                <a:gd name="T19" fmla="*/ 488178 h 2962327"/>
                <a:gd name="T20" fmla="*/ 1938089 w 3028217"/>
                <a:gd name="T21" fmla="*/ 417931 h 2962327"/>
                <a:gd name="T22" fmla="*/ 1053961 w 3028217"/>
                <a:gd name="T23" fmla="*/ 360543 h 2962327"/>
                <a:gd name="T24" fmla="*/ 2728456 w 3028217"/>
                <a:gd name="T25" fmla="*/ 916803 h 2962327"/>
                <a:gd name="T26" fmla="*/ 2959915 w 3028217"/>
                <a:gd name="T27" fmla="*/ 1058726 h 2962327"/>
                <a:gd name="T28" fmla="*/ 2962772 w 3028217"/>
                <a:gd name="T29" fmla="*/ 1597841 h 2962327"/>
                <a:gd name="T30" fmla="*/ 2551292 w 3028217"/>
                <a:gd name="T31" fmla="*/ 2622731 h 2962327"/>
                <a:gd name="T32" fmla="*/ 2282687 w 3028217"/>
                <a:gd name="T33" fmla="*/ 1931216 h 2962327"/>
                <a:gd name="T34" fmla="*/ 1828344 w 3028217"/>
                <a:gd name="T35" fmla="*/ 1514973 h 2962327"/>
                <a:gd name="T36" fmla="*/ 2400797 w 3028217"/>
                <a:gd name="T37" fmla="*/ 1229223 h 2962327"/>
                <a:gd name="T38" fmla="*/ 2758579 w 3028217"/>
                <a:gd name="T39" fmla="*/ 1157637 h 2962327"/>
                <a:gd name="T40" fmla="*/ 2558490 w 3028217"/>
                <a:gd name="T41" fmla="*/ 1083461 h 2962327"/>
                <a:gd name="T42" fmla="*/ 2356028 w 3028217"/>
                <a:gd name="T43" fmla="*/ 985383 h 2962327"/>
                <a:gd name="T44" fmla="*/ 2035988 w 3028217"/>
                <a:gd name="T45" fmla="*/ 977763 h 2962327"/>
                <a:gd name="T46" fmla="*/ 2320786 w 3028217"/>
                <a:gd name="T47" fmla="*/ 643436 h 2962327"/>
                <a:gd name="T48" fmla="*/ 2572928 w 3028217"/>
                <a:gd name="T49" fmla="*/ 573708 h 2962327"/>
                <a:gd name="T50" fmla="*/ 2558911 w 3028217"/>
                <a:gd name="T51" fmla="*/ 575808 h 2962327"/>
                <a:gd name="T52" fmla="*/ 2389366 w 3028217"/>
                <a:gd name="T53" fmla="*/ 683441 h 2962327"/>
                <a:gd name="T54" fmla="*/ 2452245 w 3028217"/>
                <a:gd name="T55" fmla="*/ 336582 h 2962327"/>
                <a:gd name="T56" fmla="*/ 761544 w 3028217"/>
                <a:gd name="T57" fmla="*/ 194808 h 2962327"/>
                <a:gd name="T58" fmla="*/ 973409 w 3028217"/>
                <a:gd name="T59" fmla="*/ 303804 h 2962327"/>
                <a:gd name="T60" fmla="*/ 1133971 w 3028217"/>
                <a:gd name="T61" fmla="*/ 231003 h 2962327"/>
                <a:gd name="T62" fmla="*/ 1136828 w 3028217"/>
                <a:gd name="T63" fmla="*/ 487225 h 2962327"/>
                <a:gd name="T64" fmla="*/ 1007866 w 3028217"/>
                <a:gd name="T65" fmla="*/ 302667 h 2962327"/>
                <a:gd name="T66" fmla="*/ 771068 w 3028217"/>
                <a:gd name="T67" fmla="*/ 645341 h 2962327"/>
                <a:gd name="T68" fmla="*/ 1063486 w 3028217"/>
                <a:gd name="T69" fmla="*/ 539613 h 2962327"/>
                <a:gd name="T70" fmla="*/ 1188263 w 3028217"/>
                <a:gd name="T71" fmla="*/ 700229 h 2962327"/>
                <a:gd name="T72" fmla="*/ 1173125 w 3028217"/>
                <a:gd name="T73" fmla="*/ 780684 h 2962327"/>
                <a:gd name="T74" fmla="*/ 914896 w 3028217"/>
                <a:gd name="T75" fmla="*/ 852986 h 2962327"/>
                <a:gd name="T76" fmla="*/ 899656 w 3028217"/>
                <a:gd name="T77" fmla="*/ 938711 h 2962327"/>
                <a:gd name="T78" fmla="*/ 519608 w 3028217"/>
                <a:gd name="T79" fmla="*/ 1320663 h 2962327"/>
                <a:gd name="T80" fmla="*/ 389116 w 3028217"/>
                <a:gd name="T81" fmla="*/ 1515926 h 2962327"/>
                <a:gd name="T82" fmla="*/ 672008 w 3028217"/>
                <a:gd name="T83" fmla="*/ 1763576 h 2962327"/>
                <a:gd name="T84" fmla="*/ 1193026 w 3028217"/>
                <a:gd name="T85" fmla="*/ 2077901 h 2962327"/>
                <a:gd name="T86" fmla="*/ 1164451 w 3028217"/>
                <a:gd name="T87" fmla="*/ 2832281 h 2962327"/>
                <a:gd name="T88" fmla="*/ 670103 w 3028217"/>
                <a:gd name="T89" fmla="*/ 2492238 h 2962327"/>
                <a:gd name="T90" fmla="*/ 354826 w 3028217"/>
                <a:gd name="T91" fmla="*/ 1742621 h 2962327"/>
                <a:gd name="T92" fmla="*/ 548183 w 3028217"/>
                <a:gd name="T93" fmla="*/ 329111 h 2962327"/>
                <a:gd name="T94" fmla="*/ 876026 w 3028217"/>
                <a:gd name="T95" fmla="*/ 238011 h 2962327"/>
                <a:gd name="T96" fmla="*/ 952043 w 3028217"/>
                <a:gd name="T97" fmla="*/ 141468 h 2962327"/>
                <a:gd name="T98" fmla="*/ 938708 w 3028217"/>
                <a:gd name="T99" fmla="*/ 121466 h 2962327"/>
                <a:gd name="T100" fmla="*/ 1021576 w 3028217"/>
                <a:gd name="T101" fmla="*/ 71936 h 2962327"/>
                <a:gd name="T102" fmla="*/ 1646416 w 3028217"/>
                <a:gd name="T103" fmla="*/ 28120 h 2962327"/>
                <a:gd name="T104" fmla="*/ 1913116 w 3028217"/>
                <a:gd name="T105" fmla="*/ 183378 h 2962327"/>
                <a:gd name="T106" fmla="*/ 1833106 w 3028217"/>
                <a:gd name="T107" fmla="*/ 317680 h 2962327"/>
                <a:gd name="T108" fmla="*/ 1449248 w 3028217"/>
                <a:gd name="T109" fmla="*/ 321490 h 2962327"/>
                <a:gd name="T110" fmla="*/ 1394003 w 3028217"/>
                <a:gd name="T111" fmla="*/ 68125 h 2962327"/>
                <a:gd name="T112" fmla="*/ 1143520 w 3028217"/>
                <a:gd name="T113" fmla="*/ 152466 h 2962327"/>
                <a:gd name="T114" fmla="*/ 1093014 w 3028217"/>
                <a:gd name="T115" fmla="*/ 149088 h 2962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8217"/>
                <a:gd name="T175" fmla="*/ 0 h 2962327"/>
                <a:gd name="T176" fmla="*/ 3028217 w 3028217"/>
                <a:gd name="T177" fmla="*/ 2962327 h 2962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grpSp>
        <p:nvGrpSpPr>
          <p:cNvPr id="13321" name="Group 28"/>
          <p:cNvGrpSpPr>
            <a:grpSpLocks/>
          </p:cNvGrpSpPr>
          <p:nvPr/>
        </p:nvGrpSpPr>
        <p:grpSpPr bwMode="auto">
          <a:xfrm>
            <a:off x="9442450" y="392113"/>
            <a:ext cx="1547813" cy="1365250"/>
            <a:chOff x="8613165" y="685746"/>
            <a:chExt cx="1546440" cy="1365180"/>
          </a:xfrm>
        </p:grpSpPr>
        <p:grpSp>
          <p:nvGrpSpPr>
            <p:cNvPr id="13349" name="Group 19"/>
            <p:cNvGrpSpPr>
              <a:grpSpLocks/>
            </p:cNvGrpSpPr>
            <p:nvPr/>
          </p:nvGrpSpPr>
          <p:grpSpPr bwMode="auto">
            <a:xfrm>
              <a:off x="9093192" y="685746"/>
              <a:ext cx="623186" cy="1243235"/>
              <a:chOff x="4066220" y="1255190"/>
              <a:chExt cx="2502860" cy="4993119"/>
            </a:xfrm>
          </p:grpSpPr>
          <p:sp>
            <p:nvSpPr>
              <p:cNvPr id="67" name="Freeform: Shape 26">
                <a:extLst/>
              </p:cNvPr>
              <p:cNvSpPr/>
              <p:nvPr/>
            </p:nvSpPr>
            <p:spPr>
              <a:xfrm>
                <a:off x="4068467" y="1255190"/>
                <a:ext cx="2503454" cy="3991025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8" name="Freeform: Shape 27">
                <a:extLst/>
              </p:cNvPr>
              <p:cNvSpPr/>
              <p:nvPr/>
            </p:nvSpPr>
            <p:spPr>
              <a:xfrm>
                <a:off x="5081314" y="5233464"/>
                <a:ext cx="477761" cy="1013693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3350" name="Group 20"/>
            <p:cNvGrpSpPr>
              <a:grpSpLocks/>
            </p:cNvGrpSpPr>
            <p:nvPr/>
          </p:nvGrpSpPr>
          <p:grpSpPr bwMode="auto">
            <a:xfrm>
              <a:off x="9778395" y="1290425"/>
              <a:ext cx="381210" cy="760501"/>
              <a:chOff x="4066220" y="1255190"/>
              <a:chExt cx="2502860" cy="4993119"/>
            </a:xfrm>
          </p:grpSpPr>
          <p:sp>
            <p:nvSpPr>
              <p:cNvPr id="65" name="Freeform: Shape 24">
                <a:extLst/>
              </p:cNvPr>
              <p:cNvSpPr/>
              <p:nvPr/>
            </p:nvSpPr>
            <p:spPr>
              <a:xfrm>
                <a:off x="4069815" y="1256024"/>
                <a:ext cx="2499265" cy="3991744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6" name="Freeform: Shape 25">
                <a:extLst/>
              </p:cNvPr>
              <p:cNvSpPr/>
              <p:nvPr/>
            </p:nvSpPr>
            <p:spPr>
              <a:xfrm>
                <a:off x="5079931" y="5237343"/>
                <a:ext cx="479026" cy="1010966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3351" name="Group 21"/>
            <p:cNvGrpSpPr>
              <a:grpSpLocks/>
            </p:cNvGrpSpPr>
            <p:nvPr/>
          </p:nvGrpSpPr>
          <p:grpSpPr bwMode="auto">
            <a:xfrm>
              <a:off x="8613165" y="1181752"/>
              <a:ext cx="418011" cy="833917"/>
              <a:chOff x="4066220" y="1255190"/>
              <a:chExt cx="2502860" cy="4993119"/>
            </a:xfrm>
          </p:grpSpPr>
          <p:sp>
            <p:nvSpPr>
              <p:cNvPr id="63" name="Freeform: Shape 22">
                <a:extLst/>
              </p:cNvPr>
              <p:cNvSpPr/>
              <p:nvPr/>
            </p:nvSpPr>
            <p:spPr>
              <a:xfrm>
                <a:off x="4066220" y="1250813"/>
                <a:ext cx="2507155" cy="4001494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4" name="Freeform: Shape 23">
                <a:extLst/>
              </p:cNvPr>
              <p:cNvSpPr/>
              <p:nvPr/>
            </p:nvSpPr>
            <p:spPr>
              <a:xfrm>
                <a:off x="5082381" y="5233298"/>
                <a:ext cx="474840" cy="1017011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3322" name="Group 36"/>
          <p:cNvGrpSpPr>
            <a:grpSpLocks/>
          </p:cNvGrpSpPr>
          <p:nvPr/>
        </p:nvGrpSpPr>
        <p:grpSpPr bwMode="auto">
          <a:xfrm>
            <a:off x="4102100" y="4335463"/>
            <a:ext cx="4025900" cy="1549400"/>
            <a:chOff x="3386441" y="5024510"/>
            <a:chExt cx="4025474" cy="1549477"/>
          </a:xfrm>
        </p:grpSpPr>
        <p:grpSp>
          <p:nvGrpSpPr>
            <p:cNvPr id="13342" name="Group 29"/>
            <p:cNvGrpSpPr>
              <a:grpSpLocks/>
            </p:cNvGrpSpPr>
            <p:nvPr/>
          </p:nvGrpSpPr>
          <p:grpSpPr bwMode="auto">
            <a:xfrm>
              <a:off x="3386441" y="5024510"/>
              <a:ext cx="4025474" cy="1549477"/>
              <a:chOff x="6827378" y="2457115"/>
              <a:chExt cx="1161309" cy="447009"/>
            </a:xfrm>
          </p:grpSpPr>
          <p:sp>
            <p:nvSpPr>
              <p:cNvPr id="13344" name="Freeform: Shape 30"/>
              <p:cNvSpPr>
                <a:spLocks noChangeArrowheads="1"/>
              </p:cNvSpPr>
              <p:nvPr/>
            </p:nvSpPr>
            <p:spPr bwMode="auto">
              <a:xfrm>
                <a:off x="7169694" y="2485483"/>
                <a:ext cx="638175" cy="95250"/>
              </a:xfrm>
              <a:custGeom>
                <a:avLst/>
                <a:gdLst>
                  <a:gd name="T0" fmla="*/ 3654 w 638175"/>
                  <a:gd name="T1" fmla="*/ 101461 h 95250"/>
                  <a:gd name="T2" fmla="*/ 8416 w 638175"/>
                  <a:gd name="T3" fmla="*/ 81458 h 95250"/>
                  <a:gd name="T4" fmla="*/ 232254 w 638175"/>
                  <a:gd name="T5" fmla="*/ 2401 h 95250"/>
                  <a:gd name="T6" fmla="*/ 625636 w 638175"/>
                  <a:gd name="T7" fmla="*/ 63361 h 95250"/>
                  <a:gd name="T8" fmla="*/ 632304 w 638175"/>
                  <a:gd name="T9" fmla="*/ 101461 h 95250"/>
                  <a:gd name="T10" fmla="*/ 3654 w 638175"/>
                  <a:gd name="T11" fmla="*/ 101461 h 95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8175"/>
                  <a:gd name="T19" fmla="*/ 0 h 95250"/>
                  <a:gd name="T20" fmla="*/ 638175 w 638175"/>
                  <a:gd name="T21" fmla="*/ 95250 h 952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8175" h="95250">
                    <a:moveTo>
                      <a:pt x="3654" y="101461"/>
                    </a:moveTo>
                    <a:cubicBezTo>
                      <a:pt x="-4919" y="101461"/>
                      <a:pt x="3654" y="85268"/>
                      <a:pt x="8416" y="81458"/>
                    </a:cubicBezTo>
                    <a:cubicBezTo>
                      <a:pt x="55089" y="49073"/>
                      <a:pt x="119859" y="2401"/>
                      <a:pt x="232254" y="2401"/>
                    </a:cubicBezTo>
                    <a:cubicBezTo>
                      <a:pt x="232254" y="2401"/>
                      <a:pt x="533244" y="-18554"/>
                      <a:pt x="625636" y="63361"/>
                    </a:cubicBezTo>
                    <a:cubicBezTo>
                      <a:pt x="644686" y="80506"/>
                      <a:pt x="643734" y="101461"/>
                      <a:pt x="632304" y="101461"/>
                    </a:cubicBezTo>
                    <a:lnTo>
                      <a:pt x="3654" y="101461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5" name="Freeform: Shape 31"/>
              <p:cNvSpPr>
                <a:spLocks noChangeArrowheads="1"/>
              </p:cNvSpPr>
              <p:nvPr/>
            </p:nvSpPr>
            <p:spPr bwMode="auto">
              <a:xfrm>
                <a:off x="6827378" y="2457115"/>
                <a:ext cx="1161309" cy="354619"/>
              </a:xfrm>
              <a:custGeom>
                <a:avLst/>
                <a:gdLst>
                  <a:gd name="T0" fmla="*/ 396451 w 1161309"/>
                  <a:gd name="T1" fmla="*/ 82756 h 354619"/>
                  <a:gd name="T2" fmla="*/ 350731 w 1161309"/>
                  <a:gd name="T3" fmla="*/ 109826 h 354619"/>
                  <a:gd name="T4" fmla="*/ 345969 w 1161309"/>
                  <a:gd name="T5" fmla="*/ 129829 h 354619"/>
                  <a:gd name="T6" fmla="*/ 396451 w 1161309"/>
                  <a:gd name="T7" fmla="*/ 129829 h 354619"/>
                  <a:gd name="T8" fmla="*/ 881274 w 1161309"/>
                  <a:gd name="T9" fmla="*/ 52571 h 354619"/>
                  <a:gd name="T10" fmla="*/ 881274 w 1161309"/>
                  <a:gd name="T11" fmla="*/ 129829 h 354619"/>
                  <a:gd name="T12" fmla="*/ 974619 w 1161309"/>
                  <a:gd name="T13" fmla="*/ 129829 h 354619"/>
                  <a:gd name="T14" fmla="*/ 967951 w 1161309"/>
                  <a:gd name="T15" fmla="*/ 91729 h 354619"/>
                  <a:gd name="T16" fmla="*/ 918015 w 1161309"/>
                  <a:gd name="T17" fmla="*/ 62930 h 354619"/>
                  <a:gd name="T18" fmla="*/ 613622 w 1161309"/>
                  <a:gd name="T19" fmla="*/ 29109 h 354619"/>
                  <a:gd name="T20" fmla="*/ 587683 w 1161309"/>
                  <a:gd name="T21" fmla="*/ 30029 h 354619"/>
                  <a:gd name="T22" fmla="*/ 574569 w 1161309"/>
                  <a:gd name="T23" fmla="*/ 30769 h 354619"/>
                  <a:gd name="T24" fmla="*/ 438005 w 1161309"/>
                  <a:gd name="T25" fmla="*/ 58153 h 354619"/>
                  <a:gd name="T26" fmla="*/ 407881 w 1161309"/>
                  <a:gd name="T27" fmla="*/ 75989 h 354619"/>
                  <a:gd name="T28" fmla="*/ 407881 w 1161309"/>
                  <a:gd name="T29" fmla="*/ 129829 h 354619"/>
                  <a:gd name="T30" fmla="*/ 613622 w 1161309"/>
                  <a:gd name="T31" fmla="*/ 129829 h 354619"/>
                  <a:gd name="T32" fmla="*/ 625052 w 1161309"/>
                  <a:gd name="T33" fmla="*/ 28783 h 354619"/>
                  <a:gd name="T34" fmla="*/ 625052 w 1161309"/>
                  <a:gd name="T35" fmla="*/ 129829 h 354619"/>
                  <a:gd name="T36" fmla="*/ 869844 w 1161309"/>
                  <a:gd name="T37" fmla="*/ 129829 h 354619"/>
                  <a:gd name="T38" fmla="*/ 869844 w 1161309"/>
                  <a:gd name="T39" fmla="*/ 49349 h 354619"/>
                  <a:gd name="T40" fmla="*/ 851831 w 1161309"/>
                  <a:gd name="T41" fmla="*/ 44270 h 354619"/>
                  <a:gd name="T42" fmla="*/ 704731 w 1161309"/>
                  <a:gd name="T43" fmla="*/ 29106 h 354619"/>
                  <a:gd name="T44" fmla="*/ 580284 w 1161309"/>
                  <a:gd name="T45" fmla="*/ 289 h 354619"/>
                  <a:gd name="T46" fmla="*/ 1024149 w 1161309"/>
                  <a:gd name="T47" fmla="*/ 92681 h 354619"/>
                  <a:gd name="T48" fmla="*/ 1045104 w 1161309"/>
                  <a:gd name="T49" fmla="*/ 100301 h 354619"/>
                  <a:gd name="T50" fmla="*/ 1113684 w 1161309"/>
                  <a:gd name="T51" fmla="*/ 100301 h 354619"/>
                  <a:gd name="T52" fmla="*/ 1128924 w 1161309"/>
                  <a:gd name="T53" fmla="*/ 115541 h 354619"/>
                  <a:gd name="T54" fmla="*/ 1128924 w 1161309"/>
                  <a:gd name="T55" fmla="*/ 211744 h 354619"/>
                  <a:gd name="T56" fmla="*/ 1161309 w 1161309"/>
                  <a:gd name="T57" fmla="*/ 240319 h 354619"/>
                  <a:gd name="T58" fmla="*/ 1161309 w 1161309"/>
                  <a:gd name="T59" fmla="*/ 322234 h 354619"/>
                  <a:gd name="T60" fmla="*/ 1084157 w 1161309"/>
                  <a:gd name="T61" fmla="*/ 354619 h 354619"/>
                  <a:gd name="T62" fmla="*/ 1036532 w 1161309"/>
                  <a:gd name="T63" fmla="*/ 354619 h 354619"/>
                  <a:gd name="T64" fmla="*/ 940329 w 1161309"/>
                  <a:gd name="T65" fmla="*/ 258416 h 354619"/>
                  <a:gd name="T66" fmla="*/ 844126 w 1161309"/>
                  <a:gd name="T67" fmla="*/ 354619 h 354619"/>
                  <a:gd name="T68" fmla="*/ 312632 w 1161309"/>
                  <a:gd name="T69" fmla="*/ 354619 h 354619"/>
                  <a:gd name="T70" fmla="*/ 312632 w 1161309"/>
                  <a:gd name="T71" fmla="*/ 352714 h 354619"/>
                  <a:gd name="T72" fmla="*/ 216429 w 1161309"/>
                  <a:gd name="T73" fmla="*/ 256511 h 354619"/>
                  <a:gd name="T74" fmla="*/ 120226 w 1161309"/>
                  <a:gd name="T75" fmla="*/ 352714 h 354619"/>
                  <a:gd name="T76" fmla="*/ 120226 w 1161309"/>
                  <a:gd name="T77" fmla="*/ 354619 h 354619"/>
                  <a:gd name="T78" fmla="*/ 30692 w 1161309"/>
                  <a:gd name="T79" fmla="*/ 354619 h 354619"/>
                  <a:gd name="T80" fmla="*/ 212 w 1161309"/>
                  <a:gd name="T81" fmla="*/ 325091 h 354619"/>
                  <a:gd name="T82" fmla="*/ 212 w 1161309"/>
                  <a:gd name="T83" fmla="*/ 241271 h 354619"/>
                  <a:gd name="T84" fmla="*/ 68792 w 1161309"/>
                  <a:gd name="T85" fmla="*/ 181264 h 354619"/>
                  <a:gd name="T86" fmla="*/ 270722 w 1161309"/>
                  <a:gd name="T87" fmla="*/ 134591 h 354619"/>
                  <a:gd name="T88" fmla="*/ 313584 w 1161309"/>
                  <a:gd name="T89" fmla="*/ 106969 h 354619"/>
                  <a:gd name="T90" fmla="*/ 580284 w 1161309"/>
                  <a:gd name="T91" fmla="*/ 289 h 3546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1309"/>
                  <a:gd name="T139" fmla="*/ 0 h 354619"/>
                  <a:gd name="T140" fmla="*/ 1161309 w 1161309"/>
                  <a:gd name="T141" fmla="*/ 354619 h 3546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1309" h="354619">
                    <a:moveTo>
                      <a:pt x="396451" y="82756"/>
                    </a:moveTo>
                    <a:lnTo>
                      <a:pt x="350731" y="109826"/>
                    </a:lnTo>
                    <a:cubicBezTo>
                      <a:pt x="345969" y="113636"/>
                      <a:pt x="337396" y="129829"/>
                      <a:pt x="345969" y="129829"/>
                    </a:cubicBezTo>
                    <a:lnTo>
                      <a:pt x="396451" y="129829"/>
                    </a:lnTo>
                    <a:lnTo>
                      <a:pt x="396451" y="82756"/>
                    </a:lnTo>
                    <a:close/>
                    <a:moveTo>
                      <a:pt x="881274" y="52571"/>
                    </a:moveTo>
                    <a:lnTo>
                      <a:pt x="881274" y="129829"/>
                    </a:lnTo>
                    <a:lnTo>
                      <a:pt x="974619" y="129829"/>
                    </a:lnTo>
                    <a:cubicBezTo>
                      <a:pt x="986049" y="129829"/>
                      <a:pt x="987001" y="108874"/>
                      <a:pt x="967951" y="91729"/>
                    </a:cubicBezTo>
                    <a:cubicBezTo>
                      <a:pt x="954959" y="80210"/>
                      <a:pt x="937841" y="70725"/>
                      <a:pt x="918015" y="62930"/>
                    </a:cubicBezTo>
                    <a:lnTo>
                      <a:pt x="881274" y="52571"/>
                    </a:lnTo>
                    <a:close/>
                    <a:moveTo>
                      <a:pt x="613622" y="29109"/>
                    </a:moveTo>
                    <a:lnTo>
                      <a:pt x="587683" y="30029"/>
                    </a:lnTo>
                    <a:cubicBezTo>
                      <a:pt x="579272" y="30442"/>
                      <a:pt x="574569" y="30769"/>
                      <a:pt x="574569" y="30769"/>
                    </a:cubicBezTo>
                    <a:cubicBezTo>
                      <a:pt x="518372" y="30769"/>
                      <a:pt x="474081" y="42437"/>
                      <a:pt x="438005" y="58153"/>
                    </a:cubicBezTo>
                    <a:lnTo>
                      <a:pt x="407881" y="75989"/>
                    </a:lnTo>
                    <a:lnTo>
                      <a:pt x="407881" y="129829"/>
                    </a:lnTo>
                    <a:lnTo>
                      <a:pt x="613622" y="129829"/>
                    </a:lnTo>
                    <a:lnTo>
                      <a:pt x="613622" y="29109"/>
                    </a:lnTo>
                    <a:close/>
                    <a:moveTo>
                      <a:pt x="625052" y="28783"/>
                    </a:moveTo>
                    <a:lnTo>
                      <a:pt x="625052" y="129829"/>
                    </a:lnTo>
                    <a:lnTo>
                      <a:pt x="869844" y="129829"/>
                    </a:lnTo>
                    <a:lnTo>
                      <a:pt x="869844" y="49349"/>
                    </a:lnTo>
                    <a:lnTo>
                      <a:pt x="851831" y="44270"/>
                    </a:lnTo>
                    <a:cubicBezTo>
                      <a:pt x="804182" y="34751"/>
                      <a:pt x="751370" y="30615"/>
                      <a:pt x="704731" y="29106"/>
                    </a:cubicBezTo>
                    <a:lnTo>
                      <a:pt x="625052" y="28783"/>
                    </a:lnTo>
                    <a:close/>
                    <a:moveTo>
                      <a:pt x="580284" y="289"/>
                    </a:moveTo>
                    <a:cubicBezTo>
                      <a:pt x="766974" y="-664"/>
                      <a:pt x="913659" y="-4474"/>
                      <a:pt x="1024149" y="92681"/>
                    </a:cubicBezTo>
                    <a:cubicBezTo>
                      <a:pt x="1029864" y="97444"/>
                      <a:pt x="1037484" y="100301"/>
                      <a:pt x="1045104" y="100301"/>
                    </a:cubicBezTo>
                    <a:lnTo>
                      <a:pt x="1113684" y="100301"/>
                    </a:lnTo>
                    <a:cubicBezTo>
                      <a:pt x="1122257" y="100301"/>
                      <a:pt x="1128924" y="106969"/>
                      <a:pt x="1128924" y="115541"/>
                    </a:cubicBezTo>
                    <a:lnTo>
                      <a:pt x="1128924" y="211744"/>
                    </a:lnTo>
                    <a:cubicBezTo>
                      <a:pt x="1146069" y="211744"/>
                      <a:pt x="1160357" y="225079"/>
                      <a:pt x="1161309" y="240319"/>
                    </a:cubicBezTo>
                    <a:lnTo>
                      <a:pt x="1161309" y="322234"/>
                    </a:lnTo>
                    <a:lnTo>
                      <a:pt x="1084157" y="354619"/>
                    </a:lnTo>
                    <a:lnTo>
                      <a:pt x="1036532" y="354619"/>
                    </a:lnTo>
                    <a:cubicBezTo>
                      <a:pt x="1036532" y="301279"/>
                      <a:pt x="993669" y="258416"/>
                      <a:pt x="940329" y="258416"/>
                    </a:cubicBezTo>
                    <a:cubicBezTo>
                      <a:pt x="886989" y="258416"/>
                      <a:pt x="844126" y="301279"/>
                      <a:pt x="844126" y="354619"/>
                    </a:cubicBezTo>
                    <a:lnTo>
                      <a:pt x="312632" y="354619"/>
                    </a:lnTo>
                    <a:cubicBezTo>
                      <a:pt x="312632" y="354619"/>
                      <a:pt x="312632" y="353666"/>
                      <a:pt x="312632" y="352714"/>
                    </a:cubicBezTo>
                    <a:cubicBezTo>
                      <a:pt x="312632" y="299374"/>
                      <a:pt x="269769" y="256511"/>
                      <a:pt x="216429" y="256511"/>
                    </a:cubicBezTo>
                    <a:cubicBezTo>
                      <a:pt x="163089" y="256511"/>
                      <a:pt x="120226" y="299374"/>
                      <a:pt x="120226" y="352714"/>
                    </a:cubicBezTo>
                    <a:cubicBezTo>
                      <a:pt x="120226" y="352714"/>
                      <a:pt x="120226" y="353666"/>
                      <a:pt x="120226" y="354619"/>
                    </a:cubicBezTo>
                    <a:lnTo>
                      <a:pt x="30692" y="354619"/>
                    </a:lnTo>
                    <a:cubicBezTo>
                      <a:pt x="14499" y="354619"/>
                      <a:pt x="212" y="341284"/>
                      <a:pt x="212" y="325091"/>
                    </a:cubicBezTo>
                    <a:lnTo>
                      <a:pt x="212" y="241271"/>
                    </a:lnTo>
                    <a:cubicBezTo>
                      <a:pt x="212" y="241271"/>
                      <a:pt x="-7408" y="201266"/>
                      <a:pt x="68792" y="181264"/>
                    </a:cubicBezTo>
                    <a:cubicBezTo>
                      <a:pt x="124037" y="166976"/>
                      <a:pt x="216429" y="148879"/>
                      <a:pt x="270722" y="134591"/>
                    </a:cubicBezTo>
                    <a:cubicBezTo>
                      <a:pt x="293582" y="128876"/>
                      <a:pt x="301201" y="117446"/>
                      <a:pt x="313584" y="106969"/>
                    </a:cubicBezTo>
                    <a:cubicBezTo>
                      <a:pt x="349779" y="75536"/>
                      <a:pt x="457412" y="1241"/>
                      <a:pt x="580284" y="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6" name="Freeform: Shape 32"/>
              <p:cNvSpPr>
                <a:spLocks noChangeArrowheads="1"/>
              </p:cNvSpPr>
              <p:nvPr/>
            </p:nvSpPr>
            <p:spPr bwMode="auto">
              <a:xfrm>
                <a:off x="6951414" y="2719341"/>
                <a:ext cx="182880" cy="181927"/>
              </a:xfrm>
              <a:custGeom>
                <a:avLst/>
                <a:gdLst>
                  <a:gd name="T0" fmla="*/ 92393 w 182880"/>
                  <a:gd name="T1" fmla="*/ 76200 h 181927"/>
                  <a:gd name="T2" fmla="*/ 108586 w 182880"/>
                  <a:gd name="T3" fmla="*/ 92392 h 181927"/>
                  <a:gd name="T4" fmla="*/ 92393 w 182880"/>
                  <a:gd name="T5" fmla="*/ 108585 h 181927"/>
                  <a:gd name="T6" fmla="*/ 76201 w 182880"/>
                  <a:gd name="T7" fmla="*/ 92392 h 181927"/>
                  <a:gd name="T8" fmla="*/ 92393 w 182880"/>
                  <a:gd name="T9" fmla="*/ 76200 h 181927"/>
                  <a:gd name="T10" fmla="*/ 90538 w 182880"/>
                  <a:gd name="T11" fmla="*/ 46724 h 181927"/>
                  <a:gd name="T12" fmla="*/ 59557 w 182880"/>
                  <a:gd name="T13" fmla="*/ 59557 h 181927"/>
                  <a:gd name="T14" fmla="*/ 59556 w 182880"/>
                  <a:gd name="T15" fmla="*/ 121520 h 181927"/>
                  <a:gd name="T16" fmla="*/ 121520 w 182880"/>
                  <a:gd name="T17" fmla="*/ 121520 h 181927"/>
                  <a:gd name="T18" fmla="*/ 121520 w 182880"/>
                  <a:gd name="T19" fmla="*/ 59557 h 181927"/>
                  <a:gd name="T20" fmla="*/ 90538 w 182880"/>
                  <a:gd name="T21" fmla="*/ 46724 h 181927"/>
                  <a:gd name="T22" fmla="*/ 91440 w 182880"/>
                  <a:gd name="T23" fmla="*/ 0 h 181927"/>
                  <a:gd name="T24" fmla="*/ 182880 w 182880"/>
                  <a:gd name="T25" fmla="*/ 91440 h 181927"/>
                  <a:gd name="T26" fmla="*/ 182880 w 182880"/>
                  <a:gd name="T27" fmla="*/ 93345 h 181927"/>
                  <a:gd name="T28" fmla="*/ 91440 w 182880"/>
                  <a:gd name="T29" fmla="*/ 181927 h 181927"/>
                  <a:gd name="T30" fmla="*/ 0 w 182880"/>
                  <a:gd name="T31" fmla="*/ 93345 h 181927"/>
                  <a:gd name="T32" fmla="*/ 0 w 182880"/>
                  <a:gd name="T33" fmla="*/ 91440 h 181927"/>
                  <a:gd name="T34" fmla="*/ 91440 w 182880"/>
                  <a:gd name="T35" fmla="*/ 0 h 1819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2880"/>
                  <a:gd name="T55" fmla="*/ 0 h 181927"/>
                  <a:gd name="T56" fmla="*/ 182880 w 182880"/>
                  <a:gd name="T57" fmla="*/ 181927 h 1819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2880" h="181927">
                    <a:moveTo>
                      <a:pt x="92393" y="76200"/>
                    </a:moveTo>
                    <a:cubicBezTo>
                      <a:pt x="101336" y="76200"/>
                      <a:pt x="108586" y="83450"/>
                      <a:pt x="108586" y="92392"/>
                    </a:cubicBezTo>
                    <a:cubicBezTo>
                      <a:pt x="108586" y="101335"/>
                      <a:pt x="101336" y="108585"/>
                      <a:pt x="92393" y="108585"/>
                    </a:cubicBezTo>
                    <a:cubicBezTo>
                      <a:pt x="83451" y="108585"/>
                      <a:pt x="76201" y="101335"/>
                      <a:pt x="76201" y="92392"/>
                    </a:cubicBezTo>
                    <a:cubicBezTo>
                      <a:pt x="76201" y="83450"/>
                      <a:pt x="83450" y="76200"/>
                      <a:pt x="92393" y="76200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7" y="59557"/>
                    </a:cubicBezTo>
                    <a:cubicBezTo>
                      <a:pt x="42446" y="76667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0970" y="0"/>
                      <a:pt x="181927" y="40957"/>
                      <a:pt x="182880" y="91440"/>
                    </a:cubicBezTo>
                    <a:cubicBezTo>
                      <a:pt x="182880" y="91440"/>
                      <a:pt x="182880" y="92392"/>
                      <a:pt x="182880" y="93345"/>
                    </a:cubicBezTo>
                    <a:cubicBezTo>
                      <a:pt x="180975" y="141922"/>
                      <a:pt x="140970" y="181927"/>
                      <a:pt x="91440" y="181927"/>
                    </a:cubicBezTo>
                    <a:cubicBezTo>
                      <a:pt x="41910" y="181927"/>
                      <a:pt x="952" y="142875"/>
                      <a:pt x="0" y="93345"/>
                    </a:cubicBezTo>
                    <a:cubicBezTo>
                      <a:pt x="0" y="93345"/>
                      <a:pt x="0" y="92392"/>
                      <a:pt x="0" y="91440"/>
                    </a:cubicBezTo>
                    <a:cubicBezTo>
                      <a:pt x="0" y="40957"/>
                      <a:pt x="40957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7" name="Freeform: Shape 33"/>
              <p:cNvSpPr>
                <a:spLocks noChangeArrowheads="1"/>
              </p:cNvSpPr>
              <p:nvPr/>
            </p:nvSpPr>
            <p:spPr bwMode="auto">
              <a:xfrm>
                <a:off x="7674361" y="2721244"/>
                <a:ext cx="182880" cy="182880"/>
              </a:xfrm>
              <a:custGeom>
                <a:avLst/>
                <a:gdLst>
                  <a:gd name="T0" fmla="*/ 92393 w 182880"/>
                  <a:gd name="T1" fmla="*/ 76201 h 182880"/>
                  <a:gd name="T2" fmla="*/ 108586 w 182880"/>
                  <a:gd name="T3" fmla="*/ 92393 h 182880"/>
                  <a:gd name="T4" fmla="*/ 92393 w 182880"/>
                  <a:gd name="T5" fmla="*/ 108586 h 182880"/>
                  <a:gd name="T6" fmla="*/ 76201 w 182880"/>
                  <a:gd name="T7" fmla="*/ 92393 h 182880"/>
                  <a:gd name="T8" fmla="*/ 92393 w 182880"/>
                  <a:gd name="T9" fmla="*/ 76201 h 182880"/>
                  <a:gd name="T10" fmla="*/ 90538 w 182880"/>
                  <a:gd name="T11" fmla="*/ 46724 h 182880"/>
                  <a:gd name="T12" fmla="*/ 59556 w 182880"/>
                  <a:gd name="T13" fmla="*/ 59557 h 182880"/>
                  <a:gd name="T14" fmla="*/ 59556 w 182880"/>
                  <a:gd name="T15" fmla="*/ 121520 h 182880"/>
                  <a:gd name="T16" fmla="*/ 121520 w 182880"/>
                  <a:gd name="T17" fmla="*/ 121520 h 182880"/>
                  <a:gd name="T18" fmla="*/ 121520 w 182880"/>
                  <a:gd name="T19" fmla="*/ 59557 h 182880"/>
                  <a:gd name="T20" fmla="*/ 90538 w 182880"/>
                  <a:gd name="T21" fmla="*/ 46724 h 182880"/>
                  <a:gd name="T22" fmla="*/ 91440 w 182880"/>
                  <a:gd name="T23" fmla="*/ 0 h 182880"/>
                  <a:gd name="T24" fmla="*/ 182880 w 182880"/>
                  <a:gd name="T25" fmla="*/ 91440 h 182880"/>
                  <a:gd name="T26" fmla="*/ 91440 w 182880"/>
                  <a:gd name="T27" fmla="*/ 182880 h 182880"/>
                  <a:gd name="T28" fmla="*/ 0 w 182880"/>
                  <a:gd name="T29" fmla="*/ 91440 h 182880"/>
                  <a:gd name="T30" fmla="*/ 91440 w 182880"/>
                  <a:gd name="T31" fmla="*/ 0 h 1828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2880"/>
                  <a:gd name="T49" fmla="*/ 0 h 182880"/>
                  <a:gd name="T50" fmla="*/ 182880 w 182880"/>
                  <a:gd name="T51" fmla="*/ 182880 h 1828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2880" h="182880">
                    <a:moveTo>
                      <a:pt x="92393" y="76201"/>
                    </a:moveTo>
                    <a:cubicBezTo>
                      <a:pt x="101336" y="76201"/>
                      <a:pt x="108586" y="83451"/>
                      <a:pt x="108586" y="92393"/>
                    </a:cubicBezTo>
                    <a:cubicBezTo>
                      <a:pt x="108586" y="101336"/>
                      <a:pt x="101336" y="108586"/>
                      <a:pt x="92393" y="108586"/>
                    </a:cubicBezTo>
                    <a:cubicBezTo>
                      <a:pt x="83451" y="108586"/>
                      <a:pt x="76201" y="101336"/>
                      <a:pt x="76201" y="92393"/>
                    </a:cubicBezTo>
                    <a:cubicBezTo>
                      <a:pt x="76201" y="83451"/>
                      <a:pt x="83450" y="76201"/>
                      <a:pt x="92393" y="76201"/>
                    </a:cubicBezTo>
                    <a:close/>
                    <a:moveTo>
                      <a:pt x="90538" y="46724"/>
                    </a:moveTo>
                    <a:cubicBezTo>
                      <a:pt x="79325" y="46724"/>
                      <a:pt x="68112" y="51002"/>
                      <a:pt x="59556" y="59557"/>
                    </a:cubicBezTo>
                    <a:cubicBezTo>
                      <a:pt x="42446" y="76668"/>
                      <a:pt x="42446" y="104409"/>
                      <a:pt x="59556" y="121520"/>
                    </a:cubicBezTo>
                    <a:cubicBezTo>
                      <a:pt x="76667" y="138631"/>
                      <a:pt x="104409" y="138630"/>
                      <a:pt x="121520" y="121520"/>
                    </a:cubicBezTo>
                    <a:cubicBezTo>
                      <a:pt x="138630" y="104409"/>
                      <a:pt x="138630" y="76667"/>
                      <a:pt x="121520" y="59557"/>
                    </a:cubicBezTo>
                    <a:cubicBezTo>
                      <a:pt x="112965" y="51002"/>
                      <a:pt x="101752" y="46724"/>
                      <a:pt x="90538" y="46724"/>
                    </a:cubicBezTo>
                    <a:close/>
                    <a:moveTo>
                      <a:pt x="91440" y="0"/>
                    </a:moveTo>
                    <a:cubicBezTo>
                      <a:pt x="141941" y="0"/>
                      <a:pt x="182880" y="40939"/>
                      <a:pt x="182880" y="91440"/>
                    </a:cubicBezTo>
                    <a:cubicBezTo>
                      <a:pt x="182880" y="141941"/>
                      <a:pt x="141941" y="182880"/>
                      <a:pt x="91440" y="182880"/>
                    </a:cubicBezTo>
                    <a:cubicBezTo>
                      <a:pt x="40939" y="182880"/>
                      <a:pt x="0" y="141941"/>
                      <a:pt x="0" y="91440"/>
                    </a:cubicBezTo>
                    <a:cubicBezTo>
                      <a:pt x="0" y="40939"/>
                      <a:pt x="40939" y="0"/>
                      <a:pt x="9144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3348" name="Freeform: Shape 34"/>
              <p:cNvSpPr>
                <a:spLocks noChangeArrowheads="1"/>
              </p:cNvSpPr>
              <p:nvPr/>
            </p:nvSpPr>
            <p:spPr bwMode="auto">
              <a:xfrm>
                <a:off x="6836162" y="2597197"/>
                <a:ext cx="1108710" cy="160242"/>
              </a:xfrm>
              <a:custGeom>
                <a:avLst/>
                <a:gdLst>
                  <a:gd name="T0" fmla="*/ 0 w 1108710"/>
                  <a:gd name="T1" fmla="*/ 88804 h 160242"/>
                  <a:gd name="T2" fmla="*/ 76200 w 1108710"/>
                  <a:gd name="T3" fmla="*/ 88804 h 160242"/>
                  <a:gd name="T4" fmla="*/ 81915 w 1108710"/>
                  <a:gd name="T5" fmla="*/ 108807 h 160242"/>
                  <a:gd name="T6" fmla="*/ 67628 w 1108710"/>
                  <a:gd name="T7" fmla="*/ 128809 h 160242"/>
                  <a:gd name="T8" fmla="*/ 61913 w 1108710"/>
                  <a:gd name="T9" fmla="*/ 132619 h 160242"/>
                  <a:gd name="T10" fmla="*/ 11430 w 1108710"/>
                  <a:gd name="T11" fmla="*/ 132619 h 160242"/>
                  <a:gd name="T12" fmla="*/ 0 w 1108710"/>
                  <a:gd name="T13" fmla="*/ 121189 h 160242"/>
                  <a:gd name="T14" fmla="*/ 0 w 1108710"/>
                  <a:gd name="T15" fmla="*/ 88804 h 160242"/>
                  <a:gd name="T16" fmla="*/ 610553 w 1108710"/>
                  <a:gd name="T17" fmla="*/ 32607 h 160242"/>
                  <a:gd name="T18" fmla="*/ 616268 w 1108710"/>
                  <a:gd name="T19" fmla="*/ 34512 h 160242"/>
                  <a:gd name="T20" fmla="*/ 616268 w 1108710"/>
                  <a:gd name="T21" fmla="*/ 158337 h 160242"/>
                  <a:gd name="T22" fmla="*/ 610553 w 1108710"/>
                  <a:gd name="T23" fmla="*/ 160242 h 160242"/>
                  <a:gd name="T24" fmla="*/ 604838 w 1108710"/>
                  <a:gd name="T25" fmla="*/ 158337 h 160242"/>
                  <a:gd name="T26" fmla="*/ 604838 w 1108710"/>
                  <a:gd name="T27" fmla="*/ 34512 h 160242"/>
                  <a:gd name="T28" fmla="*/ 610553 w 1108710"/>
                  <a:gd name="T29" fmla="*/ 32607 h 160242"/>
                  <a:gd name="T30" fmla="*/ 1099542 w 1108710"/>
                  <a:gd name="T31" fmla="*/ 341 h 160242"/>
                  <a:gd name="T32" fmla="*/ 1108710 w 1108710"/>
                  <a:gd name="T33" fmla="*/ 10699 h 160242"/>
                  <a:gd name="T34" fmla="*/ 1108710 w 1108710"/>
                  <a:gd name="T35" fmla="*/ 50704 h 160242"/>
                  <a:gd name="T36" fmla="*/ 1090612 w 1108710"/>
                  <a:gd name="T37" fmla="*/ 71659 h 160242"/>
                  <a:gd name="T38" fmla="*/ 1066800 w 1108710"/>
                  <a:gd name="T39" fmla="*/ 71659 h 160242"/>
                  <a:gd name="T40" fmla="*/ 1053465 w 1108710"/>
                  <a:gd name="T41" fmla="*/ 52609 h 160242"/>
                  <a:gd name="T42" fmla="*/ 1083945 w 1108710"/>
                  <a:gd name="T43" fmla="*/ 4984 h 160242"/>
                  <a:gd name="T44" fmla="*/ 1099542 w 1108710"/>
                  <a:gd name="T45" fmla="*/ 341 h 160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08710"/>
                  <a:gd name="T70" fmla="*/ 0 h 160242"/>
                  <a:gd name="T71" fmla="*/ 1108710 w 1108710"/>
                  <a:gd name="T72" fmla="*/ 160242 h 1602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08710" h="160242">
                    <a:moveTo>
                      <a:pt x="0" y="88804"/>
                    </a:moveTo>
                    <a:cubicBezTo>
                      <a:pt x="1905" y="88804"/>
                      <a:pt x="76200" y="88804"/>
                      <a:pt x="76200" y="88804"/>
                    </a:cubicBezTo>
                    <a:cubicBezTo>
                      <a:pt x="83820" y="88804"/>
                      <a:pt x="86678" y="101187"/>
                      <a:pt x="81915" y="108807"/>
                    </a:cubicBezTo>
                    <a:lnTo>
                      <a:pt x="67628" y="128809"/>
                    </a:lnTo>
                    <a:cubicBezTo>
                      <a:pt x="65722" y="131667"/>
                      <a:pt x="63817" y="132619"/>
                      <a:pt x="61913" y="132619"/>
                    </a:cubicBezTo>
                    <a:lnTo>
                      <a:pt x="11430" y="132619"/>
                    </a:lnTo>
                    <a:cubicBezTo>
                      <a:pt x="4763" y="132619"/>
                      <a:pt x="0" y="127857"/>
                      <a:pt x="0" y="121189"/>
                    </a:cubicBezTo>
                    <a:cubicBezTo>
                      <a:pt x="0" y="108807"/>
                      <a:pt x="0" y="95472"/>
                      <a:pt x="0" y="88804"/>
                    </a:cubicBezTo>
                    <a:close/>
                    <a:moveTo>
                      <a:pt x="610553" y="32607"/>
                    </a:moveTo>
                    <a:cubicBezTo>
                      <a:pt x="613410" y="32607"/>
                      <a:pt x="616268" y="33560"/>
                      <a:pt x="616268" y="34512"/>
                    </a:cubicBezTo>
                    <a:lnTo>
                      <a:pt x="616268" y="158337"/>
                    </a:lnTo>
                    <a:cubicBezTo>
                      <a:pt x="615316" y="159289"/>
                      <a:pt x="613410" y="160242"/>
                      <a:pt x="610553" y="160242"/>
                    </a:cubicBezTo>
                    <a:cubicBezTo>
                      <a:pt x="607695" y="160242"/>
                      <a:pt x="604838" y="159289"/>
                      <a:pt x="604838" y="158337"/>
                    </a:cubicBezTo>
                    <a:lnTo>
                      <a:pt x="604838" y="34512"/>
                    </a:lnTo>
                    <a:cubicBezTo>
                      <a:pt x="604838" y="33560"/>
                      <a:pt x="607695" y="32607"/>
                      <a:pt x="610553" y="32607"/>
                    </a:cubicBezTo>
                    <a:close/>
                    <a:moveTo>
                      <a:pt x="1099542" y="341"/>
                    </a:moveTo>
                    <a:cubicBezTo>
                      <a:pt x="1104662" y="1412"/>
                      <a:pt x="1108710" y="4984"/>
                      <a:pt x="1108710" y="10699"/>
                    </a:cubicBezTo>
                    <a:lnTo>
                      <a:pt x="1108710" y="50704"/>
                    </a:lnTo>
                    <a:cubicBezTo>
                      <a:pt x="1108710" y="62134"/>
                      <a:pt x="1102995" y="72612"/>
                      <a:pt x="1090612" y="71659"/>
                    </a:cubicBezTo>
                    <a:lnTo>
                      <a:pt x="1066800" y="71659"/>
                    </a:lnTo>
                    <a:cubicBezTo>
                      <a:pt x="1056323" y="71659"/>
                      <a:pt x="1049655" y="62134"/>
                      <a:pt x="1053465" y="52609"/>
                    </a:cubicBezTo>
                    <a:cubicBezTo>
                      <a:pt x="1060133" y="35464"/>
                      <a:pt x="1066800" y="20224"/>
                      <a:pt x="1083945" y="4984"/>
                    </a:cubicBezTo>
                    <a:cubicBezTo>
                      <a:pt x="1088231" y="698"/>
                      <a:pt x="1094422" y="-731"/>
                      <a:pt x="1099542" y="34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  <p:sp>
          <p:nvSpPr>
            <p:cNvPr id="71" name="Block Arc 5">
              <a:extLst/>
            </p:cNvPr>
            <p:cNvSpPr>
              <a:spLocks noChangeAspect="1"/>
            </p:cNvSpPr>
            <p:nvPr/>
          </p:nvSpPr>
          <p:spPr>
            <a:xfrm rot="10800000" flipH="1">
              <a:off x="4713451" y="5638903"/>
              <a:ext cx="452390" cy="488974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23" name="Group 2"/>
          <p:cNvGrpSpPr>
            <a:grpSpLocks/>
          </p:cNvGrpSpPr>
          <p:nvPr/>
        </p:nvGrpSpPr>
        <p:grpSpPr bwMode="auto">
          <a:xfrm>
            <a:off x="838200" y="741363"/>
            <a:ext cx="1257300" cy="1163637"/>
            <a:chOff x="728131" y="2276872"/>
            <a:chExt cx="2763749" cy="2592288"/>
          </a:xfrm>
        </p:grpSpPr>
        <p:sp>
          <p:nvSpPr>
            <p:cNvPr id="80" name="Block Arc 3">
              <a:extLst/>
            </p:cNvPr>
            <p:cNvSpPr/>
            <p:nvPr/>
          </p:nvSpPr>
          <p:spPr>
            <a:xfrm>
              <a:off x="899122" y="2276872"/>
              <a:ext cx="259275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341" name="TextBox 80"/>
            <p:cNvSpPr txBox="1">
              <a:spLocks noChangeArrowheads="1"/>
            </p:cNvSpPr>
            <p:nvPr/>
          </p:nvSpPr>
          <p:spPr bwMode="auto">
            <a:xfrm>
              <a:off x="728131" y="3185929"/>
              <a:ext cx="704456" cy="75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algn="ctr" eaLnBrk="1" hangingPunct="1"/>
              <a:r>
                <a:rPr lang="en-US" altLang="ko-KR" sz="1600" b="1">
                  <a:solidFill>
                    <a:schemeClr val="accent1"/>
                  </a:solidFill>
                  <a:latin typeface="Century Gothic" pitchFamily="34" charset="0"/>
                </a:rPr>
                <a:t>01</a:t>
              </a:r>
              <a:endParaRPr lang="ko-KR" altLang="en-US" sz="1600" b="1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324" name="Group 7"/>
          <p:cNvGrpSpPr>
            <a:grpSpLocks/>
          </p:cNvGrpSpPr>
          <p:nvPr/>
        </p:nvGrpSpPr>
        <p:grpSpPr bwMode="auto">
          <a:xfrm>
            <a:off x="790575" y="2346325"/>
            <a:ext cx="1304925" cy="1165225"/>
            <a:chOff x="728131" y="2276872"/>
            <a:chExt cx="2763749" cy="2592288"/>
          </a:xfrm>
        </p:grpSpPr>
        <p:sp>
          <p:nvSpPr>
            <p:cNvPr id="83" name="Block Arc 8">
              <a:extLst/>
            </p:cNvPr>
            <p:cNvSpPr/>
            <p:nvPr/>
          </p:nvSpPr>
          <p:spPr>
            <a:xfrm>
              <a:off x="899606" y="2276872"/>
              <a:ext cx="2592274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/>
            </p:cNvPr>
            <p:cNvSpPr txBox="1"/>
            <p:nvPr/>
          </p:nvSpPr>
          <p:spPr>
            <a:xfrm>
              <a:off x="728131" y="3184527"/>
              <a:ext cx="706067" cy="755790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accent4"/>
                  </a:solidFill>
                  <a:latin typeface="Century Gothic" panose="020B0502020202020204" pitchFamily="34" charset="0"/>
                  <a:cs typeface="+mn-cs"/>
                </a:rPr>
                <a:t>02</a:t>
              </a:r>
              <a:endParaRPr lang="ko-KR" altLang="en-US" sz="1600" b="1" dirty="0">
                <a:solidFill>
                  <a:schemeClr val="accent4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grpSp>
        <p:nvGrpSpPr>
          <p:cNvPr id="13325" name="Group 12"/>
          <p:cNvGrpSpPr>
            <a:grpSpLocks/>
          </p:cNvGrpSpPr>
          <p:nvPr/>
        </p:nvGrpSpPr>
        <p:grpSpPr bwMode="auto">
          <a:xfrm>
            <a:off x="766763" y="3957638"/>
            <a:ext cx="1306512" cy="1165225"/>
            <a:chOff x="728131" y="2276872"/>
            <a:chExt cx="2763749" cy="2592288"/>
          </a:xfrm>
        </p:grpSpPr>
        <p:sp>
          <p:nvSpPr>
            <p:cNvPr id="86" name="Block Arc 13">
              <a:extLst/>
            </p:cNvPr>
            <p:cNvSpPr/>
            <p:nvPr/>
          </p:nvSpPr>
          <p:spPr>
            <a:xfrm>
              <a:off x="899395" y="2276872"/>
              <a:ext cx="2592485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/>
            </p:cNvPr>
            <p:cNvSpPr txBox="1"/>
            <p:nvPr/>
          </p:nvSpPr>
          <p:spPr>
            <a:xfrm>
              <a:off x="728131" y="3184525"/>
              <a:ext cx="705210" cy="755790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03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13326" name="Εικόνα 8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5" y="271462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Group of businesspeople with portfolio teamwork illustration Free Vec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6975" y="4297363"/>
            <a:ext cx="533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Εικόνα 8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6513" y="1162050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>
            <a:extLst/>
          </p:cNvPr>
          <p:cNvSpPr txBox="1"/>
          <p:nvPr/>
        </p:nvSpPr>
        <p:spPr>
          <a:xfrm>
            <a:off x="2197100" y="1130300"/>
            <a:ext cx="2474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2" name="Ορθογώνιο 91">
            <a:extLst/>
          </p:cNvPr>
          <p:cNvSpPr/>
          <p:nvPr/>
        </p:nvSpPr>
        <p:spPr>
          <a:xfrm>
            <a:off x="2276475" y="2835275"/>
            <a:ext cx="1768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Ιδιοκτήτες ταξί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3" name="TextBox 92">
            <a:extLst/>
          </p:cNvPr>
          <p:cNvSpPr txBox="1"/>
          <p:nvPr/>
        </p:nvSpPr>
        <p:spPr>
          <a:xfrm>
            <a:off x="2251075" y="4416425"/>
            <a:ext cx="239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15" name="Group 18">
            <a:extLst/>
          </p:cNvPr>
          <p:cNvGrpSpPr/>
          <p:nvPr/>
        </p:nvGrpSpPr>
        <p:grpSpPr>
          <a:xfrm>
            <a:off x="9602709" y="2407439"/>
            <a:ext cx="1258454" cy="1958787"/>
            <a:chOff x="3145556" y="2276871"/>
            <a:chExt cx="2025750" cy="3120934"/>
          </a:xfrm>
          <a:solidFill>
            <a:schemeClr val="accent5">
              <a:lumMod val="75000"/>
            </a:schemeClr>
          </a:solidFill>
        </p:grpSpPr>
        <p:sp>
          <p:nvSpPr>
            <p:cNvPr id="95" name="Freeform 14">
              <a:extLst/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latin typeface="+mn-lt"/>
                <a:cs typeface="+mn-cs"/>
              </a:endParaRPr>
            </a:p>
          </p:txBody>
        </p:sp>
        <p:sp>
          <p:nvSpPr>
            <p:cNvPr id="96" name="Rounded Rectangle 10">
              <a:extLst/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97" name="Rounded Rectangle 10">
              <a:extLst/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98" name="Ορθογώνιο 97">
            <a:extLst/>
          </p:cNvPr>
          <p:cNvSpPr/>
          <p:nvPr/>
        </p:nvSpPr>
        <p:spPr>
          <a:xfrm>
            <a:off x="9502775" y="2541588"/>
            <a:ext cx="14224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34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TextBox 99"/>
          <p:cNvSpPr txBox="1">
            <a:spLocks noChangeArrowheads="1"/>
          </p:cNvSpPr>
          <p:nvPr/>
        </p:nvSpPr>
        <p:spPr bwMode="auto">
          <a:xfrm>
            <a:off x="0" y="14288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Ωφελούμενοι - δικαιούχοι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exagon 105">
            <a:extLst/>
          </p:cNvPr>
          <p:cNvSpPr/>
          <p:nvPr/>
        </p:nvSpPr>
        <p:spPr>
          <a:xfrm>
            <a:off x="9677400" y="486568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1" name="Hexagon 104">
            <a:extLst/>
          </p:cNvPr>
          <p:cNvSpPr/>
          <p:nvPr/>
        </p:nvSpPr>
        <p:spPr>
          <a:xfrm>
            <a:off x="7620000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2" name="Hexagon 102">
            <a:extLst/>
          </p:cNvPr>
          <p:cNvSpPr/>
          <p:nvPr/>
        </p:nvSpPr>
        <p:spPr>
          <a:xfrm>
            <a:off x="5524500" y="4900613"/>
            <a:ext cx="976313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3" name="Hexagon 103">
            <a:extLst/>
          </p:cNvPr>
          <p:cNvSpPr/>
          <p:nvPr/>
        </p:nvSpPr>
        <p:spPr>
          <a:xfrm>
            <a:off x="3427413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5" name="10 - Ορθογώνιο">
            <a:extLst/>
          </p:cNvPr>
          <p:cNvSpPr/>
          <p:nvPr/>
        </p:nvSpPr>
        <p:spPr>
          <a:xfrm>
            <a:off x="3143250" y="941388"/>
            <a:ext cx="5856288" cy="831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Φυσικά πρόσωπα μη ασκούντα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επιχειρηματική δραστηριότητα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ENA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(1)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OXHMA</a:t>
            </a:r>
            <a:endParaRPr lang="el-G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23 - Ορθογώνιο">
            <a:extLst/>
          </p:cNvPr>
          <p:cNvSpPr/>
          <p:nvPr/>
        </p:nvSpPr>
        <p:spPr>
          <a:xfrm>
            <a:off x="9277350" y="5716588"/>
            <a:ext cx="2719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*Εξαιρουμένων των ποδηλάτων</a:t>
            </a:r>
          </a:p>
        </p:txBody>
      </p:sp>
      <p:pic>
        <p:nvPicPr>
          <p:cNvPr id="14349" name="Εικόνα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488" y="5026025"/>
            <a:ext cx="584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Εικόνα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2463" y="4999038"/>
            <a:ext cx="5873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Εικόνα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9713" y="5041900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Εικόνα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40913" y="493871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6">
            <a:extLst/>
          </p:cNvPr>
          <p:cNvSpPr/>
          <p:nvPr/>
        </p:nvSpPr>
        <p:spPr>
          <a:xfrm>
            <a:off x="846138" y="4211638"/>
            <a:ext cx="1944687" cy="107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Rectangle 67">
            <a:extLst/>
          </p:cNvPr>
          <p:cNvSpPr/>
          <p:nvPr/>
        </p:nvSpPr>
        <p:spPr>
          <a:xfrm>
            <a:off x="2943225" y="4211638"/>
            <a:ext cx="1944688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4" name="Rectangle 68">
            <a:extLst/>
          </p:cNvPr>
          <p:cNvSpPr/>
          <p:nvPr/>
        </p:nvSpPr>
        <p:spPr>
          <a:xfrm>
            <a:off x="5040313" y="4211638"/>
            <a:ext cx="1944687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Rectangle 76">
            <a:extLst/>
          </p:cNvPr>
          <p:cNvSpPr/>
          <p:nvPr/>
        </p:nvSpPr>
        <p:spPr>
          <a:xfrm>
            <a:off x="846138" y="1997075"/>
            <a:ext cx="1944687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6" name="Rectangle 80">
            <a:extLst/>
          </p:cNvPr>
          <p:cNvSpPr/>
          <p:nvPr/>
        </p:nvSpPr>
        <p:spPr>
          <a:xfrm>
            <a:off x="2959100" y="1997075"/>
            <a:ext cx="1944688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7" name="Rectangle 84">
            <a:extLst/>
          </p:cNvPr>
          <p:cNvSpPr/>
          <p:nvPr/>
        </p:nvSpPr>
        <p:spPr>
          <a:xfrm>
            <a:off x="5040313" y="1995488"/>
            <a:ext cx="1944687" cy="2036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8" name="Rectangle 88">
            <a:extLst/>
          </p:cNvPr>
          <p:cNvSpPr/>
          <p:nvPr/>
        </p:nvSpPr>
        <p:spPr>
          <a:xfrm>
            <a:off x="7123113" y="1995488"/>
            <a:ext cx="1943100" cy="2036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29" name="Hexagon 101">
            <a:extLst/>
          </p:cNvPr>
          <p:cNvSpPr/>
          <p:nvPr/>
        </p:nvSpPr>
        <p:spPr>
          <a:xfrm>
            <a:off x="1331913" y="490061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14361" name="Εικόνα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9713" y="502602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92">
            <a:extLst/>
          </p:cNvPr>
          <p:cNvSpPr/>
          <p:nvPr/>
        </p:nvSpPr>
        <p:spPr>
          <a:xfrm>
            <a:off x="9190038" y="1973263"/>
            <a:ext cx="1944687" cy="20351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cxnSp>
        <p:nvCxnSpPr>
          <p:cNvPr id="32" name="Straight Connector 100">
            <a:extLst/>
          </p:cNvPr>
          <p:cNvCxnSpPr/>
          <p:nvPr/>
        </p:nvCxnSpPr>
        <p:spPr>
          <a:xfrm>
            <a:off x="10166350" y="4365625"/>
            <a:ext cx="0" cy="452438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/>
          </p:cNvPr>
          <p:cNvSpPr txBox="1"/>
          <p:nvPr/>
        </p:nvSpPr>
        <p:spPr>
          <a:xfrm>
            <a:off x="4981575" y="2214563"/>
            <a:ext cx="20288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δίκυκλο / τρίκυκλο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20%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επί της αξίας αγοράς και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έως 800 €</a:t>
            </a: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7218363" y="2209800"/>
            <a:ext cx="1781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ποδήλατο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4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0%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επί της αξίας αγοράς και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έως 800 €</a:t>
            </a:r>
          </a:p>
        </p:txBody>
      </p:sp>
      <p:sp>
        <p:nvSpPr>
          <p:cNvPr id="35" name="TextBox 34">
            <a:extLst/>
          </p:cNvPr>
          <p:cNvSpPr txBox="1"/>
          <p:nvPr/>
        </p:nvSpPr>
        <p:spPr>
          <a:xfrm>
            <a:off x="2881313" y="2160588"/>
            <a:ext cx="21145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αγορά και εγκατάσταση «Έξυπνου» οικιακού  σημείου επαναφόρτισης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500€</a:t>
            </a:r>
          </a:p>
        </p:txBody>
      </p:sp>
      <p:sp>
        <p:nvSpPr>
          <p:cNvPr id="36" name="TextBox 35">
            <a:extLst/>
          </p:cNvPr>
          <p:cNvSpPr txBox="1"/>
          <p:nvPr/>
        </p:nvSpPr>
        <p:spPr>
          <a:xfrm>
            <a:off x="922338" y="2244725"/>
            <a:ext cx="1781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ΛΤΠΦ και έως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9147175" y="2236788"/>
            <a:ext cx="20304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αντικατάσταση παλαιού οχήματος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παλαιού δίκυκλου*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1.000€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400€</a:t>
            </a:r>
          </a:p>
        </p:txBody>
      </p:sp>
      <p:cxnSp>
        <p:nvCxnSpPr>
          <p:cNvPr id="38" name="Straight Connector 98">
            <a:extLst/>
          </p:cNvPr>
          <p:cNvCxnSpPr/>
          <p:nvPr/>
        </p:nvCxnSpPr>
        <p:spPr>
          <a:xfrm>
            <a:off x="3908425" y="4365625"/>
            <a:ext cx="0" cy="452438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99">
            <a:extLst/>
          </p:cNvPr>
          <p:cNvCxnSpPr/>
          <p:nvPr/>
        </p:nvCxnSpPr>
        <p:spPr>
          <a:xfrm>
            <a:off x="8108950" y="4365625"/>
            <a:ext cx="0" cy="452438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9">
            <a:extLst/>
          </p:cNvPr>
          <p:cNvSpPr/>
          <p:nvPr/>
        </p:nvSpPr>
        <p:spPr>
          <a:xfrm>
            <a:off x="7137400" y="4211638"/>
            <a:ext cx="1944688" cy="107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1" name="Rectangle 70">
            <a:extLst/>
          </p:cNvPr>
          <p:cNvSpPr/>
          <p:nvPr/>
        </p:nvSpPr>
        <p:spPr>
          <a:xfrm>
            <a:off x="9196388" y="4205288"/>
            <a:ext cx="1943100" cy="107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96">
            <a:extLst/>
          </p:cNvPr>
          <p:cNvCxnSpPr/>
          <p:nvPr/>
        </p:nvCxnSpPr>
        <p:spPr>
          <a:xfrm>
            <a:off x="1847850" y="4379913"/>
            <a:ext cx="0" cy="452437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7">
            <a:extLst/>
          </p:cNvPr>
          <p:cNvCxnSpPr/>
          <p:nvPr/>
        </p:nvCxnSpPr>
        <p:spPr>
          <a:xfrm>
            <a:off x="6038850" y="4365625"/>
            <a:ext cx="0" cy="452438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5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6" name="TextBox 44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Φυσικά πρόσωπα – </a:t>
            </a:r>
            <a:r>
              <a:rPr lang="el-GR" altLang="el-GR" b="1">
                <a:solidFill>
                  <a:schemeClr val="bg1"/>
                </a:solidFill>
                <a:latin typeface="Century Gothic" pitchFamily="34" charset="0"/>
              </a:rPr>
              <a:t>Αγορά/Μίσθωση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819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0"/>
            <a:ext cx="40751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107950" y="34925"/>
            <a:ext cx="447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b="1">
                <a:solidFill>
                  <a:schemeClr val="bg1"/>
                </a:solidFill>
                <a:latin typeface="Century Gothic" pitchFamily="34" charset="0"/>
              </a:rPr>
              <a:t>Ηλεκτροκίνηση και περιβάλλον</a:t>
            </a:r>
          </a:p>
        </p:txBody>
      </p:sp>
      <p:sp>
        <p:nvSpPr>
          <p:cNvPr id="19" name="Rectangle: Diagonal Corners Snipped 52">
            <a:extLst/>
          </p:cNvPr>
          <p:cNvSpPr/>
          <p:nvPr/>
        </p:nvSpPr>
        <p:spPr>
          <a:xfrm rot="2704752">
            <a:off x="6049169" y="1148557"/>
            <a:ext cx="460375" cy="53498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0" name="Rectangle: Diagonal Corners Snipped 46">
            <a:extLst/>
          </p:cNvPr>
          <p:cNvSpPr/>
          <p:nvPr/>
        </p:nvSpPr>
        <p:spPr>
          <a:xfrm rot="2704752">
            <a:off x="11498263" y="4371975"/>
            <a:ext cx="446087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3" name="Rectangle: Diagonal Corners Snipped 38">
            <a:extLst/>
          </p:cNvPr>
          <p:cNvSpPr/>
          <p:nvPr/>
        </p:nvSpPr>
        <p:spPr>
          <a:xfrm rot="2704752">
            <a:off x="6019801" y="2825750"/>
            <a:ext cx="457200" cy="44767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4" name="Rectangle: Diagonal Corners Snipped 39">
            <a:extLst/>
          </p:cNvPr>
          <p:cNvSpPr/>
          <p:nvPr/>
        </p:nvSpPr>
        <p:spPr>
          <a:xfrm rot="2704752">
            <a:off x="6084888" y="4405312"/>
            <a:ext cx="446088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5" name="Rectangle: Diagonal Corners Snipped 40">
            <a:extLst/>
          </p:cNvPr>
          <p:cNvSpPr/>
          <p:nvPr/>
        </p:nvSpPr>
        <p:spPr>
          <a:xfrm rot="2704752">
            <a:off x="11507788" y="2822575"/>
            <a:ext cx="446087" cy="39846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80669" tIns="80669" rIns="242029" bIns="80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prstClr val="black"/>
              </a:solidFill>
              <a:latin typeface="Calibri" panose="020F0502020204030204"/>
              <a:cs typeface="+mn-cs"/>
              <a:sym typeface="Georgia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595274" y="1643050"/>
            <a:ext cx="36718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Ένα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ηλεκτρικό λεωφορείο εξοικονομεί </a:t>
            </a:r>
            <a:r>
              <a:rPr lang="en-US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31.800</a:t>
            </a: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λίτρα πετρελαίου ετησίως </a:t>
            </a:r>
          </a:p>
          <a:p>
            <a:pPr eaLnBrk="1" hangingPunct="1">
              <a:defRPr/>
            </a:pPr>
            <a:endParaRPr lang="el-GR" altLang="el-GR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Ένα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ηλεκτρικό ΙΧ </a:t>
            </a:r>
            <a:r>
              <a:rPr lang="el-GR" altLang="el-GR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εξοικονομεί 1.300 λίτρα πετρελαίου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Ορθογώνιο 16">
            <a:extLst/>
          </p:cNvPr>
          <p:cNvSpPr/>
          <p:nvPr/>
        </p:nvSpPr>
        <p:spPr>
          <a:xfrm>
            <a:off x="282575" y="879475"/>
            <a:ext cx="11893550" cy="96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«Η ηλεκτροκίνηση είναι ο πλέον περιβαλλοντικά φιλικός τρόπος μετακίνησης»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8208" name="Rectangle 59"/>
          <p:cNvSpPr>
            <a:spLocks noChangeArrowheads="1"/>
          </p:cNvSpPr>
          <p:nvPr/>
        </p:nvSpPr>
        <p:spPr bwMode="auto">
          <a:xfrm>
            <a:off x="523836" y="4429132"/>
            <a:ext cx="4378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Ένα ηλεκτρικό ΙΧ εξοικονομεί  2,5 τόνους </a:t>
            </a:r>
            <a:r>
              <a:rPr lang="en-US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CO2 </a:t>
            </a:r>
            <a:r>
              <a:rPr lang="el-GR" altLang="el-GR" sz="2000" b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ετησίως 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209" name="Rectangle 67"/>
          <p:cNvSpPr>
            <a:spLocks noChangeArrowheads="1"/>
          </p:cNvSpPr>
          <p:nvPr/>
        </p:nvSpPr>
        <p:spPr bwMode="auto">
          <a:xfrm>
            <a:off x="5310182" y="1714488"/>
            <a:ext cx="5400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l-GR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Ανανεώνοντας τον στόλο των οχημάτων στην Ελλάδα συμμετέχουμε στον Ευρωπαϊκό στόχο μείωσης του </a:t>
            </a:r>
            <a:r>
              <a:rPr lang="en-US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CO2 </a:t>
            </a:r>
            <a:r>
              <a:rPr lang="el-GR" altLang="el-GR" sz="20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κατά 170 εκατ. τόνους έως το 2030</a:t>
            </a:r>
            <a:endParaRPr lang="el-GR" altLang="el-GR" sz="2000" i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 rot="16200000" flipH="1">
            <a:off x="2917009" y="3464719"/>
            <a:ext cx="3714776" cy="714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object 18"/>
          <p:cNvGrpSpPr/>
          <p:nvPr/>
        </p:nvGrpSpPr>
        <p:grpSpPr>
          <a:xfrm>
            <a:off x="7188628" y="4509402"/>
            <a:ext cx="1313180" cy="887094"/>
            <a:chOff x="7188628" y="4509402"/>
            <a:chExt cx="1313180" cy="887094"/>
          </a:xfrm>
        </p:grpSpPr>
        <p:sp>
          <p:nvSpPr>
            <p:cNvPr id="26" name="object 19"/>
            <p:cNvSpPr/>
            <p:nvPr/>
          </p:nvSpPr>
          <p:spPr>
            <a:xfrm>
              <a:off x="7201646" y="4522420"/>
              <a:ext cx="1287145" cy="861060"/>
            </a:xfrm>
            <a:custGeom>
              <a:avLst/>
              <a:gdLst/>
              <a:ahLst/>
              <a:cxnLst/>
              <a:rect l="l" t="t" r="r" b="b"/>
              <a:pathLst>
                <a:path w="1287145" h="861060">
                  <a:moveTo>
                    <a:pt x="794055" y="0"/>
                  </a:moveTo>
                  <a:lnTo>
                    <a:pt x="744585" y="5939"/>
                  </a:lnTo>
                  <a:lnTo>
                    <a:pt x="701163" y="28332"/>
                  </a:lnTo>
                  <a:lnTo>
                    <a:pt x="669432" y="65454"/>
                  </a:lnTo>
                  <a:lnTo>
                    <a:pt x="660961" y="58334"/>
                  </a:lnTo>
                  <a:lnTo>
                    <a:pt x="584279" y="25758"/>
                  </a:lnTo>
                  <a:lnTo>
                    <a:pt x="535157" y="25268"/>
                  </a:lnTo>
                  <a:lnTo>
                    <a:pt x="488631" y="38239"/>
                  </a:lnTo>
                  <a:lnTo>
                    <a:pt x="448226" y="63687"/>
                  </a:lnTo>
                  <a:lnTo>
                    <a:pt x="417464" y="100633"/>
                  </a:lnTo>
                  <a:lnTo>
                    <a:pt x="387215" y="87463"/>
                  </a:lnTo>
                  <a:lnTo>
                    <a:pt x="355203" y="79091"/>
                  </a:lnTo>
                  <a:lnTo>
                    <a:pt x="322095" y="75648"/>
                  </a:lnTo>
                  <a:lnTo>
                    <a:pt x="288559" y="77265"/>
                  </a:lnTo>
                  <a:lnTo>
                    <a:pt x="243557" y="87703"/>
                  </a:lnTo>
                  <a:lnTo>
                    <a:pt x="203619" y="106543"/>
                  </a:lnTo>
                  <a:lnTo>
                    <a:pt x="169784" y="132546"/>
                  </a:lnTo>
                  <a:lnTo>
                    <a:pt x="143089" y="164471"/>
                  </a:lnTo>
                  <a:lnTo>
                    <a:pt x="124572" y="201079"/>
                  </a:lnTo>
                  <a:lnTo>
                    <a:pt x="115270" y="241131"/>
                  </a:lnTo>
                  <a:lnTo>
                    <a:pt x="116220" y="283386"/>
                  </a:lnTo>
                  <a:lnTo>
                    <a:pt x="115204" y="286053"/>
                  </a:lnTo>
                  <a:lnTo>
                    <a:pt x="58404" y="304309"/>
                  </a:lnTo>
                  <a:lnTo>
                    <a:pt x="16652" y="344092"/>
                  </a:lnTo>
                  <a:lnTo>
                    <a:pt x="0" y="388614"/>
                  </a:lnTo>
                  <a:lnTo>
                    <a:pt x="3159" y="433945"/>
                  </a:lnTo>
                  <a:lnTo>
                    <a:pt x="24653" y="474894"/>
                  </a:lnTo>
                  <a:lnTo>
                    <a:pt x="63007" y="506271"/>
                  </a:lnTo>
                  <a:lnTo>
                    <a:pt x="46007" y="526819"/>
                  </a:lnTo>
                  <a:lnTo>
                    <a:pt x="34448" y="549975"/>
                  </a:lnTo>
                  <a:lnTo>
                    <a:pt x="28628" y="574869"/>
                  </a:lnTo>
                  <a:lnTo>
                    <a:pt x="28844" y="600632"/>
                  </a:lnTo>
                  <a:lnTo>
                    <a:pt x="44886" y="645128"/>
                  </a:lnTo>
                  <a:lnTo>
                    <a:pt x="77358" y="679420"/>
                  </a:lnTo>
                  <a:lnTo>
                    <a:pt x="121642" y="700162"/>
                  </a:lnTo>
                  <a:lnTo>
                    <a:pt x="173116" y="704010"/>
                  </a:lnTo>
                  <a:lnTo>
                    <a:pt x="174640" y="706550"/>
                  </a:lnTo>
                  <a:lnTo>
                    <a:pt x="203410" y="741907"/>
                  </a:lnTo>
                  <a:lnTo>
                    <a:pt x="237148" y="769395"/>
                  </a:lnTo>
                  <a:lnTo>
                    <a:pt x="275470" y="789996"/>
                  </a:lnTo>
                  <a:lnTo>
                    <a:pt x="317103" y="803419"/>
                  </a:lnTo>
                  <a:lnTo>
                    <a:pt x="360771" y="809378"/>
                  </a:lnTo>
                  <a:lnTo>
                    <a:pt x="405201" y="807583"/>
                  </a:lnTo>
                  <a:lnTo>
                    <a:pt x="449119" y="797745"/>
                  </a:lnTo>
                  <a:lnTo>
                    <a:pt x="491251" y="779575"/>
                  </a:lnTo>
                  <a:lnTo>
                    <a:pt x="512958" y="804320"/>
                  </a:lnTo>
                  <a:lnTo>
                    <a:pt x="538797" y="825136"/>
                  </a:lnTo>
                  <a:lnTo>
                    <a:pt x="568136" y="841619"/>
                  </a:lnTo>
                  <a:lnTo>
                    <a:pt x="600344" y="853362"/>
                  </a:lnTo>
                  <a:lnTo>
                    <a:pt x="646023" y="860903"/>
                  </a:lnTo>
                  <a:lnTo>
                    <a:pt x="690939" y="858868"/>
                  </a:lnTo>
                  <a:lnTo>
                    <a:pt x="733586" y="847994"/>
                  </a:lnTo>
                  <a:lnTo>
                    <a:pt x="772453" y="829015"/>
                  </a:lnTo>
                  <a:lnTo>
                    <a:pt x="806033" y="802668"/>
                  </a:lnTo>
                  <a:lnTo>
                    <a:pt x="832817" y="769687"/>
                  </a:lnTo>
                  <a:lnTo>
                    <a:pt x="851296" y="730807"/>
                  </a:lnTo>
                  <a:lnTo>
                    <a:pt x="872222" y="740912"/>
                  </a:lnTo>
                  <a:lnTo>
                    <a:pt x="894397" y="748301"/>
                  </a:lnTo>
                  <a:lnTo>
                    <a:pt x="917501" y="752881"/>
                  </a:lnTo>
                  <a:lnTo>
                    <a:pt x="941212" y="754556"/>
                  </a:lnTo>
                  <a:lnTo>
                    <a:pt x="987111" y="749267"/>
                  </a:lnTo>
                  <a:lnTo>
                    <a:pt x="1028452" y="733752"/>
                  </a:lnTo>
                  <a:lnTo>
                    <a:pt x="1063577" y="709487"/>
                  </a:lnTo>
                  <a:lnTo>
                    <a:pt x="1090828" y="677952"/>
                  </a:lnTo>
                  <a:lnTo>
                    <a:pt x="1108547" y="640624"/>
                  </a:lnTo>
                  <a:lnTo>
                    <a:pt x="1115075" y="598981"/>
                  </a:lnTo>
                  <a:lnTo>
                    <a:pt x="1140410" y="594165"/>
                  </a:lnTo>
                  <a:lnTo>
                    <a:pt x="1187888" y="575960"/>
                  </a:lnTo>
                  <a:lnTo>
                    <a:pt x="1247647" y="527859"/>
                  </a:lnTo>
                  <a:lnTo>
                    <a:pt x="1273524" y="486440"/>
                  </a:lnTo>
                  <a:lnTo>
                    <a:pt x="1286716" y="440993"/>
                  </a:lnTo>
                  <a:lnTo>
                    <a:pt x="1286869" y="393980"/>
                  </a:lnTo>
                  <a:lnTo>
                    <a:pt x="1273630" y="347862"/>
                  </a:lnTo>
                  <a:lnTo>
                    <a:pt x="1246647" y="305103"/>
                  </a:lnTo>
                  <a:lnTo>
                    <a:pt x="1249568" y="299007"/>
                  </a:lnTo>
                  <a:lnTo>
                    <a:pt x="1251981" y="292657"/>
                  </a:lnTo>
                  <a:lnTo>
                    <a:pt x="1253886" y="286053"/>
                  </a:lnTo>
                  <a:lnTo>
                    <a:pt x="1259284" y="239922"/>
                  </a:lnTo>
                  <a:lnTo>
                    <a:pt x="1248973" y="196137"/>
                  </a:lnTo>
                  <a:lnTo>
                    <a:pt x="1224799" y="157626"/>
                  </a:lnTo>
                  <a:lnTo>
                    <a:pt x="1188610" y="127313"/>
                  </a:lnTo>
                  <a:lnTo>
                    <a:pt x="1142253" y="108126"/>
                  </a:lnTo>
                  <a:lnTo>
                    <a:pt x="1135703" y="86225"/>
                  </a:lnTo>
                  <a:lnTo>
                    <a:pt x="1110982" y="47279"/>
                  </a:lnTo>
                  <a:lnTo>
                    <a:pt x="1053699" y="9389"/>
                  </a:lnTo>
                  <a:lnTo>
                    <a:pt x="1010107" y="282"/>
                  </a:lnTo>
                  <a:lnTo>
                    <a:pt x="965937" y="3586"/>
                  </a:lnTo>
                  <a:lnTo>
                    <a:pt x="924540" y="19045"/>
                  </a:lnTo>
                  <a:lnTo>
                    <a:pt x="889269" y="46404"/>
                  </a:lnTo>
                  <a:lnTo>
                    <a:pt x="879596" y="36155"/>
                  </a:lnTo>
                  <a:lnTo>
                    <a:pt x="868743" y="26989"/>
                  </a:lnTo>
                  <a:lnTo>
                    <a:pt x="856819" y="18990"/>
                  </a:lnTo>
                  <a:lnTo>
                    <a:pt x="843930" y="12241"/>
                  </a:lnTo>
                  <a:lnTo>
                    <a:pt x="7940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7201646" y="4522420"/>
              <a:ext cx="1287145" cy="861060"/>
            </a:xfrm>
            <a:custGeom>
              <a:avLst/>
              <a:gdLst/>
              <a:ahLst/>
              <a:cxnLst/>
              <a:rect l="l" t="t" r="r" b="b"/>
              <a:pathLst>
                <a:path w="1287145" h="861060">
                  <a:moveTo>
                    <a:pt x="116220" y="283386"/>
                  </a:moveTo>
                  <a:lnTo>
                    <a:pt x="115270" y="241131"/>
                  </a:lnTo>
                  <a:lnTo>
                    <a:pt x="124572" y="201079"/>
                  </a:lnTo>
                  <a:lnTo>
                    <a:pt x="143089" y="164471"/>
                  </a:lnTo>
                  <a:lnTo>
                    <a:pt x="169784" y="132546"/>
                  </a:lnTo>
                  <a:lnTo>
                    <a:pt x="203619" y="106543"/>
                  </a:lnTo>
                  <a:lnTo>
                    <a:pt x="243557" y="87703"/>
                  </a:lnTo>
                  <a:lnTo>
                    <a:pt x="288559" y="77265"/>
                  </a:lnTo>
                  <a:lnTo>
                    <a:pt x="322095" y="75648"/>
                  </a:lnTo>
                  <a:lnTo>
                    <a:pt x="355203" y="79091"/>
                  </a:lnTo>
                  <a:lnTo>
                    <a:pt x="387215" y="87463"/>
                  </a:lnTo>
                  <a:lnTo>
                    <a:pt x="417464" y="100633"/>
                  </a:lnTo>
                  <a:lnTo>
                    <a:pt x="448226" y="63687"/>
                  </a:lnTo>
                  <a:lnTo>
                    <a:pt x="488631" y="38239"/>
                  </a:lnTo>
                  <a:lnTo>
                    <a:pt x="535157" y="25268"/>
                  </a:lnTo>
                  <a:lnTo>
                    <a:pt x="584279" y="25758"/>
                  </a:lnTo>
                  <a:lnTo>
                    <a:pt x="632475" y="40689"/>
                  </a:lnTo>
                  <a:lnTo>
                    <a:pt x="669432" y="65454"/>
                  </a:lnTo>
                  <a:lnTo>
                    <a:pt x="701163" y="28332"/>
                  </a:lnTo>
                  <a:lnTo>
                    <a:pt x="744585" y="5939"/>
                  </a:lnTo>
                  <a:lnTo>
                    <a:pt x="794055" y="0"/>
                  </a:lnTo>
                  <a:lnTo>
                    <a:pt x="843930" y="12241"/>
                  </a:lnTo>
                  <a:lnTo>
                    <a:pt x="856819" y="18990"/>
                  </a:lnTo>
                  <a:lnTo>
                    <a:pt x="868743" y="26989"/>
                  </a:lnTo>
                  <a:lnTo>
                    <a:pt x="879596" y="36155"/>
                  </a:lnTo>
                  <a:lnTo>
                    <a:pt x="889269" y="46404"/>
                  </a:lnTo>
                  <a:lnTo>
                    <a:pt x="924540" y="19045"/>
                  </a:lnTo>
                  <a:lnTo>
                    <a:pt x="965937" y="3586"/>
                  </a:lnTo>
                  <a:lnTo>
                    <a:pt x="1010107" y="282"/>
                  </a:lnTo>
                  <a:lnTo>
                    <a:pt x="1053699" y="9389"/>
                  </a:lnTo>
                  <a:lnTo>
                    <a:pt x="1093358" y="31164"/>
                  </a:lnTo>
                  <a:lnTo>
                    <a:pt x="1125188" y="65787"/>
                  </a:lnTo>
                  <a:lnTo>
                    <a:pt x="1142253" y="108126"/>
                  </a:lnTo>
                  <a:lnTo>
                    <a:pt x="1188610" y="127313"/>
                  </a:lnTo>
                  <a:lnTo>
                    <a:pt x="1224799" y="157626"/>
                  </a:lnTo>
                  <a:lnTo>
                    <a:pt x="1248973" y="196137"/>
                  </a:lnTo>
                  <a:lnTo>
                    <a:pt x="1259284" y="239922"/>
                  </a:lnTo>
                  <a:lnTo>
                    <a:pt x="1253886" y="286053"/>
                  </a:lnTo>
                  <a:lnTo>
                    <a:pt x="1251981" y="292657"/>
                  </a:lnTo>
                  <a:lnTo>
                    <a:pt x="1249568" y="299007"/>
                  </a:lnTo>
                  <a:lnTo>
                    <a:pt x="1246647" y="305103"/>
                  </a:lnTo>
                  <a:lnTo>
                    <a:pt x="1273630" y="347862"/>
                  </a:lnTo>
                  <a:lnTo>
                    <a:pt x="1286869" y="393980"/>
                  </a:lnTo>
                  <a:lnTo>
                    <a:pt x="1286716" y="440993"/>
                  </a:lnTo>
                  <a:lnTo>
                    <a:pt x="1273524" y="486440"/>
                  </a:lnTo>
                  <a:lnTo>
                    <a:pt x="1247647" y="527859"/>
                  </a:lnTo>
                  <a:lnTo>
                    <a:pt x="1209436" y="562786"/>
                  </a:lnTo>
                  <a:lnTo>
                    <a:pt x="1164780" y="586456"/>
                  </a:lnTo>
                  <a:lnTo>
                    <a:pt x="1115075" y="598981"/>
                  </a:lnTo>
                  <a:lnTo>
                    <a:pt x="1108547" y="640624"/>
                  </a:lnTo>
                  <a:lnTo>
                    <a:pt x="1090828" y="677952"/>
                  </a:lnTo>
                  <a:lnTo>
                    <a:pt x="1063577" y="709487"/>
                  </a:lnTo>
                  <a:lnTo>
                    <a:pt x="1028452" y="733752"/>
                  </a:lnTo>
                  <a:lnTo>
                    <a:pt x="987111" y="749267"/>
                  </a:lnTo>
                  <a:lnTo>
                    <a:pt x="941212" y="754556"/>
                  </a:lnTo>
                  <a:lnTo>
                    <a:pt x="917501" y="752881"/>
                  </a:lnTo>
                  <a:lnTo>
                    <a:pt x="894397" y="748301"/>
                  </a:lnTo>
                  <a:lnTo>
                    <a:pt x="872222" y="740912"/>
                  </a:lnTo>
                  <a:lnTo>
                    <a:pt x="851296" y="730807"/>
                  </a:lnTo>
                  <a:lnTo>
                    <a:pt x="832817" y="769687"/>
                  </a:lnTo>
                  <a:lnTo>
                    <a:pt x="806033" y="802668"/>
                  </a:lnTo>
                  <a:lnTo>
                    <a:pt x="772453" y="829015"/>
                  </a:lnTo>
                  <a:lnTo>
                    <a:pt x="733586" y="847994"/>
                  </a:lnTo>
                  <a:lnTo>
                    <a:pt x="690939" y="858868"/>
                  </a:lnTo>
                  <a:lnTo>
                    <a:pt x="646023" y="860903"/>
                  </a:lnTo>
                  <a:lnTo>
                    <a:pt x="600344" y="853362"/>
                  </a:lnTo>
                  <a:lnTo>
                    <a:pt x="568136" y="841619"/>
                  </a:lnTo>
                  <a:lnTo>
                    <a:pt x="538797" y="825136"/>
                  </a:lnTo>
                  <a:lnTo>
                    <a:pt x="512958" y="804320"/>
                  </a:lnTo>
                  <a:lnTo>
                    <a:pt x="491251" y="779575"/>
                  </a:lnTo>
                  <a:lnTo>
                    <a:pt x="449119" y="797745"/>
                  </a:lnTo>
                  <a:lnTo>
                    <a:pt x="405201" y="807583"/>
                  </a:lnTo>
                  <a:lnTo>
                    <a:pt x="360771" y="809378"/>
                  </a:lnTo>
                  <a:lnTo>
                    <a:pt x="317103" y="803419"/>
                  </a:lnTo>
                  <a:lnTo>
                    <a:pt x="275470" y="789996"/>
                  </a:lnTo>
                  <a:lnTo>
                    <a:pt x="237148" y="769395"/>
                  </a:lnTo>
                  <a:lnTo>
                    <a:pt x="203410" y="741907"/>
                  </a:lnTo>
                  <a:lnTo>
                    <a:pt x="175529" y="707820"/>
                  </a:lnTo>
                  <a:lnTo>
                    <a:pt x="173878" y="705280"/>
                  </a:lnTo>
                  <a:lnTo>
                    <a:pt x="173116" y="704010"/>
                  </a:lnTo>
                  <a:lnTo>
                    <a:pt x="121642" y="700162"/>
                  </a:lnTo>
                  <a:lnTo>
                    <a:pt x="77358" y="679420"/>
                  </a:lnTo>
                  <a:lnTo>
                    <a:pt x="44886" y="645128"/>
                  </a:lnTo>
                  <a:lnTo>
                    <a:pt x="28844" y="600632"/>
                  </a:lnTo>
                  <a:lnTo>
                    <a:pt x="28628" y="574869"/>
                  </a:lnTo>
                  <a:lnTo>
                    <a:pt x="34448" y="549975"/>
                  </a:lnTo>
                  <a:lnTo>
                    <a:pt x="46007" y="526819"/>
                  </a:lnTo>
                  <a:lnTo>
                    <a:pt x="63007" y="506271"/>
                  </a:lnTo>
                  <a:lnTo>
                    <a:pt x="24653" y="474894"/>
                  </a:lnTo>
                  <a:lnTo>
                    <a:pt x="3159" y="433945"/>
                  </a:lnTo>
                  <a:lnTo>
                    <a:pt x="0" y="388614"/>
                  </a:lnTo>
                  <a:lnTo>
                    <a:pt x="16652" y="344092"/>
                  </a:lnTo>
                  <a:lnTo>
                    <a:pt x="35123" y="321808"/>
                  </a:lnTo>
                  <a:lnTo>
                    <a:pt x="58404" y="304309"/>
                  </a:lnTo>
                  <a:lnTo>
                    <a:pt x="85447" y="292193"/>
                  </a:lnTo>
                  <a:lnTo>
                    <a:pt x="115204" y="286053"/>
                  </a:lnTo>
                  <a:lnTo>
                    <a:pt x="116220" y="283386"/>
                  </a:lnTo>
                  <a:close/>
                </a:path>
                <a:path w="1287145" h="861060">
                  <a:moveTo>
                    <a:pt x="139969" y="518717"/>
                  </a:moveTo>
                  <a:lnTo>
                    <a:pt x="120233" y="518755"/>
                  </a:lnTo>
                  <a:lnTo>
                    <a:pt x="100853" y="516066"/>
                  </a:lnTo>
                  <a:lnTo>
                    <a:pt x="82141" y="510734"/>
                  </a:lnTo>
                  <a:lnTo>
                    <a:pt x="64404" y="502842"/>
                  </a:lnTo>
                </a:path>
                <a:path w="1287145" h="861060">
                  <a:moveTo>
                    <a:pt x="206517" y="692580"/>
                  </a:moveTo>
                  <a:lnTo>
                    <a:pt x="198500" y="695217"/>
                  </a:lnTo>
                  <a:lnTo>
                    <a:pt x="190293" y="697390"/>
                  </a:lnTo>
                  <a:lnTo>
                    <a:pt x="181943" y="699063"/>
                  </a:lnTo>
                  <a:lnTo>
                    <a:pt x="173497" y="700200"/>
                  </a:lnTo>
                </a:path>
                <a:path w="1287145" h="861060">
                  <a:moveTo>
                    <a:pt x="491251" y="776146"/>
                  </a:moveTo>
                  <a:lnTo>
                    <a:pt x="485493" y="767836"/>
                  </a:lnTo>
                  <a:lnTo>
                    <a:pt x="480234" y="759287"/>
                  </a:lnTo>
                  <a:lnTo>
                    <a:pt x="475499" y="750500"/>
                  </a:lnTo>
                  <a:lnTo>
                    <a:pt x="471312" y="741475"/>
                  </a:lnTo>
                </a:path>
                <a:path w="1287145" h="861060">
                  <a:moveTo>
                    <a:pt x="859297" y="689659"/>
                  </a:moveTo>
                  <a:lnTo>
                    <a:pt x="858156" y="699327"/>
                  </a:lnTo>
                  <a:lnTo>
                    <a:pt x="856456" y="708900"/>
                  </a:lnTo>
                  <a:lnTo>
                    <a:pt x="854207" y="718377"/>
                  </a:lnTo>
                  <a:lnTo>
                    <a:pt x="851423" y="727759"/>
                  </a:lnTo>
                </a:path>
                <a:path w="1287145" h="861060">
                  <a:moveTo>
                    <a:pt x="1017412" y="454582"/>
                  </a:moveTo>
                  <a:lnTo>
                    <a:pt x="1057806" y="479448"/>
                  </a:lnTo>
                  <a:lnTo>
                    <a:pt x="1088437" y="512923"/>
                  </a:lnTo>
                  <a:lnTo>
                    <a:pt x="1107781" y="552755"/>
                  </a:lnTo>
                  <a:lnTo>
                    <a:pt x="1114313" y="596695"/>
                  </a:lnTo>
                </a:path>
                <a:path w="1287145" h="861060">
                  <a:moveTo>
                    <a:pt x="1246012" y="303071"/>
                  </a:moveTo>
                  <a:lnTo>
                    <a:pt x="1237819" y="318031"/>
                  </a:lnTo>
                  <a:lnTo>
                    <a:pt x="1227804" y="331979"/>
                  </a:lnTo>
                  <a:lnTo>
                    <a:pt x="1216098" y="344808"/>
                  </a:lnTo>
                  <a:lnTo>
                    <a:pt x="1202832" y="356411"/>
                  </a:lnTo>
                </a:path>
                <a:path w="1287145" h="861060">
                  <a:moveTo>
                    <a:pt x="1142380" y="105205"/>
                  </a:moveTo>
                  <a:lnTo>
                    <a:pt x="1144031" y="113460"/>
                  </a:lnTo>
                  <a:lnTo>
                    <a:pt x="1144793" y="121842"/>
                  </a:lnTo>
                  <a:lnTo>
                    <a:pt x="1144666" y="130351"/>
                  </a:lnTo>
                </a:path>
                <a:path w="1287145" h="861060">
                  <a:moveTo>
                    <a:pt x="866790" y="75741"/>
                  </a:moveTo>
                  <a:lnTo>
                    <a:pt x="871386" y="67220"/>
                  </a:lnTo>
                  <a:lnTo>
                    <a:pt x="876601" y="59009"/>
                  </a:lnTo>
                  <a:lnTo>
                    <a:pt x="882435" y="51131"/>
                  </a:lnTo>
                  <a:lnTo>
                    <a:pt x="888888" y="43610"/>
                  </a:lnTo>
                </a:path>
                <a:path w="1287145" h="861060">
                  <a:moveTo>
                    <a:pt x="660034" y="91108"/>
                  </a:moveTo>
                  <a:lnTo>
                    <a:pt x="661987" y="83943"/>
                  </a:lnTo>
                  <a:lnTo>
                    <a:pt x="664416" y="76932"/>
                  </a:lnTo>
                  <a:lnTo>
                    <a:pt x="667321" y="70088"/>
                  </a:lnTo>
                  <a:lnTo>
                    <a:pt x="670702" y="63422"/>
                  </a:lnTo>
                </a:path>
                <a:path w="1287145" h="861060">
                  <a:moveTo>
                    <a:pt x="417337" y="100506"/>
                  </a:moveTo>
                  <a:lnTo>
                    <a:pt x="427694" y="106408"/>
                  </a:lnTo>
                  <a:lnTo>
                    <a:pt x="437610" y="112857"/>
                  </a:lnTo>
                  <a:lnTo>
                    <a:pt x="447073" y="119830"/>
                  </a:lnTo>
                  <a:lnTo>
                    <a:pt x="456072" y="127303"/>
                  </a:lnTo>
                </a:path>
                <a:path w="1287145" h="861060">
                  <a:moveTo>
                    <a:pt x="123078" y="311707"/>
                  </a:moveTo>
                  <a:lnTo>
                    <a:pt x="120935" y="304728"/>
                  </a:lnTo>
                  <a:lnTo>
                    <a:pt x="119078" y="297689"/>
                  </a:lnTo>
                  <a:lnTo>
                    <a:pt x="117506" y="290579"/>
                  </a:lnTo>
                  <a:lnTo>
                    <a:pt x="116220" y="283386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1"/>
          <p:cNvSpPr txBox="1"/>
          <p:nvPr/>
        </p:nvSpPr>
        <p:spPr>
          <a:xfrm>
            <a:off x="7502397" y="4596129"/>
            <a:ext cx="592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95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5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/km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24"/>
          <p:cNvSpPr txBox="1"/>
          <p:nvPr/>
        </p:nvSpPr>
        <p:spPr>
          <a:xfrm>
            <a:off x="7573771" y="5441086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2021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25"/>
          <p:cNvSpPr txBox="1"/>
          <p:nvPr/>
        </p:nvSpPr>
        <p:spPr>
          <a:xfrm>
            <a:off x="8882082" y="4429132"/>
            <a:ext cx="543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20</a:t>
            </a:r>
            <a:r>
              <a:rPr sz="2000" b="1" spc="5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8239140" y="3357562"/>
            <a:ext cx="1424940" cy="1010919"/>
          </a:xfrm>
          <a:custGeom>
            <a:avLst/>
            <a:gdLst/>
            <a:ahLst/>
            <a:cxnLst/>
            <a:rect l="l" t="t" r="r" b="b"/>
            <a:pathLst>
              <a:path w="1424940" h="1010920">
                <a:moveTo>
                  <a:pt x="128961" y="332644"/>
                </a:moveTo>
                <a:lnTo>
                  <a:pt x="127884" y="282998"/>
                </a:lnTo>
                <a:lnTo>
                  <a:pt x="138148" y="235941"/>
                </a:lnTo>
                <a:lnTo>
                  <a:pt x="158606" y="192925"/>
                </a:lnTo>
                <a:lnTo>
                  <a:pt x="188113" y="155402"/>
                </a:lnTo>
                <a:lnTo>
                  <a:pt x="225522" y="124827"/>
                </a:lnTo>
                <a:lnTo>
                  <a:pt x="269687" y="102651"/>
                </a:lnTo>
                <a:lnTo>
                  <a:pt x="319461" y="90328"/>
                </a:lnTo>
                <a:lnTo>
                  <a:pt x="356460" y="88490"/>
                </a:lnTo>
                <a:lnTo>
                  <a:pt x="393042" y="92582"/>
                </a:lnTo>
                <a:lnTo>
                  <a:pt x="428457" y="102437"/>
                </a:lnTo>
                <a:lnTo>
                  <a:pt x="461955" y="117887"/>
                </a:lnTo>
                <a:lnTo>
                  <a:pt x="489390" y="80811"/>
                </a:lnTo>
                <a:lnTo>
                  <a:pt x="524717" y="52966"/>
                </a:lnTo>
                <a:lnTo>
                  <a:pt x="565667" y="35035"/>
                </a:lnTo>
                <a:lnTo>
                  <a:pt x="609972" y="27698"/>
                </a:lnTo>
                <a:lnTo>
                  <a:pt x="655363" y="31636"/>
                </a:lnTo>
                <a:lnTo>
                  <a:pt x="699572" y="47529"/>
                </a:lnTo>
                <a:lnTo>
                  <a:pt x="740339" y="76485"/>
                </a:lnTo>
                <a:lnTo>
                  <a:pt x="767181" y="40263"/>
                </a:lnTo>
                <a:lnTo>
                  <a:pt x="803069" y="14879"/>
                </a:lnTo>
                <a:lnTo>
                  <a:pt x="844828" y="1358"/>
                </a:lnTo>
                <a:lnTo>
                  <a:pt x="889281" y="724"/>
                </a:lnTo>
                <a:lnTo>
                  <a:pt x="933252" y="14001"/>
                </a:lnTo>
                <a:lnTo>
                  <a:pt x="947520" y="21917"/>
                </a:lnTo>
                <a:lnTo>
                  <a:pt x="960716" y="31321"/>
                </a:lnTo>
                <a:lnTo>
                  <a:pt x="972722" y="42130"/>
                </a:lnTo>
                <a:lnTo>
                  <a:pt x="983417" y="54260"/>
                </a:lnTo>
                <a:lnTo>
                  <a:pt x="1022346" y="22075"/>
                </a:lnTo>
                <a:lnTo>
                  <a:pt x="1068079" y="3893"/>
                </a:lnTo>
                <a:lnTo>
                  <a:pt x="1116902" y="0"/>
                </a:lnTo>
                <a:lnTo>
                  <a:pt x="1165103" y="10682"/>
                </a:lnTo>
                <a:lnTo>
                  <a:pt x="1208969" y="36226"/>
                </a:lnTo>
                <a:lnTo>
                  <a:pt x="1244148" y="76961"/>
                </a:lnTo>
                <a:lnTo>
                  <a:pt x="1262944" y="126650"/>
                </a:lnTo>
                <a:lnTo>
                  <a:pt x="1306405" y="144437"/>
                </a:lnTo>
                <a:lnTo>
                  <a:pt x="1342277" y="171707"/>
                </a:lnTo>
                <a:lnTo>
                  <a:pt x="1369386" y="206469"/>
                </a:lnTo>
                <a:lnTo>
                  <a:pt x="1386558" y="246736"/>
                </a:lnTo>
                <a:lnTo>
                  <a:pt x="1392617" y="290515"/>
                </a:lnTo>
                <a:lnTo>
                  <a:pt x="1386388" y="335819"/>
                </a:lnTo>
                <a:lnTo>
                  <a:pt x="1384229" y="343439"/>
                </a:lnTo>
                <a:lnTo>
                  <a:pt x="1381562" y="350932"/>
                </a:lnTo>
                <a:lnTo>
                  <a:pt x="1378387" y="358171"/>
                </a:lnTo>
                <a:lnTo>
                  <a:pt x="1404873" y="400929"/>
                </a:lnTo>
                <a:lnTo>
                  <a:pt x="1420160" y="446890"/>
                </a:lnTo>
                <a:lnTo>
                  <a:pt x="1424494" y="494235"/>
                </a:lnTo>
                <a:lnTo>
                  <a:pt x="1418122" y="541144"/>
                </a:lnTo>
                <a:lnTo>
                  <a:pt x="1401292" y="585799"/>
                </a:lnTo>
                <a:lnTo>
                  <a:pt x="1374249" y="626379"/>
                </a:lnTo>
                <a:lnTo>
                  <a:pt x="1337239" y="661066"/>
                </a:lnTo>
                <a:lnTo>
                  <a:pt x="1287900" y="688815"/>
                </a:lnTo>
                <a:lnTo>
                  <a:pt x="1232845" y="703611"/>
                </a:lnTo>
                <a:lnTo>
                  <a:pt x="1225659" y="752532"/>
                </a:lnTo>
                <a:lnTo>
                  <a:pt x="1206086" y="796401"/>
                </a:lnTo>
                <a:lnTo>
                  <a:pt x="1175965" y="833468"/>
                </a:lnTo>
                <a:lnTo>
                  <a:pt x="1137134" y="861985"/>
                </a:lnTo>
                <a:lnTo>
                  <a:pt x="1091431" y="880200"/>
                </a:lnTo>
                <a:lnTo>
                  <a:pt x="1040694" y="886364"/>
                </a:lnTo>
                <a:lnTo>
                  <a:pt x="1014586" y="884427"/>
                </a:lnTo>
                <a:lnTo>
                  <a:pt x="989085" y="879061"/>
                </a:lnTo>
                <a:lnTo>
                  <a:pt x="964560" y="870362"/>
                </a:lnTo>
                <a:lnTo>
                  <a:pt x="941380" y="858424"/>
                </a:lnTo>
                <a:lnTo>
                  <a:pt x="924034" y="898773"/>
                </a:lnTo>
                <a:lnTo>
                  <a:pt x="899504" y="933898"/>
                </a:lnTo>
                <a:lnTo>
                  <a:pt x="868905" y="963218"/>
                </a:lnTo>
                <a:lnTo>
                  <a:pt x="833351" y="986154"/>
                </a:lnTo>
                <a:lnTo>
                  <a:pt x="793957" y="1002125"/>
                </a:lnTo>
                <a:lnTo>
                  <a:pt x="751839" y="1010550"/>
                </a:lnTo>
                <a:lnTo>
                  <a:pt x="708110" y="1010849"/>
                </a:lnTo>
                <a:lnTo>
                  <a:pt x="663885" y="1002442"/>
                </a:lnTo>
                <a:lnTo>
                  <a:pt x="628304" y="988641"/>
                </a:lnTo>
                <a:lnTo>
                  <a:pt x="595925" y="969279"/>
                </a:lnTo>
                <a:lnTo>
                  <a:pt x="567427" y="944846"/>
                </a:lnTo>
                <a:lnTo>
                  <a:pt x="543489" y="915828"/>
                </a:lnTo>
                <a:lnTo>
                  <a:pt x="502191" y="935280"/>
                </a:lnTo>
                <a:lnTo>
                  <a:pt x="459216" y="946971"/>
                </a:lnTo>
                <a:lnTo>
                  <a:pt x="415553" y="951139"/>
                </a:lnTo>
                <a:lnTo>
                  <a:pt x="372188" y="948019"/>
                </a:lnTo>
                <a:lnTo>
                  <a:pt x="330108" y="937847"/>
                </a:lnTo>
                <a:lnTo>
                  <a:pt x="290298" y="920861"/>
                </a:lnTo>
                <a:lnTo>
                  <a:pt x="253747" y="897296"/>
                </a:lnTo>
                <a:lnTo>
                  <a:pt x="221441" y="867388"/>
                </a:lnTo>
                <a:lnTo>
                  <a:pt x="194366" y="831373"/>
                </a:lnTo>
                <a:lnTo>
                  <a:pt x="192588" y="828452"/>
                </a:lnTo>
                <a:lnTo>
                  <a:pt x="191699" y="826928"/>
                </a:lnTo>
                <a:lnTo>
                  <a:pt x="145777" y="825053"/>
                </a:lnTo>
                <a:lnTo>
                  <a:pt x="104250" y="809951"/>
                </a:lnTo>
                <a:lnTo>
                  <a:pt x="69746" y="783631"/>
                </a:lnTo>
                <a:lnTo>
                  <a:pt x="44891" y="748107"/>
                </a:lnTo>
                <a:lnTo>
                  <a:pt x="32314" y="705389"/>
                </a:lnTo>
                <a:lnTo>
                  <a:pt x="32064" y="675171"/>
                </a:lnTo>
                <a:lnTo>
                  <a:pt x="38506" y="645953"/>
                </a:lnTo>
                <a:lnTo>
                  <a:pt x="51281" y="618735"/>
                </a:lnTo>
                <a:lnTo>
                  <a:pt x="70033" y="594518"/>
                </a:lnTo>
                <a:lnTo>
                  <a:pt x="34694" y="566147"/>
                </a:lnTo>
                <a:lnTo>
                  <a:pt x="11071" y="529766"/>
                </a:lnTo>
                <a:lnTo>
                  <a:pt x="0" y="488521"/>
                </a:lnTo>
                <a:lnTo>
                  <a:pt x="2315" y="445556"/>
                </a:lnTo>
                <a:lnTo>
                  <a:pt x="18852" y="404018"/>
                </a:lnTo>
                <a:lnTo>
                  <a:pt x="64938" y="357250"/>
                </a:lnTo>
                <a:lnTo>
                  <a:pt x="127691" y="335819"/>
                </a:lnTo>
                <a:lnTo>
                  <a:pt x="128961" y="332644"/>
                </a:lnTo>
                <a:close/>
              </a:path>
              <a:path w="1424940" h="1010920">
                <a:moveTo>
                  <a:pt x="155123" y="609250"/>
                </a:moveTo>
                <a:lnTo>
                  <a:pt x="133297" y="609315"/>
                </a:lnTo>
                <a:lnTo>
                  <a:pt x="111864" y="606154"/>
                </a:lnTo>
                <a:lnTo>
                  <a:pt x="91169" y="599874"/>
                </a:lnTo>
                <a:lnTo>
                  <a:pt x="71557" y="590581"/>
                </a:lnTo>
              </a:path>
              <a:path w="1424940" h="1010920">
                <a:moveTo>
                  <a:pt x="228656" y="813593"/>
                </a:moveTo>
                <a:lnTo>
                  <a:pt x="219800" y="816661"/>
                </a:lnTo>
                <a:lnTo>
                  <a:pt x="210765" y="819181"/>
                </a:lnTo>
                <a:lnTo>
                  <a:pt x="201564" y="821130"/>
                </a:lnTo>
                <a:lnTo>
                  <a:pt x="192207" y="822483"/>
                </a:lnTo>
              </a:path>
              <a:path w="1424940" h="1010920">
                <a:moveTo>
                  <a:pt x="543362" y="911764"/>
                </a:moveTo>
                <a:lnTo>
                  <a:pt x="537054" y="902001"/>
                </a:lnTo>
                <a:lnTo>
                  <a:pt x="531282" y="891952"/>
                </a:lnTo>
                <a:lnTo>
                  <a:pt x="526057" y="881617"/>
                </a:lnTo>
                <a:lnTo>
                  <a:pt x="521391" y="870997"/>
                </a:lnTo>
              </a:path>
              <a:path w="1424940" h="1010920">
                <a:moveTo>
                  <a:pt x="950270" y="810164"/>
                </a:moveTo>
                <a:lnTo>
                  <a:pt x="949008" y="821471"/>
                </a:lnTo>
                <a:lnTo>
                  <a:pt x="947127" y="832706"/>
                </a:lnTo>
                <a:lnTo>
                  <a:pt x="944627" y="843847"/>
                </a:lnTo>
                <a:lnTo>
                  <a:pt x="941507" y="854868"/>
                </a:lnTo>
              </a:path>
              <a:path w="1424940" h="1010920">
                <a:moveTo>
                  <a:pt x="1125022" y="533812"/>
                </a:moveTo>
                <a:lnTo>
                  <a:pt x="1169701" y="563070"/>
                </a:lnTo>
                <a:lnTo>
                  <a:pt x="1203556" y="602424"/>
                </a:lnTo>
                <a:lnTo>
                  <a:pt x="1224910" y="649255"/>
                </a:lnTo>
                <a:lnTo>
                  <a:pt x="1232083" y="700944"/>
                </a:lnTo>
              </a:path>
              <a:path w="1424940" h="1010920">
                <a:moveTo>
                  <a:pt x="1377625" y="355758"/>
                </a:moveTo>
                <a:lnTo>
                  <a:pt x="1368577" y="373328"/>
                </a:lnTo>
                <a:lnTo>
                  <a:pt x="1357528" y="389730"/>
                </a:lnTo>
                <a:lnTo>
                  <a:pt x="1344621" y="404800"/>
                </a:lnTo>
                <a:lnTo>
                  <a:pt x="1330000" y="418369"/>
                </a:lnTo>
              </a:path>
              <a:path w="1424940" h="1010920">
                <a:moveTo>
                  <a:pt x="1263198" y="123221"/>
                </a:moveTo>
                <a:lnTo>
                  <a:pt x="1264363" y="130577"/>
                </a:lnTo>
                <a:lnTo>
                  <a:pt x="1265183" y="137969"/>
                </a:lnTo>
                <a:lnTo>
                  <a:pt x="1265645" y="145384"/>
                </a:lnTo>
                <a:lnTo>
                  <a:pt x="1265738" y="152812"/>
                </a:lnTo>
              </a:path>
              <a:path w="1424940" h="1010920">
                <a:moveTo>
                  <a:pt x="958525" y="88677"/>
                </a:moveTo>
                <a:lnTo>
                  <a:pt x="963570" y="78586"/>
                </a:lnTo>
                <a:lnTo>
                  <a:pt x="969352" y="68913"/>
                </a:lnTo>
                <a:lnTo>
                  <a:pt x="975849" y="59691"/>
                </a:lnTo>
                <a:lnTo>
                  <a:pt x="983036" y="50958"/>
                </a:lnTo>
              </a:path>
              <a:path w="1424940" h="1010920">
                <a:moveTo>
                  <a:pt x="729925" y="106711"/>
                </a:moveTo>
                <a:lnTo>
                  <a:pt x="732112" y="98307"/>
                </a:lnTo>
                <a:lnTo>
                  <a:pt x="734847" y="90058"/>
                </a:lnTo>
                <a:lnTo>
                  <a:pt x="738105" y="81976"/>
                </a:lnTo>
                <a:lnTo>
                  <a:pt x="741863" y="74072"/>
                </a:lnTo>
              </a:path>
              <a:path w="1424940" h="1010920">
                <a:moveTo>
                  <a:pt x="461701" y="117760"/>
                </a:moveTo>
                <a:lnTo>
                  <a:pt x="473175" y="124681"/>
                </a:lnTo>
                <a:lnTo>
                  <a:pt x="484149" y="132270"/>
                </a:lnTo>
                <a:lnTo>
                  <a:pt x="494598" y="140477"/>
                </a:lnTo>
                <a:lnTo>
                  <a:pt x="504500" y="149256"/>
                </a:lnTo>
              </a:path>
              <a:path w="1424940" h="1010920">
                <a:moveTo>
                  <a:pt x="136454" y="365918"/>
                </a:moveTo>
                <a:lnTo>
                  <a:pt x="134051" y="357756"/>
                </a:lnTo>
                <a:lnTo>
                  <a:pt x="131994" y="349487"/>
                </a:lnTo>
                <a:lnTo>
                  <a:pt x="130293" y="341147"/>
                </a:lnTo>
                <a:lnTo>
                  <a:pt x="128961" y="33277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7"/>
          <p:cNvSpPr txBox="1"/>
          <p:nvPr/>
        </p:nvSpPr>
        <p:spPr>
          <a:xfrm>
            <a:off x="8539425" y="3623658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28"/>
          <p:cNvSpPr txBox="1"/>
          <p:nvPr/>
        </p:nvSpPr>
        <p:spPr>
          <a:xfrm>
            <a:off x="10382280" y="3786190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2030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29"/>
          <p:cNvSpPr/>
          <p:nvPr/>
        </p:nvSpPr>
        <p:spPr>
          <a:xfrm>
            <a:off x="9882214" y="2714620"/>
            <a:ext cx="1423035" cy="1009650"/>
          </a:xfrm>
          <a:custGeom>
            <a:avLst/>
            <a:gdLst/>
            <a:ahLst/>
            <a:cxnLst/>
            <a:rect l="l" t="t" r="r" b="b"/>
            <a:pathLst>
              <a:path w="1423034" h="1009650">
                <a:moveTo>
                  <a:pt x="128834" y="332144"/>
                </a:moveTo>
                <a:lnTo>
                  <a:pt x="127750" y="282553"/>
                </a:lnTo>
                <a:lnTo>
                  <a:pt x="137992" y="235550"/>
                </a:lnTo>
                <a:lnTo>
                  <a:pt x="158419" y="192588"/>
                </a:lnTo>
                <a:lnTo>
                  <a:pt x="187885" y="155120"/>
                </a:lnTo>
                <a:lnTo>
                  <a:pt x="225247" y="124599"/>
                </a:lnTo>
                <a:lnTo>
                  <a:pt x="269360" y="102478"/>
                </a:lnTo>
                <a:lnTo>
                  <a:pt x="319080" y="90209"/>
                </a:lnTo>
                <a:lnTo>
                  <a:pt x="356077" y="88372"/>
                </a:lnTo>
                <a:lnTo>
                  <a:pt x="392645" y="92463"/>
                </a:lnTo>
                <a:lnTo>
                  <a:pt x="428023" y="102318"/>
                </a:lnTo>
                <a:lnTo>
                  <a:pt x="461447" y="117768"/>
                </a:lnTo>
                <a:lnTo>
                  <a:pt x="488872" y="80701"/>
                </a:lnTo>
                <a:lnTo>
                  <a:pt x="524171" y="52876"/>
                </a:lnTo>
                <a:lnTo>
                  <a:pt x="565079" y="34964"/>
                </a:lnTo>
                <a:lnTo>
                  <a:pt x="609332" y="27636"/>
                </a:lnTo>
                <a:lnTo>
                  <a:pt x="654664" y="31561"/>
                </a:lnTo>
                <a:lnTo>
                  <a:pt x="698810" y="47410"/>
                </a:lnTo>
                <a:lnTo>
                  <a:pt x="739577" y="76366"/>
                </a:lnTo>
                <a:lnTo>
                  <a:pt x="766405" y="40206"/>
                </a:lnTo>
                <a:lnTo>
                  <a:pt x="802254" y="14860"/>
                </a:lnTo>
                <a:lnTo>
                  <a:pt x="843956" y="1358"/>
                </a:lnTo>
                <a:lnTo>
                  <a:pt x="888340" y="731"/>
                </a:lnTo>
                <a:lnTo>
                  <a:pt x="932236" y="14009"/>
                </a:lnTo>
                <a:lnTo>
                  <a:pt x="946504" y="21923"/>
                </a:lnTo>
                <a:lnTo>
                  <a:pt x="959700" y="31313"/>
                </a:lnTo>
                <a:lnTo>
                  <a:pt x="971706" y="42084"/>
                </a:lnTo>
                <a:lnTo>
                  <a:pt x="982401" y="54141"/>
                </a:lnTo>
                <a:lnTo>
                  <a:pt x="1021267" y="22018"/>
                </a:lnTo>
                <a:lnTo>
                  <a:pt x="1066955" y="3874"/>
                </a:lnTo>
                <a:lnTo>
                  <a:pt x="1115739" y="0"/>
                </a:lnTo>
                <a:lnTo>
                  <a:pt x="1163896" y="10689"/>
                </a:lnTo>
                <a:lnTo>
                  <a:pt x="1207699" y="36234"/>
                </a:lnTo>
                <a:lnTo>
                  <a:pt x="1242831" y="76811"/>
                </a:lnTo>
                <a:lnTo>
                  <a:pt x="1261674" y="126531"/>
                </a:lnTo>
                <a:lnTo>
                  <a:pt x="1305028" y="144255"/>
                </a:lnTo>
                <a:lnTo>
                  <a:pt x="1340828" y="171461"/>
                </a:lnTo>
                <a:lnTo>
                  <a:pt x="1367894" y="206160"/>
                </a:lnTo>
                <a:lnTo>
                  <a:pt x="1385043" y="246363"/>
                </a:lnTo>
                <a:lnTo>
                  <a:pt x="1391094" y="290079"/>
                </a:lnTo>
                <a:lnTo>
                  <a:pt x="1384864" y="335319"/>
                </a:lnTo>
                <a:lnTo>
                  <a:pt x="1382705" y="342939"/>
                </a:lnTo>
                <a:lnTo>
                  <a:pt x="1380038" y="350432"/>
                </a:lnTo>
                <a:lnTo>
                  <a:pt x="1376863" y="357671"/>
                </a:lnTo>
                <a:lnTo>
                  <a:pt x="1403349" y="400367"/>
                </a:lnTo>
                <a:lnTo>
                  <a:pt x="1418639" y="446256"/>
                </a:lnTo>
                <a:lnTo>
                  <a:pt x="1422980" y="493522"/>
                </a:lnTo>
                <a:lnTo>
                  <a:pt x="1416622" y="540350"/>
                </a:lnTo>
                <a:lnTo>
                  <a:pt x="1399814" y="584925"/>
                </a:lnTo>
                <a:lnTo>
                  <a:pt x="1372805" y="625433"/>
                </a:lnTo>
                <a:lnTo>
                  <a:pt x="1335842" y="660058"/>
                </a:lnTo>
                <a:lnTo>
                  <a:pt x="1286566" y="687792"/>
                </a:lnTo>
                <a:lnTo>
                  <a:pt x="1231575" y="702476"/>
                </a:lnTo>
                <a:lnTo>
                  <a:pt x="1224355" y="751379"/>
                </a:lnTo>
                <a:lnTo>
                  <a:pt x="1204797" y="795205"/>
                </a:lnTo>
                <a:lnTo>
                  <a:pt x="1174727" y="832222"/>
                </a:lnTo>
                <a:lnTo>
                  <a:pt x="1135968" y="860699"/>
                </a:lnTo>
                <a:lnTo>
                  <a:pt x="1090344" y="878903"/>
                </a:lnTo>
                <a:lnTo>
                  <a:pt x="1039678" y="885102"/>
                </a:lnTo>
                <a:lnTo>
                  <a:pt x="1013499" y="883094"/>
                </a:lnTo>
                <a:lnTo>
                  <a:pt x="987974" y="877704"/>
                </a:lnTo>
                <a:lnTo>
                  <a:pt x="963472" y="869029"/>
                </a:lnTo>
                <a:lnTo>
                  <a:pt x="940364" y="857162"/>
                </a:lnTo>
                <a:lnTo>
                  <a:pt x="923066" y="897464"/>
                </a:lnTo>
                <a:lnTo>
                  <a:pt x="898583" y="932543"/>
                </a:lnTo>
                <a:lnTo>
                  <a:pt x="868032" y="961820"/>
                </a:lnTo>
                <a:lnTo>
                  <a:pt x="832526" y="984718"/>
                </a:lnTo>
                <a:lnTo>
                  <a:pt x="793180" y="1000656"/>
                </a:lnTo>
                <a:lnTo>
                  <a:pt x="751109" y="1009056"/>
                </a:lnTo>
                <a:lnTo>
                  <a:pt x="707427" y="1009339"/>
                </a:lnTo>
                <a:lnTo>
                  <a:pt x="663250" y="1000926"/>
                </a:lnTo>
                <a:lnTo>
                  <a:pt x="627669" y="987145"/>
                </a:lnTo>
                <a:lnTo>
                  <a:pt x="595290" y="967827"/>
                </a:lnTo>
                <a:lnTo>
                  <a:pt x="566792" y="943437"/>
                </a:lnTo>
                <a:lnTo>
                  <a:pt x="542854" y="914439"/>
                </a:lnTo>
                <a:lnTo>
                  <a:pt x="501602" y="933887"/>
                </a:lnTo>
                <a:lnTo>
                  <a:pt x="458682" y="945569"/>
                </a:lnTo>
                <a:lnTo>
                  <a:pt x="415078" y="949726"/>
                </a:lnTo>
                <a:lnTo>
                  <a:pt x="371775" y="946599"/>
                </a:lnTo>
                <a:lnTo>
                  <a:pt x="329758" y="936428"/>
                </a:lnTo>
                <a:lnTo>
                  <a:pt x="290012" y="919453"/>
                </a:lnTo>
                <a:lnTo>
                  <a:pt x="253520" y="895915"/>
                </a:lnTo>
                <a:lnTo>
                  <a:pt x="221267" y="866054"/>
                </a:lnTo>
                <a:lnTo>
                  <a:pt x="194239" y="830111"/>
                </a:lnTo>
                <a:lnTo>
                  <a:pt x="191445" y="825666"/>
                </a:lnTo>
                <a:lnTo>
                  <a:pt x="145585" y="823806"/>
                </a:lnTo>
                <a:lnTo>
                  <a:pt x="104096" y="808742"/>
                </a:lnTo>
                <a:lnTo>
                  <a:pt x="69611" y="782479"/>
                </a:lnTo>
                <a:lnTo>
                  <a:pt x="44763" y="747024"/>
                </a:lnTo>
                <a:lnTo>
                  <a:pt x="32187" y="704381"/>
                </a:lnTo>
                <a:lnTo>
                  <a:pt x="31993" y="674165"/>
                </a:lnTo>
                <a:lnTo>
                  <a:pt x="38442" y="644961"/>
                </a:lnTo>
                <a:lnTo>
                  <a:pt x="51225" y="617781"/>
                </a:lnTo>
                <a:lnTo>
                  <a:pt x="70033" y="593637"/>
                </a:lnTo>
                <a:lnTo>
                  <a:pt x="34694" y="565342"/>
                </a:lnTo>
                <a:lnTo>
                  <a:pt x="11071" y="529030"/>
                </a:lnTo>
                <a:lnTo>
                  <a:pt x="0" y="487841"/>
                </a:lnTo>
                <a:lnTo>
                  <a:pt x="2315" y="444915"/>
                </a:lnTo>
                <a:lnTo>
                  <a:pt x="18852" y="403391"/>
                </a:lnTo>
                <a:lnTo>
                  <a:pt x="64826" y="356734"/>
                </a:lnTo>
                <a:lnTo>
                  <a:pt x="127564" y="335319"/>
                </a:lnTo>
                <a:lnTo>
                  <a:pt x="128834" y="332144"/>
                </a:lnTo>
                <a:close/>
              </a:path>
              <a:path w="1423034" h="1009650">
                <a:moveTo>
                  <a:pt x="154869" y="608369"/>
                </a:moveTo>
                <a:lnTo>
                  <a:pt x="133119" y="608381"/>
                </a:lnTo>
                <a:lnTo>
                  <a:pt x="111737" y="605226"/>
                </a:lnTo>
                <a:lnTo>
                  <a:pt x="91094" y="598975"/>
                </a:lnTo>
                <a:lnTo>
                  <a:pt x="71557" y="589700"/>
                </a:lnTo>
              </a:path>
              <a:path w="1423034" h="1009650">
                <a:moveTo>
                  <a:pt x="228529" y="812331"/>
                </a:moveTo>
                <a:lnTo>
                  <a:pt x="219600" y="815453"/>
                </a:lnTo>
                <a:lnTo>
                  <a:pt x="210527" y="817967"/>
                </a:lnTo>
                <a:lnTo>
                  <a:pt x="201312" y="819886"/>
                </a:lnTo>
                <a:lnTo>
                  <a:pt x="191953" y="821221"/>
                </a:lnTo>
              </a:path>
              <a:path w="1423034" h="1009650">
                <a:moveTo>
                  <a:pt x="542854" y="910375"/>
                </a:moveTo>
                <a:lnTo>
                  <a:pt x="536473" y="900668"/>
                </a:lnTo>
                <a:lnTo>
                  <a:pt x="530662" y="890627"/>
                </a:lnTo>
                <a:lnTo>
                  <a:pt x="525424" y="880300"/>
                </a:lnTo>
                <a:lnTo>
                  <a:pt x="520756" y="869735"/>
                </a:lnTo>
              </a:path>
              <a:path w="1423034" h="1009650">
                <a:moveTo>
                  <a:pt x="949254" y="808902"/>
                </a:moveTo>
                <a:lnTo>
                  <a:pt x="947992" y="820209"/>
                </a:lnTo>
                <a:lnTo>
                  <a:pt x="946111" y="831445"/>
                </a:lnTo>
                <a:lnTo>
                  <a:pt x="943611" y="842585"/>
                </a:lnTo>
                <a:lnTo>
                  <a:pt x="940491" y="853606"/>
                </a:lnTo>
              </a:path>
              <a:path w="1423034" h="1009650">
                <a:moveTo>
                  <a:pt x="1123752" y="532931"/>
                </a:moveTo>
                <a:lnTo>
                  <a:pt x="1168413" y="562169"/>
                </a:lnTo>
                <a:lnTo>
                  <a:pt x="1202238" y="601479"/>
                </a:lnTo>
                <a:lnTo>
                  <a:pt x="1223586" y="648267"/>
                </a:lnTo>
                <a:lnTo>
                  <a:pt x="1230813" y="699936"/>
                </a:lnTo>
              </a:path>
              <a:path w="1423034" h="1009650">
                <a:moveTo>
                  <a:pt x="1376228" y="355258"/>
                </a:moveTo>
                <a:lnTo>
                  <a:pt x="1367178" y="372808"/>
                </a:lnTo>
                <a:lnTo>
                  <a:pt x="1356115" y="389167"/>
                </a:lnTo>
                <a:lnTo>
                  <a:pt x="1343171" y="404193"/>
                </a:lnTo>
                <a:lnTo>
                  <a:pt x="1328476" y="417742"/>
                </a:lnTo>
              </a:path>
              <a:path w="1423034" h="1009650">
                <a:moveTo>
                  <a:pt x="1261801" y="122975"/>
                </a:moveTo>
                <a:lnTo>
                  <a:pt x="1263020" y="130331"/>
                </a:lnTo>
                <a:lnTo>
                  <a:pt x="1263833" y="137723"/>
                </a:lnTo>
                <a:lnTo>
                  <a:pt x="1264266" y="145139"/>
                </a:lnTo>
                <a:lnTo>
                  <a:pt x="1264341" y="152566"/>
                </a:lnTo>
              </a:path>
              <a:path w="1423034" h="1009650">
                <a:moveTo>
                  <a:pt x="957509" y="88558"/>
                </a:moveTo>
                <a:lnTo>
                  <a:pt x="962552" y="78468"/>
                </a:lnTo>
                <a:lnTo>
                  <a:pt x="968320" y="68794"/>
                </a:lnTo>
                <a:lnTo>
                  <a:pt x="974779" y="59572"/>
                </a:lnTo>
                <a:lnTo>
                  <a:pt x="981893" y="50839"/>
                </a:lnTo>
              </a:path>
              <a:path w="1423034" h="1009650">
                <a:moveTo>
                  <a:pt x="729163" y="106465"/>
                </a:moveTo>
                <a:lnTo>
                  <a:pt x="731330" y="98135"/>
                </a:lnTo>
                <a:lnTo>
                  <a:pt x="734021" y="89923"/>
                </a:lnTo>
                <a:lnTo>
                  <a:pt x="737236" y="81855"/>
                </a:lnTo>
                <a:lnTo>
                  <a:pt x="740974" y="73953"/>
                </a:lnTo>
              </a:path>
              <a:path w="1423034" h="1009650">
                <a:moveTo>
                  <a:pt x="461193" y="117514"/>
                </a:moveTo>
                <a:lnTo>
                  <a:pt x="472667" y="124438"/>
                </a:lnTo>
                <a:lnTo>
                  <a:pt x="483641" y="132040"/>
                </a:lnTo>
                <a:lnTo>
                  <a:pt x="494090" y="140285"/>
                </a:lnTo>
                <a:lnTo>
                  <a:pt x="503992" y="149137"/>
                </a:lnTo>
              </a:path>
              <a:path w="1423034" h="1009650">
                <a:moveTo>
                  <a:pt x="136327" y="365418"/>
                </a:moveTo>
                <a:lnTo>
                  <a:pt x="133924" y="357203"/>
                </a:lnTo>
                <a:lnTo>
                  <a:pt x="131867" y="348940"/>
                </a:lnTo>
                <a:lnTo>
                  <a:pt x="130166" y="340629"/>
                </a:lnTo>
                <a:lnTo>
                  <a:pt x="128834" y="33227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0"/>
          <p:cNvSpPr txBox="1"/>
          <p:nvPr/>
        </p:nvSpPr>
        <p:spPr>
          <a:xfrm>
            <a:off x="10239404" y="3000372"/>
            <a:ext cx="71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8" name="object 31"/>
          <p:cNvGrpSpPr/>
          <p:nvPr/>
        </p:nvGrpSpPr>
        <p:grpSpPr>
          <a:xfrm>
            <a:off x="5847572" y="4003500"/>
            <a:ext cx="1311275" cy="889000"/>
            <a:chOff x="5847572" y="4003500"/>
            <a:chExt cx="1311275" cy="889000"/>
          </a:xfrm>
        </p:grpSpPr>
        <p:sp>
          <p:nvSpPr>
            <p:cNvPr id="39" name="object 32"/>
            <p:cNvSpPr/>
            <p:nvPr/>
          </p:nvSpPr>
          <p:spPr>
            <a:xfrm>
              <a:off x="5860526" y="4016454"/>
              <a:ext cx="1285875" cy="862965"/>
            </a:xfrm>
            <a:custGeom>
              <a:avLst/>
              <a:gdLst/>
              <a:ahLst/>
              <a:cxnLst/>
              <a:rect l="l" t="t" r="r" b="b"/>
              <a:pathLst>
                <a:path w="1285875" h="862964">
                  <a:moveTo>
                    <a:pt x="793079" y="0"/>
                  </a:moveTo>
                  <a:lnTo>
                    <a:pt x="743696" y="5953"/>
                  </a:lnTo>
                  <a:lnTo>
                    <a:pt x="700361" y="28384"/>
                  </a:lnTo>
                  <a:lnTo>
                    <a:pt x="668670" y="65579"/>
                  </a:lnTo>
                  <a:lnTo>
                    <a:pt x="660199" y="58459"/>
                  </a:lnTo>
                  <a:lnTo>
                    <a:pt x="583580" y="25835"/>
                  </a:lnTo>
                  <a:lnTo>
                    <a:pt x="534502" y="25347"/>
                  </a:lnTo>
                  <a:lnTo>
                    <a:pt x="488015" y="38354"/>
                  </a:lnTo>
                  <a:lnTo>
                    <a:pt x="447655" y="63865"/>
                  </a:lnTo>
                  <a:lnTo>
                    <a:pt x="416956" y="100885"/>
                  </a:lnTo>
                  <a:lnTo>
                    <a:pt x="386782" y="87641"/>
                  </a:lnTo>
                  <a:lnTo>
                    <a:pt x="354822" y="79232"/>
                  </a:lnTo>
                  <a:lnTo>
                    <a:pt x="321766" y="75775"/>
                  </a:lnTo>
                  <a:lnTo>
                    <a:pt x="288305" y="77390"/>
                  </a:lnTo>
                  <a:lnTo>
                    <a:pt x="243310" y="87843"/>
                  </a:lnTo>
                  <a:lnTo>
                    <a:pt x="203390" y="106722"/>
                  </a:lnTo>
                  <a:lnTo>
                    <a:pt x="169580" y="132781"/>
                  </a:lnTo>
                  <a:lnTo>
                    <a:pt x="142912" y="164774"/>
                  </a:lnTo>
                  <a:lnTo>
                    <a:pt x="124420" y="201454"/>
                  </a:lnTo>
                  <a:lnTo>
                    <a:pt x="115136" y="241576"/>
                  </a:lnTo>
                  <a:lnTo>
                    <a:pt x="116093" y="283892"/>
                  </a:lnTo>
                  <a:lnTo>
                    <a:pt x="115077" y="286559"/>
                  </a:lnTo>
                  <a:lnTo>
                    <a:pt x="58293" y="304879"/>
                  </a:lnTo>
                  <a:lnTo>
                    <a:pt x="16652" y="344725"/>
                  </a:lnTo>
                  <a:lnTo>
                    <a:pt x="0" y="389286"/>
                  </a:lnTo>
                  <a:lnTo>
                    <a:pt x="3159" y="434705"/>
                  </a:lnTo>
                  <a:lnTo>
                    <a:pt x="24653" y="475741"/>
                  </a:lnTo>
                  <a:lnTo>
                    <a:pt x="63007" y="507158"/>
                  </a:lnTo>
                  <a:lnTo>
                    <a:pt x="45989" y="527780"/>
                  </a:lnTo>
                  <a:lnTo>
                    <a:pt x="34401" y="550973"/>
                  </a:lnTo>
                  <a:lnTo>
                    <a:pt x="28575" y="575881"/>
                  </a:lnTo>
                  <a:lnTo>
                    <a:pt x="28844" y="601646"/>
                  </a:lnTo>
                  <a:lnTo>
                    <a:pt x="44811" y="646235"/>
                  </a:lnTo>
                  <a:lnTo>
                    <a:pt x="77231" y="680608"/>
                  </a:lnTo>
                  <a:lnTo>
                    <a:pt x="121463" y="701409"/>
                  </a:lnTo>
                  <a:lnTo>
                    <a:pt x="172862" y="705278"/>
                  </a:lnTo>
                  <a:lnTo>
                    <a:pt x="175275" y="709088"/>
                  </a:lnTo>
                  <a:lnTo>
                    <a:pt x="203145" y="743222"/>
                  </a:lnTo>
                  <a:lnTo>
                    <a:pt x="236855" y="770755"/>
                  </a:lnTo>
                  <a:lnTo>
                    <a:pt x="275136" y="791393"/>
                  </a:lnTo>
                  <a:lnTo>
                    <a:pt x="316722" y="804846"/>
                  </a:lnTo>
                  <a:lnTo>
                    <a:pt x="360343" y="810822"/>
                  </a:lnTo>
                  <a:lnTo>
                    <a:pt x="404733" y="809029"/>
                  </a:lnTo>
                  <a:lnTo>
                    <a:pt x="448622" y="799176"/>
                  </a:lnTo>
                  <a:lnTo>
                    <a:pt x="490743" y="780970"/>
                  </a:lnTo>
                  <a:lnTo>
                    <a:pt x="512357" y="805717"/>
                  </a:lnTo>
                  <a:lnTo>
                    <a:pt x="538114" y="826547"/>
                  </a:lnTo>
                  <a:lnTo>
                    <a:pt x="567396" y="843067"/>
                  </a:lnTo>
                  <a:lnTo>
                    <a:pt x="599582" y="854884"/>
                  </a:lnTo>
                  <a:lnTo>
                    <a:pt x="645247" y="862464"/>
                  </a:lnTo>
                  <a:lnTo>
                    <a:pt x="690127" y="860440"/>
                  </a:lnTo>
                  <a:lnTo>
                    <a:pt x="732724" y="849549"/>
                  </a:lnTo>
                  <a:lnTo>
                    <a:pt x="771537" y="830530"/>
                  </a:lnTo>
                  <a:lnTo>
                    <a:pt x="805067" y="804119"/>
                  </a:lnTo>
                  <a:lnTo>
                    <a:pt x="831815" y="771055"/>
                  </a:lnTo>
                  <a:lnTo>
                    <a:pt x="850280" y="732075"/>
                  </a:lnTo>
                  <a:lnTo>
                    <a:pt x="871204" y="742251"/>
                  </a:lnTo>
                  <a:lnTo>
                    <a:pt x="893365" y="749665"/>
                  </a:lnTo>
                  <a:lnTo>
                    <a:pt x="916431" y="754221"/>
                  </a:lnTo>
                  <a:lnTo>
                    <a:pt x="940069" y="755824"/>
                  </a:lnTo>
                  <a:lnTo>
                    <a:pt x="985905" y="750579"/>
                  </a:lnTo>
                  <a:lnTo>
                    <a:pt x="1027187" y="735071"/>
                  </a:lnTo>
                  <a:lnTo>
                    <a:pt x="1062259" y="710787"/>
                  </a:lnTo>
                  <a:lnTo>
                    <a:pt x="1089468" y="679210"/>
                  </a:lnTo>
                  <a:lnTo>
                    <a:pt x="1107160" y="641827"/>
                  </a:lnTo>
                  <a:lnTo>
                    <a:pt x="1113678" y="600122"/>
                  </a:lnTo>
                  <a:lnTo>
                    <a:pt x="1139066" y="595233"/>
                  </a:lnTo>
                  <a:lnTo>
                    <a:pt x="1186509" y="576976"/>
                  </a:lnTo>
                  <a:lnTo>
                    <a:pt x="1246188" y="528809"/>
                  </a:lnTo>
                  <a:lnTo>
                    <a:pt x="1272010" y="487327"/>
                  </a:lnTo>
                  <a:lnTo>
                    <a:pt x="1285160" y="441817"/>
                  </a:lnTo>
                  <a:lnTo>
                    <a:pt x="1285293" y="394740"/>
                  </a:lnTo>
                  <a:lnTo>
                    <a:pt x="1272063" y="348559"/>
                  </a:lnTo>
                  <a:lnTo>
                    <a:pt x="1245123" y="305736"/>
                  </a:lnTo>
                  <a:lnTo>
                    <a:pt x="1248044" y="299513"/>
                  </a:lnTo>
                  <a:lnTo>
                    <a:pt x="1250457" y="293163"/>
                  </a:lnTo>
                  <a:lnTo>
                    <a:pt x="1252362" y="286559"/>
                  </a:lnTo>
                  <a:lnTo>
                    <a:pt x="1257774" y="240352"/>
                  </a:lnTo>
                  <a:lnTo>
                    <a:pt x="1247494" y="196499"/>
                  </a:lnTo>
                  <a:lnTo>
                    <a:pt x="1223358" y="157930"/>
                  </a:lnTo>
                  <a:lnTo>
                    <a:pt x="1187200" y="127580"/>
                  </a:lnTo>
                  <a:lnTo>
                    <a:pt x="1140856" y="108378"/>
                  </a:lnTo>
                  <a:lnTo>
                    <a:pt x="1134379" y="86403"/>
                  </a:lnTo>
                  <a:lnTo>
                    <a:pt x="1109710" y="47406"/>
                  </a:lnTo>
                  <a:lnTo>
                    <a:pt x="1052443" y="9453"/>
                  </a:lnTo>
                  <a:lnTo>
                    <a:pt x="1008890" y="315"/>
                  </a:lnTo>
                  <a:lnTo>
                    <a:pt x="964776" y="3619"/>
                  </a:lnTo>
                  <a:lnTo>
                    <a:pt x="923449" y="19109"/>
                  </a:lnTo>
                  <a:lnTo>
                    <a:pt x="888253" y="46529"/>
                  </a:lnTo>
                  <a:lnTo>
                    <a:pt x="878580" y="36206"/>
                  </a:lnTo>
                  <a:lnTo>
                    <a:pt x="867727" y="27003"/>
                  </a:lnTo>
                  <a:lnTo>
                    <a:pt x="855803" y="18990"/>
                  </a:lnTo>
                  <a:lnTo>
                    <a:pt x="842914" y="12239"/>
                  </a:lnTo>
                  <a:lnTo>
                    <a:pt x="7930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/>
            <p:cNvSpPr/>
            <p:nvPr/>
          </p:nvSpPr>
          <p:spPr>
            <a:xfrm>
              <a:off x="5860526" y="4016454"/>
              <a:ext cx="1285875" cy="862965"/>
            </a:xfrm>
            <a:custGeom>
              <a:avLst/>
              <a:gdLst/>
              <a:ahLst/>
              <a:cxnLst/>
              <a:rect l="l" t="t" r="r" b="b"/>
              <a:pathLst>
                <a:path w="1285875" h="862964">
                  <a:moveTo>
                    <a:pt x="116093" y="283892"/>
                  </a:moveTo>
                  <a:lnTo>
                    <a:pt x="115136" y="241576"/>
                  </a:lnTo>
                  <a:lnTo>
                    <a:pt x="124420" y="201454"/>
                  </a:lnTo>
                  <a:lnTo>
                    <a:pt x="142912" y="164774"/>
                  </a:lnTo>
                  <a:lnTo>
                    <a:pt x="169580" y="132781"/>
                  </a:lnTo>
                  <a:lnTo>
                    <a:pt x="203390" y="106722"/>
                  </a:lnTo>
                  <a:lnTo>
                    <a:pt x="243310" y="87843"/>
                  </a:lnTo>
                  <a:lnTo>
                    <a:pt x="288305" y="77390"/>
                  </a:lnTo>
                  <a:lnTo>
                    <a:pt x="321766" y="75775"/>
                  </a:lnTo>
                  <a:lnTo>
                    <a:pt x="354822" y="79232"/>
                  </a:lnTo>
                  <a:lnTo>
                    <a:pt x="386782" y="87641"/>
                  </a:lnTo>
                  <a:lnTo>
                    <a:pt x="416956" y="100885"/>
                  </a:lnTo>
                  <a:lnTo>
                    <a:pt x="447655" y="63865"/>
                  </a:lnTo>
                  <a:lnTo>
                    <a:pt x="488015" y="38354"/>
                  </a:lnTo>
                  <a:lnTo>
                    <a:pt x="534502" y="25347"/>
                  </a:lnTo>
                  <a:lnTo>
                    <a:pt x="583580" y="25835"/>
                  </a:lnTo>
                  <a:lnTo>
                    <a:pt x="631713" y="40814"/>
                  </a:lnTo>
                  <a:lnTo>
                    <a:pt x="668670" y="65579"/>
                  </a:lnTo>
                  <a:lnTo>
                    <a:pt x="700361" y="28384"/>
                  </a:lnTo>
                  <a:lnTo>
                    <a:pt x="743696" y="5953"/>
                  </a:lnTo>
                  <a:lnTo>
                    <a:pt x="793079" y="0"/>
                  </a:lnTo>
                  <a:lnTo>
                    <a:pt x="842914" y="12239"/>
                  </a:lnTo>
                  <a:lnTo>
                    <a:pt x="855803" y="18990"/>
                  </a:lnTo>
                  <a:lnTo>
                    <a:pt x="867727" y="27003"/>
                  </a:lnTo>
                  <a:lnTo>
                    <a:pt x="878580" y="36206"/>
                  </a:lnTo>
                  <a:lnTo>
                    <a:pt x="888253" y="46529"/>
                  </a:lnTo>
                  <a:lnTo>
                    <a:pt x="923449" y="19109"/>
                  </a:lnTo>
                  <a:lnTo>
                    <a:pt x="964776" y="3619"/>
                  </a:lnTo>
                  <a:lnTo>
                    <a:pt x="1008890" y="315"/>
                  </a:lnTo>
                  <a:lnTo>
                    <a:pt x="1052443" y="9453"/>
                  </a:lnTo>
                  <a:lnTo>
                    <a:pt x="1092088" y="31289"/>
                  </a:lnTo>
                  <a:lnTo>
                    <a:pt x="1123902" y="65928"/>
                  </a:lnTo>
                  <a:lnTo>
                    <a:pt x="1140856" y="108378"/>
                  </a:lnTo>
                  <a:lnTo>
                    <a:pt x="1187200" y="127580"/>
                  </a:lnTo>
                  <a:lnTo>
                    <a:pt x="1223358" y="157930"/>
                  </a:lnTo>
                  <a:lnTo>
                    <a:pt x="1247494" y="196499"/>
                  </a:lnTo>
                  <a:lnTo>
                    <a:pt x="1257774" y="240352"/>
                  </a:lnTo>
                  <a:lnTo>
                    <a:pt x="1252362" y="286559"/>
                  </a:lnTo>
                  <a:lnTo>
                    <a:pt x="1250457" y="293163"/>
                  </a:lnTo>
                  <a:lnTo>
                    <a:pt x="1248044" y="299513"/>
                  </a:lnTo>
                  <a:lnTo>
                    <a:pt x="1245123" y="305736"/>
                  </a:lnTo>
                  <a:lnTo>
                    <a:pt x="1272063" y="348559"/>
                  </a:lnTo>
                  <a:lnTo>
                    <a:pt x="1285293" y="394740"/>
                  </a:lnTo>
                  <a:lnTo>
                    <a:pt x="1285160" y="441817"/>
                  </a:lnTo>
                  <a:lnTo>
                    <a:pt x="1272010" y="487327"/>
                  </a:lnTo>
                  <a:lnTo>
                    <a:pt x="1246188" y="528809"/>
                  </a:lnTo>
                  <a:lnTo>
                    <a:pt x="1208039" y="563800"/>
                  </a:lnTo>
                  <a:lnTo>
                    <a:pt x="1163431" y="587486"/>
                  </a:lnTo>
                  <a:lnTo>
                    <a:pt x="1113678" y="600122"/>
                  </a:lnTo>
                  <a:lnTo>
                    <a:pt x="1107160" y="641827"/>
                  </a:lnTo>
                  <a:lnTo>
                    <a:pt x="1089468" y="679210"/>
                  </a:lnTo>
                  <a:lnTo>
                    <a:pt x="1062259" y="710787"/>
                  </a:lnTo>
                  <a:lnTo>
                    <a:pt x="1027187" y="735071"/>
                  </a:lnTo>
                  <a:lnTo>
                    <a:pt x="985905" y="750579"/>
                  </a:lnTo>
                  <a:lnTo>
                    <a:pt x="940069" y="755824"/>
                  </a:lnTo>
                  <a:lnTo>
                    <a:pt x="916431" y="754221"/>
                  </a:lnTo>
                  <a:lnTo>
                    <a:pt x="893365" y="749665"/>
                  </a:lnTo>
                  <a:lnTo>
                    <a:pt x="871204" y="742251"/>
                  </a:lnTo>
                  <a:lnTo>
                    <a:pt x="850280" y="732075"/>
                  </a:lnTo>
                  <a:lnTo>
                    <a:pt x="831815" y="771055"/>
                  </a:lnTo>
                  <a:lnTo>
                    <a:pt x="805067" y="804119"/>
                  </a:lnTo>
                  <a:lnTo>
                    <a:pt x="771537" y="830530"/>
                  </a:lnTo>
                  <a:lnTo>
                    <a:pt x="732724" y="849549"/>
                  </a:lnTo>
                  <a:lnTo>
                    <a:pt x="690127" y="860440"/>
                  </a:lnTo>
                  <a:lnTo>
                    <a:pt x="645247" y="862464"/>
                  </a:lnTo>
                  <a:lnTo>
                    <a:pt x="599582" y="854884"/>
                  </a:lnTo>
                  <a:lnTo>
                    <a:pt x="567396" y="843067"/>
                  </a:lnTo>
                  <a:lnTo>
                    <a:pt x="538114" y="826547"/>
                  </a:lnTo>
                  <a:lnTo>
                    <a:pt x="512357" y="805717"/>
                  </a:lnTo>
                  <a:lnTo>
                    <a:pt x="490743" y="780970"/>
                  </a:lnTo>
                  <a:lnTo>
                    <a:pt x="448622" y="799176"/>
                  </a:lnTo>
                  <a:lnTo>
                    <a:pt x="404733" y="809029"/>
                  </a:lnTo>
                  <a:lnTo>
                    <a:pt x="360343" y="810822"/>
                  </a:lnTo>
                  <a:lnTo>
                    <a:pt x="316722" y="804846"/>
                  </a:lnTo>
                  <a:lnTo>
                    <a:pt x="275136" y="791393"/>
                  </a:lnTo>
                  <a:lnTo>
                    <a:pt x="236855" y="770755"/>
                  </a:lnTo>
                  <a:lnTo>
                    <a:pt x="203145" y="743222"/>
                  </a:lnTo>
                  <a:lnTo>
                    <a:pt x="175275" y="709088"/>
                  </a:lnTo>
                  <a:lnTo>
                    <a:pt x="174513" y="707818"/>
                  </a:lnTo>
                  <a:lnTo>
                    <a:pt x="173624" y="706548"/>
                  </a:lnTo>
                  <a:lnTo>
                    <a:pt x="172862" y="705278"/>
                  </a:lnTo>
                  <a:lnTo>
                    <a:pt x="121463" y="701409"/>
                  </a:lnTo>
                  <a:lnTo>
                    <a:pt x="77231" y="680608"/>
                  </a:lnTo>
                  <a:lnTo>
                    <a:pt x="44811" y="646235"/>
                  </a:lnTo>
                  <a:lnTo>
                    <a:pt x="28844" y="601646"/>
                  </a:lnTo>
                  <a:lnTo>
                    <a:pt x="28575" y="575881"/>
                  </a:lnTo>
                  <a:lnTo>
                    <a:pt x="34401" y="550973"/>
                  </a:lnTo>
                  <a:lnTo>
                    <a:pt x="45989" y="527780"/>
                  </a:lnTo>
                  <a:lnTo>
                    <a:pt x="63007" y="507158"/>
                  </a:lnTo>
                  <a:lnTo>
                    <a:pt x="24653" y="475741"/>
                  </a:lnTo>
                  <a:lnTo>
                    <a:pt x="3159" y="434705"/>
                  </a:lnTo>
                  <a:lnTo>
                    <a:pt x="0" y="389286"/>
                  </a:lnTo>
                  <a:lnTo>
                    <a:pt x="16652" y="344725"/>
                  </a:lnTo>
                  <a:lnTo>
                    <a:pt x="35050" y="322421"/>
                  </a:lnTo>
                  <a:lnTo>
                    <a:pt x="58293" y="304879"/>
                  </a:lnTo>
                  <a:lnTo>
                    <a:pt x="85322" y="292719"/>
                  </a:lnTo>
                  <a:lnTo>
                    <a:pt x="115077" y="286559"/>
                  </a:lnTo>
                  <a:lnTo>
                    <a:pt x="116093" y="283892"/>
                  </a:lnTo>
                  <a:close/>
                </a:path>
                <a:path w="1285875" h="862964">
                  <a:moveTo>
                    <a:pt x="139715" y="519731"/>
                  </a:moveTo>
                  <a:lnTo>
                    <a:pt x="120052" y="519713"/>
                  </a:lnTo>
                  <a:lnTo>
                    <a:pt x="100710" y="517016"/>
                  </a:lnTo>
                  <a:lnTo>
                    <a:pt x="82012" y="511677"/>
                  </a:lnTo>
                  <a:lnTo>
                    <a:pt x="64277" y="503729"/>
                  </a:lnTo>
                </a:path>
                <a:path w="1285875" h="862964">
                  <a:moveTo>
                    <a:pt x="206263" y="693848"/>
                  </a:moveTo>
                  <a:lnTo>
                    <a:pt x="198264" y="696467"/>
                  </a:lnTo>
                  <a:lnTo>
                    <a:pt x="190087" y="698611"/>
                  </a:lnTo>
                  <a:lnTo>
                    <a:pt x="181742" y="700277"/>
                  </a:lnTo>
                  <a:lnTo>
                    <a:pt x="173243" y="701468"/>
                  </a:lnTo>
                </a:path>
                <a:path w="1285875" h="862964">
                  <a:moveTo>
                    <a:pt x="490616" y="777541"/>
                  </a:moveTo>
                  <a:lnTo>
                    <a:pt x="484878" y="769211"/>
                  </a:lnTo>
                  <a:lnTo>
                    <a:pt x="479663" y="760618"/>
                  </a:lnTo>
                  <a:lnTo>
                    <a:pt x="474972" y="751788"/>
                  </a:lnTo>
                  <a:lnTo>
                    <a:pt x="470804" y="742743"/>
                  </a:lnTo>
                </a:path>
                <a:path w="1285875" h="862964">
                  <a:moveTo>
                    <a:pt x="858281" y="690927"/>
                  </a:moveTo>
                  <a:lnTo>
                    <a:pt x="857140" y="700541"/>
                  </a:lnTo>
                  <a:lnTo>
                    <a:pt x="855440" y="710120"/>
                  </a:lnTo>
                  <a:lnTo>
                    <a:pt x="853191" y="719627"/>
                  </a:lnTo>
                  <a:lnTo>
                    <a:pt x="850407" y="729027"/>
                  </a:lnTo>
                </a:path>
                <a:path w="1285875" h="862964">
                  <a:moveTo>
                    <a:pt x="1016142" y="455342"/>
                  </a:moveTo>
                  <a:lnTo>
                    <a:pt x="1056536" y="480286"/>
                  </a:lnTo>
                  <a:lnTo>
                    <a:pt x="1087167" y="513826"/>
                  </a:lnTo>
                  <a:lnTo>
                    <a:pt x="1106511" y="553747"/>
                  </a:lnTo>
                  <a:lnTo>
                    <a:pt x="1113043" y="597836"/>
                  </a:lnTo>
                </a:path>
                <a:path w="1285875" h="862964">
                  <a:moveTo>
                    <a:pt x="1244488" y="303577"/>
                  </a:moveTo>
                  <a:lnTo>
                    <a:pt x="1236315" y="318557"/>
                  </a:lnTo>
                  <a:lnTo>
                    <a:pt x="1226343" y="332549"/>
                  </a:lnTo>
                  <a:lnTo>
                    <a:pt x="1214681" y="345422"/>
                  </a:lnTo>
                  <a:lnTo>
                    <a:pt x="1201435" y="357044"/>
                  </a:lnTo>
                </a:path>
                <a:path w="1285875" h="862964">
                  <a:moveTo>
                    <a:pt x="1141110" y="105330"/>
                  </a:moveTo>
                  <a:lnTo>
                    <a:pt x="1142182" y="111619"/>
                  </a:lnTo>
                  <a:lnTo>
                    <a:pt x="1142920" y="117919"/>
                  </a:lnTo>
                  <a:lnTo>
                    <a:pt x="1143325" y="124243"/>
                  </a:lnTo>
                  <a:lnTo>
                    <a:pt x="1143396" y="130603"/>
                  </a:lnTo>
                </a:path>
                <a:path w="1285875" h="862964">
                  <a:moveTo>
                    <a:pt x="865774" y="75866"/>
                  </a:moveTo>
                  <a:lnTo>
                    <a:pt x="870317" y="67327"/>
                  </a:lnTo>
                  <a:lnTo>
                    <a:pt x="875537" y="59086"/>
                  </a:lnTo>
                  <a:lnTo>
                    <a:pt x="881401" y="51202"/>
                  </a:lnTo>
                  <a:lnTo>
                    <a:pt x="887872" y="43735"/>
                  </a:lnTo>
                </a:path>
                <a:path w="1285875" h="862964">
                  <a:moveTo>
                    <a:pt x="659272" y="91233"/>
                  </a:moveTo>
                  <a:lnTo>
                    <a:pt x="661225" y="84068"/>
                  </a:lnTo>
                  <a:lnTo>
                    <a:pt x="663654" y="77057"/>
                  </a:lnTo>
                  <a:lnTo>
                    <a:pt x="666559" y="70213"/>
                  </a:lnTo>
                  <a:lnTo>
                    <a:pt x="669940" y="63547"/>
                  </a:lnTo>
                </a:path>
                <a:path w="1285875" h="862964">
                  <a:moveTo>
                    <a:pt x="416829" y="100631"/>
                  </a:moveTo>
                  <a:lnTo>
                    <a:pt x="427186" y="106552"/>
                  </a:lnTo>
                  <a:lnTo>
                    <a:pt x="437102" y="113045"/>
                  </a:lnTo>
                  <a:lnTo>
                    <a:pt x="446565" y="120062"/>
                  </a:lnTo>
                  <a:lnTo>
                    <a:pt x="455564" y="127555"/>
                  </a:lnTo>
                </a:path>
                <a:path w="1285875" h="862964">
                  <a:moveTo>
                    <a:pt x="122951" y="312213"/>
                  </a:moveTo>
                  <a:lnTo>
                    <a:pt x="120755" y="305234"/>
                  </a:lnTo>
                  <a:lnTo>
                    <a:pt x="118903" y="298195"/>
                  </a:lnTo>
                  <a:lnTo>
                    <a:pt x="117361" y="291085"/>
                  </a:lnTo>
                  <a:lnTo>
                    <a:pt x="116093" y="283892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4"/>
          <p:cNvSpPr txBox="1"/>
          <p:nvPr/>
        </p:nvSpPr>
        <p:spPr>
          <a:xfrm>
            <a:off x="6125717" y="4060316"/>
            <a:ext cx="6642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11</a:t>
            </a:r>
            <a:r>
              <a:rPr sz="2200" b="1" dirty="0">
                <a:latin typeface="Calibri"/>
                <a:cs typeface="Calibri"/>
              </a:rPr>
              <a:t>8</a:t>
            </a:r>
            <a:r>
              <a:rPr sz="2200" b="1" spc="-5" dirty="0">
                <a:latin typeface="Calibri"/>
                <a:cs typeface="Calibri"/>
              </a:rPr>
              <a:t>,5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2" name="object 36"/>
          <p:cNvSpPr txBox="1"/>
          <p:nvPr/>
        </p:nvSpPr>
        <p:spPr>
          <a:xfrm>
            <a:off x="6232016" y="4953126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2017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9"/>
          <p:cNvSpPr/>
          <p:nvPr/>
        </p:nvSpPr>
        <p:spPr>
          <a:xfrm>
            <a:off x="9739338" y="4286256"/>
            <a:ext cx="2269789" cy="1182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355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63" name="Εικόνα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0" y="12858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90">
            <a:extLst/>
          </p:cNvPr>
          <p:cNvSpPr txBox="1"/>
          <p:nvPr/>
        </p:nvSpPr>
        <p:spPr>
          <a:xfrm>
            <a:off x="2667000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25.000€ , 32.500€, 40.000€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69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25.000€ *0,15 = 3.750€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32.500€ *0,15 = 4.875€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4" name="73 - Ορθογώνιο"/>
          <p:cNvSpPr/>
          <p:nvPr/>
        </p:nvSpPr>
        <p:spPr>
          <a:xfrm>
            <a:off x="3024188" y="2214563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5" name="74 - Ορθογώνιο"/>
          <p:cNvSpPr/>
          <p:nvPr/>
        </p:nvSpPr>
        <p:spPr>
          <a:xfrm>
            <a:off x="5595938" y="2214563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40.000€ *0,15 = 6.000€ 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39125" y="2357438"/>
            <a:ext cx="928688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310688" y="2214563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300037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74" name="Εικόνα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25" y="3000375"/>
            <a:ext cx="5873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127 - Ορθογώνιο"/>
          <p:cNvSpPr/>
          <p:nvPr/>
        </p:nvSpPr>
        <p:spPr>
          <a:xfrm>
            <a:off x="3095625" y="3571875"/>
            <a:ext cx="47196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3.500€*0,20= 700€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4.500€*0,20= 900€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7739063" y="4000500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8882063" y="3786188"/>
            <a:ext cx="704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33" name="Hexagon 101">
            <a:extLst/>
          </p:cNvPr>
          <p:cNvSpPr/>
          <p:nvPr/>
        </p:nvSpPr>
        <p:spPr>
          <a:xfrm>
            <a:off x="1738313" y="4500563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3579" name="Εικόνα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25" y="4643438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90">
            <a:extLst/>
          </p:cNvPr>
          <p:cNvSpPr txBox="1"/>
          <p:nvPr/>
        </p:nvSpPr>
        <p:spPr>
          <a:xfrm>
            <a:off x="1881188" y="4429125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ποδήλατο αξίας 1.500€ , 2.500€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136" name="135 - Ευθύγραμμο βέλος σύνδεσης"/>
          <p:cNvCxnSpPr/>
          <p:nvPr/>
        </p:nvCxnSpPr>
        <p:spPr>
          <a:xfrm>
            <a:off x="8096250" y="5286375"/>
            <a:ext cx="9286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Ορθογώνιο"/>
          <p:cNvSpPr/>
          <p:nvPr/>
        </p:nvSpPr>
        <p:spPr>
          <a:xfrm>
            <a:off x="9239250" y="5072063"/>
            <a:ext cx="704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800€</a:t>
            </a:r>
            <a:endParaRPr lang="el-GR" dirty="0">
              <a:latin typeface="+mn-lt"/>
              <a:cs typeface="+mn-cs"/>
            </a:endParaRPr>
          </a:p>
        </p:txBody>
      </p:sp>
      <p:grpSp>
        <p:nvGrpSpPr>
          <p:cNvPr id="23583" name="Group 12"/>
          <p:cNvGrpSpPr>
            <a:grpSpLocks/>
          </p:cNvGrpSpPr>
          <p:nvPr/>
        </p:nvGrpSpPr>
        <p:grpSpPr bwMode="auto">
          <a:xfrm>
            <a:off x="6953250" y="0"/>
            <a:ext cx="1071563" cy="857250"/>
            <a:chOff x="728131" y="2276872"/>
            <a:chExt cx="2763749" cy="2592288"/>
          </a:xfrm>
        </p:grpSpPr>
        <p:sp>
          <p:nvSpPr>
            <p:cNvPr id="39" name="Block Arc 13">
              <a:extLst/>
            </p:cNvPr>
            <p:cNvSpPr/>
            <p:nvPr/>
          </p:nvSpPr>
          <p:spPr>
            <a:xfrm>
              <a:off x="900098" y="2276872"/>
              <a:ext cx="2591782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86">
              <a:extLst/>
            </p:cNvPr>
            <p:cNvSpPr txBox="1"/>
            <p:nvPr/>
          </p:nvSpPr>
          <p:spPr>
            <a:xfrm>
              <a:off x="728131" y="3184174"/>
              <a:ext cx="704244" cy="1022512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1 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sp>
        <p:nvSpPr>
          <p:cNvPr id="42" name="TextBox 92">
            <a:extLst/>
          </p:cNvPr>
          <p:cNvSpPr txBox="1"/>
          <p:nvPr/>
        </p:nvSpPr>
        <p:spPr>
          <a:xfrm>
            <a:off x="7953375" y="0"/>
            <a:ext cx="2397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4" name="TextBox 90">
            <a:extLst/>
          </p:cNvPr>
          <p:cNvSpPr txBox="1"/>
          <p:nvPr/>
        </p:nvSpPr>
        <p:spPr>
          <a:xfrm>
            <a:off x="2452688" y="2857500"/>
            <a:ext cx="7358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δίκυκλο  </a:t>
            </a:r>
            <a:r>
              <a:rPr lang="el-GR" altLang="ko-K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αξίας </a:t>
            </a:r>
            <a:r>
              <a:rPr lang="el-GR" altLang="ko-KR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3.500€, 4.500€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3586" name="Εικόνα 8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28575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- Ορθογώνιο"/>
          <p:cNvSpPr/>
          <p:nvPr/>
        </p:nvSpPr>
        <p:spPr>
          <a:xfrm>
            <a:off x="3238500" y="4857750"/>
            <a:ext cx="50434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1.500€*0,40= 600€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2.500€*0,40= 1.000€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54900" y="2284413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454900" y="2284413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45325" y="3937000"/>
            <a:ext cx="569913" cy="204788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45325" y="3937000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9800" y="5203825"/>
            <a:ext cx="568325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289800" y="5203825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36"/>
          <p:cNvGrpSpPr>
            <a:grpSpLocks/>
          </p:cNvGrpSpPr>
          <p:nvPr/>
        </p:nvGrpSpPr>
        <p:grpSpPr bwMode="auto">
          <a:xfrm>
            <a:off x="3303588" y="995363"/>
            <a:ext cx="5584825" cy="2433637"/>
            <a:chOff x="3022547" y="456286"/>
            <a:chExt cx="7127648" cy="3071115"/>
          </a:xfrm>
        </p:grpSpPr>
        <p:sp>
          <p:nvSpPr>
            <p:cNvPr id="11" name="Freeform: Shape 26">
              <a:extLst/>
            </p:cNvPr>
            <p:cNvSpPr/>
            <p:nvPr/>
          </p:nvSpPr>
          <p:spPr>
            <a:xfrm>
              <a:off x="3022547" y="456286"/>
              <a:ext cx="2994504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857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15378" name="Group 28"/>
            <p:cNvGrpSpPr>
              <a:grpSpLocks/>
            </p:cNvGrpSpPr>
            <p:nvPr/>
          </p:nvGrpSpPr>
          <p:grpSpPr bwMode="auto"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15379" name="Freeform: Shape 29"/>
              <p:cNvSpPr>
                <a:spLocks noChangeArrowheads="1"/>
              </p:cNvSpPr>
              <p:nvPr/>
            </p:nvSpPr>
            <p:spPr bwMode="auto">
              <a:xfrm flipH="1">
                <a:off x="6395635" y="3817247"/>
                <a:ext cx="2788513" cy="911961"/>
              </a:xfrm>
              <a:custGeom>
                <a:avLst/>
                <a:gdLst>
                  <a:gd name="T0" fmla="*/ 119192 w 2788513"/>
                  <a:gd name="T1" fmla="*/ 626443 h 911961"/>
                  <a:gd name="T2" fmla="*/ 0 w 2788513"/>
                  <a:gd name="T3" fmla="*/ 773355 h 911961"/>
                  <a:gd name="T4" fmla="*/ 27719 w 2788513"/>
                  <a:gd name="T5" fmla="*/ 795530 h 911961"/>
                  <a:gd name="T6" fmla="*/ 130280 w 2788513"/>
                  <a:gd name="T7" fmla="*/ 784439 h 911961"/>
                  <a:gd name="T8" fmla="*/ 157999 w 2788513"/>
                  <a:gd name="T9" fmla="*/ 751179 h 911961"/>
                  <a:gd name="T10" fmla="*/ 146911 w 2788513"/>
                  <a:gd name="T11" fmla="*/ 648618 h 911961"/>
                  <a:gd name="T12" fmla="*/ 1574430 w 2788513"/>
                  <a:gd name="T13" fmla="*/ 485566 h 911961"/>
                  <a:gd name="T14" fmla="*/ 1546998 w 2788513"/>
                  <a:gd name="T15" fmla="*/ 485566 h 911961"/>
                  <a:gd name="T16" fmla="*/ 1546998 w 2788513"/>
                  <a:gd name="T17" fmla="*/ 911961 h 911961"/>
                  <a:gd name="T18" fmla="*/ 1574430 w 2788513"/>
                  <a:gd name="T19" fmla="*/ 911961 h 911961"/>
                  <a:gd name="T20" fmla="*/ 2741393 w 2788513"/>
                  <a:gd name="T21" fmla="*/ 376973 h 911961"/>
                  <a:gd name="T22" fmla="*/ 2708131 w 2788513"/>
                  <a:gd name="T23" fmla="*/ 385290 h 911961"/>
                  <a:gd name="T24" fmla="*/ 2655463 w 2788513"/>
                  <a:gd name="T25" fmla="*/ 473990 h 911961"/>
                  <a:gd name="T26" fmla="*/ 2666551 w 2788513"/>
                  <a:gd name="T27" fmla="*/ 515567 h 911961"/>
                  <a:gd name="T28" fmla="*/ 2755251 w 2788513"/>
                  <a:gd name="T29" fmla="*/ 568234 h 911961"/>
                  <a:gd name="T30" fmla="*/ 2788513 w 2788513"/>
                  <a:gd name="T31" fmla="*/ 559917 h 911961"/>
                  <a:gd name="T32" fmla="*/ 1815587 w 2788513"/>
                  <a:gd name="T33" fmla="*/ 0 h 911961"/>
                  <a:gd name="T34" fmla="*/ 1743518 w 2788513"/>
                  <a:gd name="T35" fmla="*/ 0 h 911961"/>
                  <a:gd name="T36" fmla="*/ 1072722 w 2788513"/>
                  <a:gd name="T37" fmla="*/ 213436 h 911961"/>
                  <a:gd name="T38" fmla="*/ 903633 w 2788513"/>
                  <a:gd name="T39" fmla="*/ 329856 h 911961"/>
                  <a:gd name="T40" fmla="*/ 911950 w 2788513"/>
                  <a:gd name="T41" fmla="*/ 374203 h 911961"/>
                  <a:gd name="T42" fmla="*/ 2605569 w 2788513"/>
                  <a:gd name="T43" fmla="*/ 363115 h 911961"/>
                  <a:gd name="T44" fmla="*/ 2636061 w 2788513"/>
                  <a:gd name="T45" fmla="*/ 318765 h 911961"/>
                  <a:gd name="T46" fmla="*/ 2622199 w 2788513"/>
                  <a:gd name="T47" fmla="*/ 91474 h 911961"/>
                  <a:gd name="T48" fmla="*/ 2591711 w 2788513"/>
                  <a:gd name="T49" fmla="*/ 58208 h 911961"/>
                  <a:gd name="T50" fmla="*/ 1815587 w 2788513"/>
                  <a:gd name="T51" fmla="*/ 0 h 9119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88513"/>
                  <a:gd name="T79" fmla="*/ 0 h 911961"/>
                  <a:gd name="T80" fmla="*/ 2788513 w 2788513"/>
                  <a:gd name="T81" fmla="*/ 911961 h 9119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lnTo>
                      <a:pt x="119192" y="626443"/>
                    </a:ln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lnTo>
                      <a:pt x="1574427" y="485566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lnTo>
                      <a:pt x="2741392" y="376973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14" name="Freeform: Shape 30">
                <a:extLst/>
              </p:cNvPr>
              <p:cNvSpPr/>
              <p:nvPr/>
            </p:nvSpPr>
            <p:spPr>
              <a:xfrm flipH="1">
                <a:off x="6224101" y="3733424"/>
                <a:ext cx="3015485" cy="1118293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: Shape 31">
                <a:extLst/>
              </p:cNvPr>
              <p:cNvSpPr/>
              <p:nvPr/>
            </p:nvSpPr>
            <p:spPr>
              <a:xfrm flipH="1">
                <a:off x="8280173" y="4568555"/>
                <a:ext cx="533154" cy="532396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Freeform: Shape 32">
                <a:extLst/>
              </p:cNvPr>
              <p:cNvSpPr/>
              <p:nvPr/>
            </p:nvSpPr>
            <p:spPr>
              <a:xfrm flipH="1">
                <a:off x="6511792" y="4573775"/>
                <a:ext cx="533154" cy="532396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383" name="Freeform: Shape 33"/>
              <p:cNvSpPr>
                <a:spLocks noChangeArrowheads="1"/>
              </p:cNvSpPr>
              <p:nvPr/>
            </p:nvSpPr>
            <p:spPr bwMode="auto">
              <a:xfrm flipH="1">
                <a:off x="7584771" y="4341132"/>
                <a:ext cx="27719" cy="332626"/>
              </a:xfrm>
              <a:custGeom>
                <a:avLst/>
                <a:gdLst>
                  <a:gd name="T0" fmla="*/ 27719 w 27719"/>
                  <a:gd name="T1" fmla="*/ 0 h 114300"/>
                  <a:gd name="T2" fmla="*/ 27719 w 27719"/>
                  <a:gd name="T3" fmla="*/ 213816186 h 114300"/>
                  <a:gd name="T4" fmla="*/ 0 60000 65536"/>
                  <a:gd name="T5" fmla="*/ 0 60000 65536"/>
                  <a:gd name="T6" fmla="*/ 0 w 27719"/>
                  <a:gd name="T7" fmla="*/ 0 h 114300"/>
                  <a:gd name="T8" fmla="*/ 27719 w 27719"/>
                  <a:gd name="T9" fmla="*/ 114300 h 1143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719"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</p:grpSp>
      <p:sp>
        <p:nvSpPr>
          <p:cNvPr id="24" name="TextBox 23">
            <a:extLst/>
          </p:cNvPr>
          <p:cNvSpPr txBox="1"/>
          <p:nvPr/>
        </p:nvSpPr>
        <p:spPr>
          <a:xfrm>
            <a:off x="2311400" y="3789363"/>
            <a:ext cx="83010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(BEV)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	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bonus 25%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επί της ΛΤΠΦ και έως 8.000€  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Όχημα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Plug in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PHEV)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(εκπομπές αερίων έως 50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g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CO2/km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lvl="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.500€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Υποχρεωτική αντικατάσταση και αποχαρακτηρισμός παλαιού οχήματος ΤΑΞΙ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	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2.500€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5369" name="Εικόνα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1157288"/>
            <a:ext cx="4746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Ορθογώνιο 27">
            <a:extLst/>
          </p:cNvPr>
          <p:cNvSpPr/>
          <p:nvPr/>
        </p:nvSpPr>
        <p:spPr>
          <a:xfrm>
            <a:off x="3330575" y="2000250"/>
            <a:ext cx="1173163" cy="1360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Ιδιοκτήτες Ε.Δ.Χ. οχημάτων ΤΑΞΙ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ENA </a:t>
            </a:r>
            <a:r>
              <a:rPr lang="el-G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(1)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OXHMA</a:t>
            </a:r>
            <a:endParaRPr lang="el-GR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9" name="Oval 2">
            <a:extLst/>
          </p:cNvPr>
          <p:cNvSpPr/>
          <p:nvPr/>
        </p:nvSpPr>
        <p:spPr>
          <a:xfrm>
            <a:off x="550863" y="4408488"/>
            <a:ext cx="1641475" cy="785812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30" name="Oval 2">
            <a:extLst/>
          </p:cNvPr>
          <p:cNvSpPr/>
          <p:nvPr/>
        </p:nvSpPr>
        <p:spPr>
          <a:xfrm flipH="1">
            <a:off x="9625013" y="4322763"/>
            <a:ext cx="1787525" cy="849312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pic>
        <p:nvPicPr>
          <p:cNvPr id="15373" name="Εικόνα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36263" y="4468813"/>
            <a:ext cx="550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Εικόνα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763" y="4503738"/>
            <a:ext cx="5603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Box 31"/>
          <p:cNvSpPr txBox="1">
            <a:spLocks noChangeArrowheads="1"/>
          </p:cNvSpPr>
          <p:nvPr/>
        </p:nvSpPr>
        <p:spPr bwMode="auto">
          <a:xfrm>
            <a:off x="17463" y="31750"/>
            <a:ext cx="7446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Ιδιοκτήτες οχημάτων ΤΑΞΙ-</a:t>
            </a:r>
            <a:r>
              <a:rPr lang="el-GR" altLang="el-GR" sz="1600" b="1">
                <a:solidFill>
                  <a:schemeClr val="bg1"/>
                </a:solidFill>
                <a:latin typeface="Century Gothic" pitchFamily="34" charset="0"/>
              </a:rPr>
              <a:t>Αγορά/Μίσθωση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458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59" name="TextBox 90">
            <a:extLst/>
          </p:cNvPr>
          <p:cNvSpPr txBox="1"/>
          <p:nvPr/>
        </p:nvSpPr>
        <p:spPr>
          <a:xfrm>
            <a:off x="2238375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30.000€ , 35.000 €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30.000€ *0,25 = 7.500 €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35.500€ *0,25 = 8.750€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21663" y="2027238"/>
            <a:ext cx="928687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239250" y="1820863"/>
            <a:ext cx="962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8.000 €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27146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00" name="TextBox 90">
            <a:extLst/>
          </p:cNvPr>
          <p:cNvSpPr txBox="1"/>
          <p:nvPr/>
        </p:nvSpPr>
        <p:spPr>
          <a:xfrm>
            <a:off x="2381250" y="2571750"/>
            <a:ext cx="7358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όχημα εξωτερικής φόρτισης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εκπομπές ρύπων έως 50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grCO2/km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25.000€, 30.000€, 35.000€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8" name="127 - Ορθογώνιο"/>
          <p:cNvSpPr/>
          <p:nvPr/>
        </p:nvSpPr>
        <p:spPr>
          <a:xfrm>
            <a:off x="3095625" y="3429000"/>
            <a:ext cx="51720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25.000€*0,15 = 3.750 €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30.000€*0,15=  4.500 €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40.000€*0,15=  6.000 €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8167688" y="4143375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9239250" y="3957638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grpSp>
        <p:nvGrpSpPr>
          <p:cNvPr id="24599" name="Group 7"/>
          <p:cNvGrpSpPr>
            <a:grpSpLocks/>
          </p:cNvGrpSpPr>
          <p:nvPr/>
        </p:nvGrpSpPr>
        <p:grpSpPr bwMode="auto">
          <a:xfrm>
            <a:off x="7024688" y="0"/>
            <a:ext cx="1143000" cy="928688"/>
            <a:chOff x="515535" y="2276872"/>
            <a:chExt cx="2976345" cy="2592288"/>
          </a:xfrm>
        </p:grpSpPr>
        <p:sp>
          <p:nvSpPr>
            <p:cNvPr id="39" name="Block Arc 8">
              <a:extLst/>
            </p:cNvPr>
            <p:cNvSpPr/>
            <p:nvPr/>
          </p:nvSpPr>
          <p:spPr>
            <a:xfrm>
              <a:off x="899978" y="2276872"/>
              <a:ext cx="2591902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83">
              <a:extLst/>
            </p:cNvPr>
            <p:cNvSpPr txBox="1"/>
            <p:nvPr/>
          </p:nvSpPr>
          <p:spPr>
            <a:xfrm>
              <a:off x="515535" y="3140969"/>
              <a:ext cx="706881" cy="771039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accent4"/>
                  </a:solidFill>
                  <a:latin typeface="Century Gothic" panose="020B0502020202020204" pitchFamily="34" charset="0"/>
                  <a:cs typeface="+mn-cs"/>
                </a:rPr>
                <a:t>2</a:t>
              </a:r>
              <a:endParaRPr lang="ko-KR" altLang="en-US" sz="1200" b="1" dirty="0">
                <a:solidFill>
                  <a:schemeClr val="accent4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24600" name="Εικόνα 8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214313"/>
            <a:ext cx="4206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90">
            <a:extLst/>
          </p:cNvPr>
          <p:cNvSpPr txBox="1"/>
          <p:nvPr/>
        </p:nvSpPr>
        <p:spPr>
          <a:xfrm>
            <a:off x="8310563" y="214313"/>
            <a:ext cx="3592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TA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ΞΙ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4602" name="Εικόνα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88" y="1285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Εικόνα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25" y="2857500"/>
            <a:ext cx="550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7439025" y="1946275"/>
            <a:ext cx="568325" cy="204788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439025" y="1946275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32663" y="4073525"/>
            <a:ext cx="568325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332663" y="4073525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18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639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0 - Ορθογώνιο">
            <a:extLst/>
          </p:cNvPr>
          <p:cNvSpPr/>
          <p:nvPr/>
        </p:nvSpPr>
        <p:spPr>
          <a:xfrm>
            <a:off x="4595813" y="2000250"/>
            <a:ext cx="2919412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 πρόσωπα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ανεξαρτήτου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μορφής και μεγέθους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–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ΕΩΣ ΤΡΙΑ (3) ΟΧΗΜΑΤΑ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ΣΤΑ ΝΗΣΙΑ ΕΩΣ ΕΞΙ(6) ΟΧΗΜΑΤΑ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88925" y="4513263"/>
            <a:ext cx="30337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81000" y="1000125"/>
            <a:ext cx="288925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Όχημα μεταφοράς εμπορευμάτων μέγιστης μάζας έως 3,5 τόνων (ΒΕ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V/PHEV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)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15% επί της ΛΤΠΦ και έως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5.500€ / 4.000 €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8799513" y="1128713"/>
            <a:ext cx="29813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Ηλεκτρικό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δίκυκλο*, τρίκυκλο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έως 800 €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8891588" y="4371975"/>
            <a:ext cx="29114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Προαιρετική αντικατάσταση παλαιού οχήματος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παλαιού δίκυκλου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 </a:t>
            </a: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οικολογικό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1.000€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/ 400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</a:p>
        </p:txBody>
      </p:sp>
      <p:sp>
        <p:nvSpPr>
          <p:cNvPr id="21" name="Oval 3">
            <a:extLst/>
          </p:cNvPr>
          <p:cNvSpPr/>
          <p:nvPr/>
        </p:nvSpPr>
        <p:spPr>
          <a:xfrm>
            <a:off x="3391234" y="847372"/>
            <a:ext cx="1388420" cy="1410578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2" name="Oval 3">
            <a:extLst/>
          </p:cNvPr>
          <p:cNvSpPr/>
          <p:nvPr/>
        </p:nvSpPr>
        <p:spPr>
          <a:xfrm rot="5400000">
            <a:off x="7346902" y="892214"/>
            <a:ext cx="1434874" cy="1364910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3" name="Oval 3">
            <a:extLst/>
          </p:cNvPr>
          <p:cNvSpPr/>
          <p:nvPr/>
        </p:nvSpPr>
        <p:spPr>
          <a:xfrm rot="10800000">
            <a:off x="7503706" y="4295366"/>
            <a:ext cx="1388418" cy="1410578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sp>
        <p:nvSpPr>
          <p:cNvPr id="24" name="Oval 3">
            <a:extLst/>
          </p:cNvPr>
          <p:cNvSpPr/>
          <p:nvPr/>
        </p:nvSpPr>
        <p:spPr>
          <a:xfrm rot="16200000">
            <a:off x="3310298" y="4330990"/>
            <a:ext cx="1434872" cy="1364912"/>
          </a:xfrm>
          <a:custGeom>
            <a:avLst/>
            <a:gdLst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1071149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94191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  <a:gd name="connsiteX0" fmla="*/ 990000 w 2014102"/>
              <a:gd name="connsiteY0" fmla="*/ 0 h 1980000"/>
              <a:gd name="connsiteX1" fmla="*/ 1980000 w 2014102"/>
              <a:gd name="connsiteY1" fmla="*/ 990000 h 1980000"/>
              <a:gd name="connsiteX2" fmla="*/ 1975903 w 2014102"/>
              <a:gd name="connsiteY2" fmla="*/ 983366 h 1980000"/>
              <a:gd name="connsiteX3" fmla="*/ 1979957 w 2014102"/>
              <a:gd name="connsiteY3" fmla="*/ 979821 h 1980000"/>
              <a:gd name="connsiteX4" fmla="*/ 2014102 w 2014102"/>
              <a:gd name="connsiteY4" fmla="*/ 1966827 h 1980000"/>
              <a:gd name="connsiteX5" fmla="*/ 1729854 w 2014102"/>
              <a:gd name="connsiteY5" fmla="*/ 1641776 h 1980000"/>
              <a:gd name="connsiteX6" fmla="*/ 990000 w 2014102"/>
              <a:gd name="connsiteY6" fmla="*/ 1980000 h 1980000"/>
              <a:gd name="connsiteX7" fmla="*/ 0 w 2014102"/>
              <a:gd name="connsiteY7" fmla="*/ 990000 h 1980000"/>
              <a:gd name="connsiteX8" fmla="*/ 990000 w 2014102"/>
              <a:gd name="connsiteY8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102" h="1980000">
                <a:moveTo>
                  <a:pt x="990000" y="0"/>
                </a:moveTo>
                <a:cubicBezTo>
                  <a:pt x="1536762" y="0"/>
                  <a:pt x="1980000" y="443238"/>
                  <a:pt x="1980000" y="990000"/>
                </a:cubicBezTo>
                <a:lnTo>
                  <a:pt x="1975903" y="983366"/>
                </a:lnTo>
                <a:lnTo>
                  <a:pt x="1979957" y="979821"/>
                </a:lnTo>
                <a:lnTo>
                  <a:pt x="2014102" y="1966827"/>
                </a:lnTo>
                <a:lnTo>
                  <a:pt x="1729854" y="1641776"/>
                </a:lnTo>
                <a:cubicBezTo>
                  <a:pt x="1551451" y="1850197"/>
                  <a:pt x="1285884" y="1980000"/>
                  <a:pt x="990000" y="1980000"/>
                </a:cubicBezTo>
                <a:cubicBezTo>
                  <a:pt x="443238" y="1980000"/>
                  <a:pt x="0" y="1536762"/>
                  <a:pt x="0" y="990000"/>
                </a:cubicBezTo>
                <a:cubicBezTo>
                  <a:pt x="0" y="443238"/>
                  <a:pt x="443238" y="0"/>
                  <a:pt x="99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latin typeface="+mn-lt"/>
              <a:cs typeface="+mn-cs"/>
            </a:endParaRPr>
          </a:p>
        </p:txBody>
      </p:sp>
      <p:pic>
        <p:nvPicPr>
          <p:cNvPr id="16408" name="Εικόνα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88" y="457200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Εικόνα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4613" y="1141413"/>
            <a:ext cx="806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Εικόνα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9388" y="4608513"/>
            <a:ext cx="877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Εικόνα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1413" y="110648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5">
            <a:extLst/>
          </p:cNvPr>
          <p:cNvSpPr/>
          <p:nvPr/>
        </p:nvSpPr>
        <p:spPr>
          <a:xfrm>
            <a:off x="4595813" y="1785938"/>
            <a:ext cx="2978150" cy="2976562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/>
          </a:p>
        </p:txBody>
      </p:sp>
      <p:sp>
        <p:nvSpPr>
          <p:cNvPr id="37" name="Freeform: Shape 66">
            <a:extLst/>
          </p:cNvPr>
          <p:cNvSpPr/>
          <p:nvPr/>
        </p:nvSpPr>
        <p:spPr>
          <a:xfrm rot="19551069">
            <a:off x="5457825" y="3475038"/>
            <a:ext cx="1285875" cy="1174750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414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TextBox 30"/>
          <p:cNvSpPr txBox="1">
            <a:spLocks noChangeArrowheads="1"/>
          </p:cNvSpPr>
          <p:nvPr/>
        </p:nvSpPr>
        <p:spPr bwMode="auto">
          <a:xfrm>
            <a:off x="207963" y="15875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Νομικά  πρόσωπα </a:t>
            </a:r>
            <a:r>
              <a:rPr lang="el-GR" altLang="el-GR" sz="1600" b="1">
                <a:solidFill>
                  <a:schemeClr val="bg1"/>
                </a:solidFill>
                <a:latin typeface="Century Gothic" pitchFamily="34" charset="0"/>
              </a:rPr>
              <a:t>–Αγορά/Μίσθωση</a:t>
            </a:r>
          </a:p>
        </p:txBody>
      </p:sp>
      <p:sp>
        <p:nvSpPr>
          <p:cNvPr id="32" name="23 - Ορθογώνιο">
            <a:extLst/>
          </p:cNvPr>
          <p:cNvSpPr/>
          <p:nvPr/>
        </p:nvSpPr>
        <p:spPr>
          <a:xfrm>
            <a:off x="9277350" y="5716588"/>
            <a:ext cx="2719388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*Εξαιρουμένων των ποδηλάτων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49413" y="5969000"/>
            <a:ext cx="105727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6021388"/>
            <a:ext cx="977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8485188" y="6280150"/>
            <a:ext cx="2382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  <a:latin typeface="Calibri" pitchFamily="34" charset="0"/>
              </a:rPr>
              <a:t>&amp; ΟΡΥΚΤΩΝ ΠΡΩΤΩΝ ΥΛΩΝ</a:t>
            </a:r>
          </a:p>
        </p:txBody>
      </p:sp>
      <p:pic>
        <p:nvPicPr>
          <p:cNvPr id="2560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9238" y="5359400"/>
            <a:ext cx="120808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Ορθογώνιο 97">
            <a:extLst/>
          </p:cNvPr>
          <p:cNvSpPr/>
          <p:nvPr/>
        </p:nvSpPr>
        <p:spPr>
          <a:xfrm>
            <a:off x="8650288" y="2541588"/>
            <a:ext cx="10668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2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527089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99"/>
          <p:cNvSpPr txBox="1">
            <a:spLocks noChangeArrowheads="1"/>
          </p:cNvSpPr>
          <p:nvPr/>
        </p:nvSpPr>
        <p:spPr bwMode="auto">
          <a:xfrm>
            <a:off x="1524000" y="14288"/>
            <a:ext cx="451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Παράδειγμα Εφαρμογής </a:t>
            </a:r>
          </a:p>
        </p:txBody>
      </p:sp>
      <p:sp>
        <p:nvSpPr>
          <p:cNvPr id="56" name="Hexagon 101">
            <a:extLst/>
          </p:cNvPr>
          <p:cNvSpPr/>
          <p:nvPr/>
        </p:nvSpPr>
        <p:spPr>
          <a:xfrm>
            <a:off x="1666875" y="1214438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pic>
        <p:nvPicPr>
          <p:cNvPr id="25611" name="Εικόνα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0" y="128587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90">
            <a:extLst/>
          </p:cNvPr>
          <p:cNvSpPr txBox="1"/>
          <p:nvPr/>
        </p:nvSpPr>
        <p:spPr>
          <a:xfrm>
            <a:off x="2667000" y="1071563"/>
            <a:ext cx="771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όχημα αξίας 25.000€ , 32.500€, 40.000€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60" name="59 - Ορθογώνιο"/>
          <p:cNvSpPr/>
          <p:nvPr/>
        </p:nvSpPr>
        <p:spPr>
          <a:xfrm>
            <a:off x="3024188" y="1500188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595938" y="1500188"/>
            <a:ext cx="26908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25.000€ *0,15 = 3.750€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2" name="71 - Ορθογώνιο"/>
          <p:cNvSpPr/>
          <p:nvPr/>
        </p:nvSpPr>
        <p:spPr>
          <a:xfrm>
            <a:off x="3024188" y="1857375"/>
            <a:ext cx="26019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3" name="72 - Ορθογώνιο"/>
          <p:cNvSpPr/>
          <p:nvPr/>
        </p:nvSpPr>
        <p:spPr>
          <a:xfrm>
            <a:off x="5595938" y="1857375"/>
            <a:ext cx="2690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32.500€ *0,15 = 4.875€ 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4" name="73 - Ορθογώνιο"/>
          <p:cNvSpPr/>
          <p:nvPr/>
        </p:nvSpPr>
        <p:spPr>
          <a:xfrm>
            <a:off x="3024188" y="2214563"/>
            <a:ext cx="2601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: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75" name="74 - Ορθογώνιο"/>
          <p:cNvSpPr/>
          <p:nvPr/>
        </p:nvSpPr>
        <p:spPr>
          <a:xfrm>
            <a:off x="5595938" y="2214563"/>
            <a:ext cx="2754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40.000€ *0,15 = 6.000€  </a:t>
            </a:r>
            <a:endParaRPr lang="el-GR" dirty="0">
              <a:latin typeface="+mn-lt"/>
              <a:cs typeface="+mn-cs"/>
            </a:endParaRPr>
          </a:p>
        </p:txBody>
      </p:sp>
      <p:cxnSp>
        <p:nvCxnSpPr>
          <p:cNvPr id="77" name="76 - Ευθύγραμμο βέλος σύνδεσης"/>
          <p:cNvCxnSpPr/>
          <p:nvPr/>
        </p:nvCxnSpPr>
        <p:spPr>
          <a:xfrm>
            <a:off x="8239125" y="2357438"/>
            <a:ext cx="928688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Ορθογώνιο"/>
          <p:cNvSpPr/>
          <p:nvPr/>
        </p:nvSpPr>
        <p:spPr>
          <a:xfrm>
            <a:off x="9310688" y="2214563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94" name="Hexagon 101">
            <a:extLst/>
          </p:cNvPr>
          <p:cNvSpPr/>
          <p:nvPr/>
        </p:nvSpPr>
        <p:spPr>
          <a:xfrm>
            <a:off x="1738313" y="27146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00" name="TextBox 90">
            <a:extLst/>
          </p:cNvPr>
          <p:cNvSpPr txBox="1"/>
          <p:nvPr/>
        </p:nvSpPr>
        <p:spPr>
          <a:xfrm>
            <a:off x="2238375" y="2786063"/>
            <a:ext cx="735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Αμιγώς ηλεκτρικό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van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30.000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.000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28" name="127 - Ορθογώνιο"/>
          <p:cNvSpPr/>
          <p:nvPr/>
        </p:nvSpPr>
        <p:spPr>
          <a:xfrm>
            <a:off x="3095625" y="3286125"/>
            <a:ext cx="50434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00€*0,15= 4.500€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40.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00€*0,15= 6.000€</a:t>
            </a:r>
          </a:p>
        </p:txBody>
      </p:sp>
      <p:cxnSp>
        <p:nvCxnSpPr>
          <p:cNvPr id="129" name="128 - Ευθύγραμμο βέλος σύνδεσης"/>
          <p:cNvCxnSpPr/>
          <p:nvPr/>
        </p:nvCxnSpPr>
        <p:spPr>
          <a:xfrm>
            <a:off x="8310563" y="3714750"/>
            <a:ext cx="928687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- Ορθογώνιο"/>
          <p:cNvSpPr/>
          <p:nvPr/>
        </p:nvSpPr>
        <p:spPr>
          <a:xfrm>
            <a:off x="9239250" y="3500438"/>
            <a:ext cx="898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5.500€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33" name="Hexagon 101">
            <a:extLst/>
          </p:cNvPr>
          <p:cNvSpPr/>
          <p:nvPr/>
        </p:nvSpPr>
        <p:spPr>
          <a:xfrm>
            <a:off x="1809750" y="4429125"/>
            <a:ext cx="977900" cy="80962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6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 dirty="0">
              <a:latin typeface="+mn-lt"/>
              <a:cs typeface="+mn-cs"/>
            </a:endParaRPr>
          </a:p>
        </p:txBody>
      </p:sp>
      <p:sp>
        <p:nvSpPr>
          <p:cNvPr id="135" name="134 - Ορθογώνιο"/>
          <p:cNvSpPr/>
          <p:nvPr/>
        </p:nvSpPr>
        <p:spPr>
          <a:xfrm>
            <a:off x="3167063" y="4857750"/>
            <a:ext cx="50434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BONUS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25.000€*0,15= 3.750€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ΟΙΚΟΛΟΓΙΚΟ ΒΟΝ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US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: 30.000€*0,15= 4.500€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cxnSp>
        <p:nvCxnSpPr>
          <p:cNvPr id="136" name="135 - Ευθύγραμμο βέλος σύνδεσης"/>
          <p:cNvCxnSpPr/>
          <p:nvPr/>
        </p:nvCxnSpPr>
        <p:spPr>
          <a:xfrm>
            <a:off x="8096250" y="5286375"/>
            <a:ext cx="92868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136 - Ορθογώνιο"/>
          <p:cNvSpPr/>
          <p:nvPr/>
        </p:nvSpPr>
        <p:spPr>
          <a:xfrm>
            <a:off x="9096375" y="5143500"/>
            <a:ext cx="898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4.000€</a:t>
            </a:r>
            <a:endParaRPr lang="el-GR" dirty="0">
              <a:latin typeface="+mn-lt"/>
              <a:cs typeface="+mn-cs"/>
            </a:endParaRPr>
          </a:p>
        </p:txBody>
      </p:sp>
      <p:pic>
        <p:nvPicPr>
          <p:cNvPr id="25630" name="Εικόνα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88" y="2786063"/>
            <a:ext cx="5413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90">
            <a:extLst/>
          </p:cNvPr>
          <p:cNvSpPr txBox="1"/>
          <p:nvPr/>
        </p:nvSpPr>
        <p:spPr>
          <a:xfrm>
            <a:off x="3024188" y="4143375"/>
            <a:ext cx="7358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Υβριδικό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van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εξωτερικής φόρτισης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εκπομπές ρύπων έως 50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grCO2/km</a:t>
            </a: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 αξίας 25.000€, 30.000€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25632" name="Group 12"/>
          <p:cNvGrpSpPr>
            <a:grpSpLocks/>
          </p:cNvGrpSpPr>
          <p:nvPr/>
        </p:nvGrpSpPr>
        <p:grpSpPr bwMode="auto">
          <a:xfrm>
            <a:off x="7056438" y="0"/>
            <a:ext cx="1163637" cy="1071563"/>
            <a:chOff x="728131" y="2276872"/>
            <a:chExt cx="2763749" cy="2592288"/>
          </a:xfrm>
        </p:grpSpPr>
        <p:sp>
          <p:nvSpPr>
            <p:cNvPr id="141" name="Block Arc 13">
              <a:extLst/>
            </p:cNvPr>
            <p:cNvSpPr/>
            <p:nvPr/>
          </p:nvSpPr>
          <p:spPr>
            <a:xfrm>
              <a:off x="897801" y="2276872"/>
              <a:ext cx="2594079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86">
              <a:extLst/>
            </p:cNvPr>
            <p:cNvSpPr txBox="1"/>
            <p:nvPr/>
          </p:nvSpPr>
          <p:spPr>
            <a:xfrm>
              <a:off x="728131" y="3183212"/>
              <a:ext cx="705076" cy="821851"/>
            </a:xfrm>
            <a:prstGeom prst="rect">
              <a:avLst/>
            </a:prstGeom>
            <a:noFill/>
          </p:spPr>
          <p:txBody>
            <a:bodyPr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ko-KR" sz="1600" b="1" dirty="0">
                  <a:solidFill>
                    <a:schemeClr val="accent3"/>
                  </a:solidFill>
                  <a:latin typeface="Century Gothic" panose="020B0502020202020204" pitchFamily="34" charset="0"/>
                  <a:cs typeface="+mn-cs"/>
                </a:rPr>
                <a:t>3 </a:t>
              </a:r>
              <a:endParaRPr lang="ko-KR" altLang="en-US" sz="1600" b="1" dirty="0">
                <a:solidFill>
                  <a:schemeClr val="accent3"/>
                </a:solidFill>
                <a:latin typeface="Century Gothic" panose="020B0502020202020204" pitchFamily="34" charset="0"/>
                <a:cs typeface="+mn-cs"/>
              </a:endParaRPr>
            </a:p>
          </p:txBody>
        </p:sp>
      </p:grpSp>
      <p:pic>
        <p:nvPicPr>
          <p:cNvPr id="25633" name="Picture 2" descr="Group of businesspeople with portfolio teamwork illustration Free Vec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3775" y="339725"/>
            <a:ext cx="53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TextBox 92">
            <a:extLst/>
          </p:cNvPr>
          <p:cNvSpPr txBox="1"/>
          <p:nvPr/>
        </p:nvSpPr>
        <p:spPr>
          <a:xfrm>
            <a:off x="8270875" y="214313"/>
            <a:ext cx="2397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5635" name="Εικόνα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25" y="45720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39"/>
          <p:cNvCxnSpPr/>
          <p:nvPr/>
        </p:nvCxnSpPr>
        <p:spPr>
          <a:xfrm>
            <a:off x="7454900" y="2284413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54900" y="2284413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77100" y="3665538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277100" y="3665538"/>
            <a:ext cx="477838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43775" y="5238750"/>
            <a:ext cx="569913" cy="20320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43775" y="5238750"/>
            <a:ext cx="479425" cy="19685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4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Placeholder 5"/>
          <p:cNvGraphicFramePr>
            <a:graphicFrameLocks noGrp="1"/>
          </p:cNvGraphicFramePr>
          <p:nvPr/>
        </p:nvGraphicFramePr>
        <p:xfrm>
          <a:off x="1235075" y="620713"/>
          <a:ext cx="9613900" cy="5060951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50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15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82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93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Τύπος οχήματος</a:t>
                      </a:r>
                    </a:p>
                  </a:txBody>
                  <a:tcPr marL="68260" marR="68260" marT="0" marB="0"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Φυσικά πρόσωπα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Bonus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F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Φυσικά πρόσωπα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A0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Ιδιοκτήτες Ε.Δ.Χ οχημάτων ταξί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b</a:t>
                      </a: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onus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0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Ιδιοκτήτες Ε.Δ.Χ οχημάτων ταξί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Νομικά πρόσωπα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Οικολογικό Bonus</a:t>
                      </a: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76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Νομικά πρόσωπα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Αντικατάσταση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5C1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L1e έως L4e (Οχήματα δυο και τριών τροχών)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400 €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M1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 ΒΕ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V (IX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και ΕΔΧ)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8.000 €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M1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PH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ΕV (IX και ΕΔΧ)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2.500 €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 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Ν1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BEV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</a:rPr>
                        <a:t>(Όχημα μεταφοράς εμπορευμάτων μέγιστης μάζας έως 3,5 τόνων)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 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5.500 €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Ν1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PHEV  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Έως 4.000 €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1.000 €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“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Έξυπνο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” </a:t>
                      </a: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οικιακό σημείο επαναφόρτισης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500 €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260" marR="6826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46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0" name="TextBox 13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Συνοπτικός πίνακας κινήτρων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843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: Rounded Corners 12">
            <a:extLst/>
          </p:cNvPr>
          <p:cNvSpPr/>
          <p:nvPr/>
        </p:nvSpPr>
        <p:spPr>
          <a:xfrm>
            <a:off x="179388" y="2417763"/>
            <a:ext cx="3644900" cy="3335337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: Shape 7">
            <a:extLst/>
          </p:cNvPr>
          <p:cNvSpPr/>
          <p:nvPr/>
        </p:nvSpPr>
        <p:spPr>
          <a:xfrm rot="21385892">
            <a:off x="237833" y="1757961"/>
            <a:ext cx="1244437" cy="1163583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4" name="Rectangle: Rounded Corners 23">
            <a:extLst/>
          </p:cNvPr>
          <p:cNvSpPr/>
          <p:nvPr/>
        </p:nvSpPr>
        <p:spPr>
          <a:xfrm>
            <a:off x="4271963" y="2417763"/>
            <a:ext cx="3648075" cy="3335337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: Shape 24">
            <a:extLst/>
          </p:cNvPr>
          <p:cNvSpPr/>
          <p:nvPr/>
        </p:nvSpPr>
        <p:spPr>
          <a:xfrm rot="21355852">
            <a:off x="4404902" y="1640912"/>
            <a:ext cx="1245600" cy="1173600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6" name="Rectangle: Rounded Corners 31">
            <a:extLst/>
          </p:cNvPr>
          <p:cNvSpPr/>
          <p:nvPr/>
        </p:nvSpPr>
        <p:spPr>
          <a:xfrm>
            <a:off x="8412163" y="2417763"/>
            <a:ext cx="3646487" cy="3336925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: Shape 32">
            <a:extLst/>
          </p:cNvPr>
          <p:cNvSpPr/>
          <p:nvPr/>
        </p:nvSpPr>
        <p:spPr>
          <a:xfrm rot="21319330">
            <a:off x="8505250" y="1620981"/>
            <a:ext cx="1245600" cy="1162800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165100" y="3036888"/>
            <a:ext cx="3673475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 Εισαγωγή στοιχείων στα πεδία του συστήματος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Μοντέλου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Οχήματος  από την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αγοράς/Μίσθωσης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δίκυκλου ή ποδηλάτου (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tick choice)</a:t>
            </a:r>
            <a:endParaRPr lang="el-GR" sz="1200" dirty="0">
              <a:solidFill>
                <a:schemeClr val="bg1"/>
              </a:solidFill>
              <a:latin typeface="Century Gothic" panose="020B0502020202020204" pitchFamily="34" charset="0"/>
              <a:cs typeface="+mn-cs"/>
            </a:endParaRP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(ΝΑΙ/ΌΧΙ) επιδότησης φορτιστή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 Επιλογή Μοντέλου Φορτιστή από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Επιλογή απόσυρσης (ΝΑΙ/ΌΧΙ)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Υπολογισμός επιδότησης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Επισύναψη δικαιολογητικών 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Υποβολή Αίτησης</a:t>
            </a:r>
          </a:p>
        </p:txBody>
      </p:sp>
      <p:sp>
        <p:nvSpPr>
          <p:cNvPr id="18452" name="TextBox 18"/>
          <p:cNvSpPr txBox="1">
            <a:spLocks noChangeArrowheads="1"/>
          </p:cNvSpPr>
          <p:nvPr/>
        </p:nvSpPr>
        <p:spPr bwMode="auto">
          <a:xfrm>
            <a:off x="4327525" y="3370263"/>
            <a:ext cx="34337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Εισαγωγή στοιχείων στα πεδία του συστήματος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Επιλογή Μοντέλου από την καταχωρημένη λίστα (ΒΕ</a:t>
            </a:r>
            <a:r>
              <a:rPr lang="en-US" altLang="el-GR" sz="1200">
                <a:solidFill>
                  <a:schemeClr val="bg1"/>
                </a:solidFill>
                <a:latin typeface="Century Gothic" pitchFamily="34" charset="0"/>
              </a:rPr>
              <a:t>V  </a:t>
            </a: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ή Υβριδικό </a:t>
            </a:r>
            <a:r>
              <a:rPr lang="en-US" altLang="el-GR" sz="1200">
                <a:solidFill>
                  <a:schemeClr val="bg1"/>
                </a:solidFill>
                <a:latin typeface="Century Gothic" pitchFamily="34" charset="0"/>
              </a:rPr>
              <a:t>Plug In</a:t>
            </a: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Συμπλήρωση  στοιχείων απόσυρσης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Επιλογή αγοράς / Μίσθωσης</a:t>
            </a:r>
            <a:endParaRPr lang="en-US" altLang="el-GR" sz="1200">
              <a:solidFill>
                <a:schemeClr val="bg1"/>
              </a:solidFill>
              <a:latin typeface="Century Gothic" pitchFamily="34" charset="0"/>
            </a:endParaRP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Υπολογισμός επιδότησης</a:t>
            </a:r>
            <a:endParaRPr lang="en-US" altLang="el-GR" sz="1200">
              <a:solidFill>
                <a:schemeClr val="bg1"/>
              </a:solidFill>
              <a:latin typeface="Century Gothic" pitchFamily="34" charset="0"/>
            </a:endParaRP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Επισύναψη δικαιολογητικών</a:t>
            </a:r>
          </a:p>
          <a:p>
            <a:pPr marL="228600" indent="-228600" algn="ctr" eaLnBrk="1" hangingPunct="1">
              <a:buFont typeface="Calibri" pitchFamily="34" charset="0"/>
              <a:buAutoNum type="arabicPeriod"/>
            </a:pPr>
            <a:r>
              <a:rPr lang="el-GR" altLang="el-GR" sz="1200">
                <a:solidFill>
                  <a:schemeClr val="bg1"/>
                </a:solidFill>
                <a:latin typeface="Century Gothic" pitchFamily="34" charset="0"/>
              </a:rPr>
              <a:t>Υποβολή αίτησης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8574088" y="3313113"/>
            <a:ext cx="33242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Εισαγωγή στοιχείων στα πεδία του συστήματος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Μοντέλου από την καταχωρημένη λίστα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αγοράς/Μίσθωσης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Επιλογή δίκυκλου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 Επιλογή απόσυρσης (ΝΑΙ/ΌΧΙ)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Υπολογισμός επιδότησης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 Επισύναψη δικαιολογητικών</a:t>
            </a:r>
          </a:p>
          <a:p>
            <a:pPr marL="228600" indent="-2286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1200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Υποβολή αίτησης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106363" y="1935163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Φυσικά πρόσωπα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259263" y="1849438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Ιδιοκτήτες ΤΑΞΙ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8367713" y="1831975"/>
            <a:ext cx="15573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Νομικά πρόσωπα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2351088" y="869950"/>
            <a:ext cx="6929437" cy="782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l-GR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Όλοι οι δικαιούχοι οφείλουν αρχικά να εγγραφούν στο πληροφοριακό σύστημα  </a:t>
            </a:r>
          </a:p>
        </p:txBody>
      </p:sp>
      <p:pic>
        <p:nvPicPr>
          <p:cNvPr id="1845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TextBox 2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9838" y="965200"/>
            <a:ext cx="768985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8">
            <a:extLst/>
          </p:cNvPr>
          <p:cNvSpPr/>
          <p:nvPr/>
        </p:nvSpPr>
        <p:spPr>
          <a:xfrm>
            <a:off x="2459038" y="900113"/>
            <a:ext cx="8029575" cy="576103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9465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048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19"/>
          <p:cNvGrpSpPr>
            <a:grpSpLocks/>
          </p:cNvGrpSpPr>
          <p:nvPr/>
        </p:nvGrpSpPr>
        <p:grpSpPr bwMode="auto">
          <a:xfrm>
            <a:off x="6350" y="782638"/>
            <a:ext cx="5087938" cy="2160587"/>
            <a:chOff x="65703" y="4668648"/>
            <a:chExt cx="4782313" cy="1979590"/>
          </a:xfrm>
        </p:grpSpPr>
        <p:grpSp>
          <p:nvGrpSpPr>
            <p:cNvPr id="20515" name="Group 12"/>
            <p:cNvGrpSpPr>
              <a:grpSpLocks/>
            </p:cNvGrpSpPr>
            <p:nvPr/>
          </p:nvGrpSpPr>
          <p:grpSpPr bwMode="auto"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20518" name="Freeform: Shape 13"/>
              <p:cNvSpPr>
                <a:spLocks noChangeArrowheads="1"/>
              </p:cNvSpPr>
              <p:nvPr/>
            </p:nvSpPr>
            <p:spPr bwMode="auto">
              <a:xfrm>
                <a:off x="1819569" y="4471270"/>
                <a:ext cx="1587952" cy="1249468"/>
              </a:xfrm>
              <a:custGeom>
                <a:avLst/>
                <a:gdLst>
                  <a:gd name="T0" fmla="*/ 1575006 w 1587952"/>
                  <a:gd name="T1" fmla="*/ 459253 h 1249467"/>
                  <a:gd name="T2" fmla="*/ 1547844 w 1587952"/>
                  <a:gd name="T3" fmla="*/ 425822 h 1249467"/>
                  <a:gd name="T4" fmla="*/ 1370244 w 1587952"/>
                  <a:gd name="T5" fmla="*/ 163392 h 1249467"/>
                  <a:gd name="T6" fmla="*/ 1322187 w 1587952"/>
                  <a:gd name="T7" fmla="*/ 97784 h 1249467"/>
                  <a:gd name="T8" fmla="*/ 1187629 w 1587952"/>
                  <a:gd name="T9" fmla="*/ 72294 h 1249467"/>
                  <a:gd name="T10" fmla="*/ 981613 w 1587952"/>
                  <a:gd name="T11" fmla="*/ 83576 h 1249467"/>
                  <a:gd name="T12" fmla="*/ 596326 w 1587952"/>
                  <a:gd name="T13" fmla="*/ 92770 h 1249467"/>
                  <a:gd name="T14" fmla="*/ 361058 w 1587952"/>
                  <a:gd name="T15" fmla="*/ 39281 h 1249467"/>
                  <a:gd name="T16" fmla="*/ 295451 w 1587952"/>
                  <a:gd name="T17" fmla="*/ 0 h 1249467"/>
                  <a:gd name="T18" fmla="*/ 279571 w 1587952"/>
                  <a:gd name="T19" fmla="*/ 20476 h 1249467"/>
                  <a:gd name="T20" fmla="*/ 208114 w 1587952"/>
                  <a:gd name="T21" fmla="*/ 170914 h 1249467"/>
                  <a:gd name="T22" fmla="*/ 92360 w 1587952"/>
                  <a:gd name="T23" fmla="*/ 417882 h 1249467"/>
                  <a:gd name="T24" fmla="*/ 7112 w 1587952"/>
                  <a:gd name="T25" fmla="*/ 598825 h 1249467"/>
                  <a:gd name="T26" fmla="*/ 1680 w 1587952"/>
                  <a:gd name="T27" fmla="*/ 626413 h 1249467"/>
                  <a:gd name="T28" fmla="*/ 57258 w 1587952"/>
                  <a:gd name="T29" fmla="*/ 666111 h 1249467"/>
                  <a:gd name="T30" fmla="*/ 226500 w 1587952"/>
                  <a:gd name="T31" fmla="*/ 750524 h 1249467"/>
                  <a:gd name="T32" fmla="*/ 469708 w 1587952"/>
                  <a:gd name="T33" fmla="*/ 782283 h 1249467"/>
                  <a:gd name="T34" fmla="*/ 664859 w 1587952"/>
                  <a:gd name="T35" fmla="*/ 797326 h 1249467"/>
                  <a:gd name="T36" fmla="*/ 784791 w 1587952"/>
                  <a:gd name="T37" fmla="*/ 788133 h 1249467"/>
                  <a:gd name="T38" fmla="*/ 829504 w 1587952"/>
                  <a:gd name="T39" fmla="*/ 786044 h 1249467"/>
                  <a:gd name="T40" fmla="*/ 931468 w 1587952"/>
                  <a:gd name="T41" fmla="*/ 896782 h 1249467"/>
                  <a:gd name="T42" fmla="*/ 932721 w 1587952"/>
                  <a:gd name="T43" fmla="*/ 908065 h 1249467"/>
                  <a:gd name="T44" fmla="*/ 923110 w 1587952"/>
                  <a:gd name="T45" fmla="*/ 908901 h 1249467"/>
                  <a:gd name="T46" fmla="*/ 823654 w 1587952"/>
                  <a:gd name="T47" fmla="*/ 881321 h 1249467"/>
                  <a:gd name="T48" fmla="*/ 719601 w 1587952"/>
                  <a:gd name="T49" fmla="*/ 925616 h 1249467"/>
                  <a:gd name="T50" fmla="*/ 729213 w 1587952"/>
                  <a:gd name="T51" fmla="*/ 1008775 h 1249467"/>
                  <a:gd name="T52" fmla="*/ 732974 w 1587952"/>
                  <a:gd name="T53" fmla="*/ 1033012 h 1249467"/>
                  <a:gd name="T54" fmla="*/ 702886 w 1587952"/>
                  <a:gd name="T55" fmla="*/ 1093605 h 1249467"/>
                  <a:gd name="T56" fmla="*/ 727123 w 1587952"/>
                  <a:gd name="T57" fmla="*/ 1144587 h 1249467"/>
                  <a:gd name="T58" fmla="*/ 860428 w 1587952"/>
                  <a:gd name="T59" fmla="*/ 1162138 h 1249467"/>
                  <a:gd name="T60" fmla="*/ 916424 w 1587952"/>
                  <a:gd name="T61" fmla="*/ 1208523 h 1249467"/>
                  <a:gd name="T62" fmla="*/ 916842 w 1587952"/>
                  <a:gd name="T63" fmla="*/ 1210612 h 1249467"/>
                  <a:gd name="T64" fmla="*/ 982031 w 1587952"/>
                  <a:gd name="T65" fmla="*/ 1246968 h 1249467"/>
                  <a:gd name="T66" fmla="*/ 1155035 w 1587952"/>
                  <a:gd name="T67" fmla="*/ 1192225 h 1249467"/>
                  <a:gd name="T68" fmla="*/ 1260759 w 1587952"/>
                  <a:gd name="T69" fmla="*/ 1134975 h 1249467"/>
                  <a:gd name="T70" fmla="*/ 1330127 w 1587952"/>
                  <a:gd name="T71" fmla="*/ 1042623 h 1249467"/>
                  <a:gd name="T72" fmla="*/ 1347260 w 1587952"/>
                  <a:gd name="T73" fmla="*/ 1026326 h 1249467"/>
                  <a:gd name="T74" fmla="*/ 1333470 w 1587952"/>
                  <a:gd name="T75" fmla="*/ 1106559 h 1249467"/>
                  <a:gd name="T76" fmla="*/ 1395317 w 1587952"/>
                  <a:gd name="T77" fmla="*/ 1183450 h 1249467"/>
                  <a:gd name="T78" fmla="*/ 1480147 w 1587952"/>
                  <a:gd name="T79" fmla="*/ 1124946 h 1249467"/>
                  <a:gd name="T80" fmla="*/ 1534889 w 1587952"/>
                  <a:gd name="T81" fmla="*/ 804430 h 1249467"/>
                  <a:gd name="T82" fmla="*/ 1576260 w 1587952"/>
                  <a:gd name="T83" fmla="*/ 713332 h 1249467"/>
                  <a:gd name="T84" fmla="*/ 1575006 w 1587952"/>
                  <a:gd name="T85" fmla="*/ 459253 h 12494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7952"/>
                  <a:gd name="T130" fmla="*/ 0 h 1249467"/>
                  <a:gd name="T131" fmla="*/ 1587952 w 1587952"/>
                  <a:gd name="T132" fmla="*/ 1249467 h 124946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19" name="Freeform: Shape 14"/>
              <p:cNvSpPr>
                <a:spLocks noChangeArrowheads="1"/>
              </p:cNvSpPr>
              <p:nvPr/>
            </p:nvSpPr>
            <p:spPr bwMode="auto">
              <a:xfrm>
                <a:off x="890640" y="3762614"/>
                <a:ext cx="1109277" cy="1465739"/>
              </a:xfrm>
              <a:custGeom>
                <a:avLst/>
                <a:gdLst>
                  <a:gd name="T0" fmla="*/ 0 w 1109277"/>
                  <a:gd name="T1" fmla="*/ 0 h 1465740"/>
                  <a:gd name="T2" fmla="*/ 274115 w 1109277"/>
                  <a:gd name="T3" fmla="*/ 97711 h 1465740"/>
                  <a:gd name="T4" fmla="*/ 612182 w 1109277"/>
                  <a:gd name="T5" fmla="*/ 228926 h 1465740"/>
                  <a:gd name="T6" fmla="*/ 1094836 w 1109277"/>
                  <a:gd name="T7" fmla="*/ 413212 h 1465740"/>
                  <a:gd name="T8" fmla="*/ 1104865 w 1109277"/>
                  <a:gd name="T9" fmla="*/ 439957 h 1465740"/>
                  <a:gd name="T10" fmla="*/ 1034661 w 1109277"/>
                  <a:gd name="T11" fmla="*/ 590812 h 1465740"/>
                  <a:gd name="T12" fmla="*/ 1008334 w 1109277"/>
                  <a:gd name="T13" fmla="*/ 658091 h 1465740"/>
                  <a:gd name="T14" fmla="*/ 857479 w 1109277"/>
                  <a:gd name="T15" fmla="*/ 974421 h 1465740"/>
                  <a:gd name="T16" fmla="*/ 731696 w 1109277"/>
                  <a:gd name="T17" fmla="*/ 1238105 h 1465740"/>
                  <a:gd name="T18" fmla="*/ 716653 w 1109277"/>
                  <a:gd name="T19" fmla="*/ 1260252 h 1465740"/>
                  <a:gd name="T20" fmla="*/ 658985 w 1109277"/>
                  <a:gd name="T21" fmla="*/ 1375170 h 1465740"/>
                  <a:gd name="T22" fmla="*/ 620540 w 1109277"/>
                  <a:gd name="T23" fmla="*/ 1455821 h 1465740"/>
                  <a:gd name="T24" fmla="*/ 602153 w 1109277"/>
                  <a:gd name="T25" fmla="*/ 1463761 h 1465740"/>
                  <a:gd name="T26" fmla="*/ 124932 w 1109277"/>
                  <a:gd name="T27" fmla="*/ 1280311 h 1465740"/>
                  <a:gd name="T28" fmla="*/ 6253 w 1109277"/>
                  <a:gd name="T29" fmla="*/ 1234762 h 1465740"/>
                  <a:gd name="T30" fmla="*/ 0 w 1109277"/>
                  <a:gd name="T31" fmla="*/ 0 h 14657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9277"/>
                  <a:gd name="T49" fmla="*/ 0 h 1465740"/>
                  <a:gd name="T50" fmla="*/ 1109277 w 1109277"/>
                  <a:gd name="T51" fmla="*/ 1465740 h 14657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20" name="Freeform: Shape 15"/>
              <p:cNvSpPr>
                <a:spLocks noChangeArrowheads="1"/>
              </p:cNvSpPr>
              <p:nvPr/>
            </p:nvSpPr>
            <p:spPr bwMode="auto">
              <a:xfrm>
                <a:off x="1606875" y="4353010"/>
                <a:ext cx="518174" cy="773082"/>
              </a:xfrm>
              <a:custGeom>
                <a:avLst/>
                <a:gdLst>
                  <a:gd name="T0" fmla="*/ 507734 w 518173"/>
                  <a:gd name="T1" fmla="*/ 117843 h 773082"/>
                  <a:gd name="T2" fmla="*/ 389055 w 518173"/>
                  <a:gd name="T3" fmla="*/ 370662 h 773082"/>
                  <a:gd name="T4" fmla="*/ 264944 w 518173"/>
                  <a:gd name="T5" fmla="*/ 631838 h 773082"/>
                  <a:gd name="T6" fmla="*/ 213538 w 518173"/>
                  <a:gd name="T7" fmla="*/ 744666 h 773082"/>
                  <a:gd name="T8" fmla="*/ 161720 w 518173"/>
                  <a:gd name="T9" fmla="*/ 761382 h 773082"/>
                  <a:gd name="T10" fmla="*/ 0 w 518173"/>
                  <a:gd name="T11" fmla="*/ 669865 h 773082"/>
                  <a:gd name="T12" fmla="*/ 80233 w 518173"/>
                  <a:gd name="T13" fmla="*/ 498116 h 773082"/>
                  <a:gd name="T14" fmla="*/ 309240 w 518173"/>
                  <a:gd name="T15" fmla="*/ 18387 h 773082"/>
                  <a:gd name="T16" fmla="*/ 318015 w 518173"/>
                  <a:gd name="T17" fmla="*/ 0 h 773082"/>
                  <a:gd name="T18" fmla="*/ 506898 w 518173"/>
                  <a:gd name="T19" fmla="*/ 84830 h 773082"/>
                  <a:gd name="T20" fmla="*/ 507734 w 518173"/>
                  <a:gd name="T21" fmla="*/ 117843 h 773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8173"/>
                  <a:gd name="T34" fmla="*/ 0 h 773082"/>
                  <a:gd name="T35" fmla="*/ 518173 w 518173"/>
                  <a:gd name="T36" fmla="*/ 773082 h 7730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20521" name="Freeform: Shape 16"/>
              <p:cNvSpPr>
                <a:spLocks noChangeArrowheads="1"/>
              </p:cNvSpPr>
              <p:nvPr/>
            </p:nvSpPr>
            <p:spPr bwMode="auto">
              <a:xfrm>
                <a:off x="2837120" y="4933866"/>
                <a:ext cx="309233" cy="142080"/>
              </a:xfrm>
              <a:custGeom>
                <a:avLst/>
                <a:gdLst>
                  <a:gd name="T0" fmla="*/ 309658 w 309232"/>
                  <a:gd name="T1" fmla="*/ 142505 h 142079"/>
                  <a:gd name="T2" fmla="*/ 286256 w 309232"/>
                  <a:gd name="T3" fmla="*/ 125790 h 142079"/>
                  <a:gd name="T4" fmla="*/ 236946 w 309232"/>
                  <a:gd name="T5" fmla="*/ 101135 h 142079"/>
                  <a:gd name="T6" fmla="*/ 53489 w 309232"/>
                  <a:gd name="T7" fmla="*/ 57250 h 142079"/>
                  <a:gd name="T8" fmla="*/ 0 w 309232"/>
                  <a:gd name="T9" fmla="*/ 56832 h 142079"/>
                  <a:gd name="T10" fmla="*/ 78144 w 309232"/>
                  <a:gd name="T11" fmla="*/ 14208 h 142079"/>
                  <a:gd name="T12" fmla="*/ 144587 w 309232"/>
                  <a:gd name="T13" fmla="*/ 0 h 142079"/>
                  <a:gd name="T14" fmla="*/ 226499 w 309232"/>
                  <a:gd name="T15" fmla="*/ 34266 h 142079"/>
                  <a:gd name="T16" fmla="*/ 302136 w 309232"/>
                  <a:gd name="T17" fmla="*/ 122446 h 142079"/>
                  <a:gd name="T18" fmla="*/ 309658 w 309232"/>
                  <a:gd name="T19" fmla="*/ 142505 h 1420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9232"/>
                  <a:gd name="T31" fmla="*/ 0 h 142079"/>
                  <a:gd name="T32" fmla="*/ 309232 w 309232"/>
                  <a:gd name="T33" fmla="*/ 142079 h 1420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l-GR"/>
              </a:p>
            </p:txBody>
          </p:sp>
        </p:grpSp>
        <p:sp>
          <p:nvSpPr>
            <p:cNvPr id="20516" name="Freeform: Shape 17"/>
            <p:cNvSpPr>
              <a:spLocks noChangeArrowheads="1"/>
            </p:cNvSpPr>
            <p:nvPr/>
          </p:nvSpPr>
          <p:spPr bwMode="auto">
            <a:xfrm flipH="1">
              <a:off x="2351858" y="5687058"/>
              <a:ext cx="2496158" cy="961180"/>
            </a:xfrm>
            <a:custGeom>
              <a:avLst/>
              <a:gdLst>
                <a:gd name="T0" fmla="*/ 177337 w 8543357"/>
                <a:gd name="T1" fmla="*/ 65362 h 3289735"/>
                <a:gd name="T2" fmla="*/ 168281 w 8543357"/>
                <a:gd name="T3" fmla="*/ 65362 h 3289735"/>
                <a:gd name="T4" fmla="*/ 39538 w 8543357"/>
                <a:gd name="T5" fmla="*/ 60279 h 3289735"/>
                <a:gd name="T6" fmla="*/ 39538 w 8543357"/>
                <a:gd name="T7" fmla="*/ 69335 h 3289735"/>
                <a:gd name="T8" fmla="*/ 39538 w 8543357"/>
                <a:gd name="T9" fmla="*/ 60279 h 3289735"/>
                <a:gd name="T10" fmla="*/ 167047 w 8543357"/>
                <a:gd name="T11" fmla="*/ 59563 h 3289735"/>
                <a:gd name="T12" fmla="*/ 178416 w 8543357"/>
                <a:gd name="T13" fmla="*/ 70933 h 3289735"/>
                <a:gd name="T14" fmla="*/ 172731 w 8543357"/>
                <a:gd name="T15" fmla="*/ 57209 h 3289735"/>
                <a:gd name="T16" fmla="*/ 33775 w 8543357"/>
                <a:gd name="T17" fmla="*/ 59009 h 3289735"/>
                <a:gd name="T18" fmla="*/ 45145 w 8543357"/>
                <a:gd name="T19" fmla="*/ 70378 h 3289735"/>
                <a:gd name="T20" fmla="*/ 39460 w 8543357"/>
                <a:gd name="T21" fmla="*/ 56654 h 3289735"/>
                <a:gd name="T22" fmla="*/ 189588 w 8543357"/>
                <a:gd name="T23" fmla="*/ 65449 h 3289735"/>
                <a:gd name="T24" fmla="*/ 172809 w 8543357"/>
                <a:gd name="T25" fmla="*/ 82053 h 3289735"/>
                <a:gd name="T26" fmla="*/ 156031 w 8543357"/>
                <a:gd name="T27" fmla="*/ 65449 h 3289735"/>
                <a:gd name="T28" fmla="*/ 39538 w 8543357"/>
                <a:gd name="T29" fmla="*/ 48116 h 3289735"/>
                <a:gd name="T30" fmla="*/ 56316 w 8543357"/>
                <a:gd name="T31" fmla="*/ 65244 h 3289735"/>
                <a:gd name="T32" fmla="*/ 22760 w 8543357"/>
                <a:gd name="T33" fmla="*/ 65244 h 3289735"/>
                <a:gd name="T34" fmla="*/ 39538 w 8543357"/>
                <a:gd name="T35" fmla="*/ 48116 h 3289735"/>
                <a:gd name="T36" fmla="*/ 1612 w 8543357"/>
                <a:gd name="T37" fmla="*/ 47941 h 3289735"/>
                <a:gd name="T38" fmla="*/ 12972 w 8543357"/>
                <a:gd name="T39" fmla="*/ 50038 h 3289735"/>
                <a:gd name="T40" fmla="*/ 16642 w 8543357"/>
                <a:gd name="T41" fmla="*/ 45669 h 3289735"/>
                <a:gd name="T42" fmla="*/ 1612 w 8543357"/>
                <a:gd name="T43" fmla="*/ 41999 h 3289735"/>
                <a:gd name="T44" fmla="*/ 112593 w 8543357"/>
                <a:gd name="T45" fmla="*/ 32037 h 3289735"/>
                <a:gd name="T46" fmla="*/ 113642 w 8543357"/>
                <a:gd name="T47" fmla="*/ 55107 h 3289735"/>
                <a:gd name="T48" fmla="*/ 114690 w 8543357"/>
                <a:gd name="T49" fmla="*/ 32037 h 3289735"/>
                <a:gd name="T50" fmla="*/ 203366 w 8543357"/>
                <a:gd name="T51" fmla="*/ 25767 h 3289735"/>
                <a:gd name="T52" fmla="*/ 194912 w 8543357"/>
                <a:gd name="T53" fmla="*/ 35357 h 3289735"/>
                <a:gd name="T54" fmla="*/ 201728 w 8543357"/>
                <a:gd name="T55" fmla="*/ 38853 h 3289735"/>
                <a:gd name="T56" fmla="*/ 205049 w 8543357"/>
                <a:gd name="T57" fmla="*/ 27667 h 3289735"/>
                <a:gd name="T58" fmla="*/ 72745 w 8543357"/>
                <a:gd name="T59" fmla="*/ 14649 h 3289735"/>
                <a:gd name="T60" fmla="*/ 64355 w 8543357"/>
                <a:gd name="T61" fmla="*/ 20152 h 3289735"/>
                <a:gd name="T62" fmla="*/ 72745 w 8543357"/>
                <a:gd name="T63" fmla="*/ 23822 h 3289735"/>
                <a:gd name="T64" fmla="*/ 161704 w 8543357"/>
                <a:gd name="T65" fmla="*/ 9471 h 3289735"/>
                <a:gd name="T66" fmla="*/ 178832 w 8543357"/>
                <a:gd name="T67" fmla="*/ 23822 h 3289735"/>
                <a:gd name="T68" fmla="*/ 165950 w 8543357"/>
                <a:gd name="T69" fmla="*/ 10639 h 3289735"/>
                <a:gd name="T70" fmla="*/ 112593 w 8543357"/>
                <a:gd name="T71" fmla="*/ 5330 h 3289735"/>
                <a:gd name="T72" fmla="*/ 105427 w 8543357"/>
                <a:gd name="T73" fmla="*/ 5646 h 3289735"/>
                <a:gd name="T74" fmla="*/ 74842 w 8543357"/>
                <a:gd name="T75" fmla="*/ 13434 h 3289735"/>
                <a:gd name="T76" fmla="*/ 112593 w 8543357"/>
                <a:gd name="T77" fmla="*/ 23822 h 3289735"/>
                <a:gd name="T78" fmla="*/ 118754 w 8543357"/>
                <a:gd name="T79" fmla="*/ 5213 h 3289735"/>
                <a:gd name="T80" fmla="*/ 114690 w 8543357"/>
                <a:gd name="T81" fmla="*/ 23822 h 3289735"/>
                <a:gd name="T82" fmla="*/ 159607 w 8543357"/>
                <a:gd name="T83" fmla="*/ 8894 h 3289735"/>
                <a:gd name="T84" fmla="*/ 118754 w 8543357"/>
                <a:gd name="T85" fmla="*/ 5213 h 3289735"/>
                <a:gd name="T86" fmla="*/ 187920 w 8543357"/>
                <a:gd name="T87" fmla="*/ 17006 h 3289735"/>
                <a:gd name="T88" fmla="*/ 204349 w 8543357"/>
                <a:gd name="T89" fmla="*/ 18404 h 3289735"/>
                <a:gd name="T90" fmla="*/ 207146 w 8543357"/>
                <a:gd name="T91" fmla="*/ 38853 h 3289735"/>
                <a:gd name="T92" fmla="*/ 213088 w 8543357"/>
                <a:gd name="T93" fmla="*/ 59127 h 3289735"/>
                <a:gd name="T94" fmla="*/ 190193 w 8543357"/>
                <a:gd name="T95" fmla="*/ 65069 h 3289735"/>
                <a:gd name="T96" fmla="*/ 154888 w 8543357"/>
                <a:gd name="T97" fmla="*/ 65069 h 3289735"/>
                <a:gd name="T98" fmla="*/ 57365 w 8543357"/>
                <a:gd name="T99" fmla="*/ 64720 h 3289735"/>
                <a:gd name="T100" fmla="*/ 22060 w 8543357"/>
                <a:gd name="T101" fmla="*/ 64720 h 3289735"/>
                <a:gd name="T102" fmla="*/ 5632 w 8543357"/>
                <a:gd name="T103" fmla="*/ 65069 h 3289735"/>
                <a:gd name="T104" fmla="*/ 39 w 8543357"/>
                <a:gd name="T105" fmla="*/ 44271 h 3289735"/>
                <a:gd name="T106" fmla="*/ 49675 w 8543357"/>
                <a:gd name="T107" fmla="*/ 24696 h 3289735"/>
                <a:gd name="T108" fmla="*/ 106476 w 8543357"/>
                <a:gd name="T109" fmla="*/ 53 h 32897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43357"/>
                <a:gd name="T166" fmla="*/ 0 h 3289735"/>
                <a:gd name="T167" fmla="*/ 8543357 w 8543357"/>
                <a:gd name="T168" fmla="*/ 3289735 h 32897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lnTo>
                    <a:pt x="2916554" y="587330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lnTo>
                    <a:pt x="6483234" y="379721"/>
                  </a:ln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lnTo>
                    <a:pt x="4514208" y="213698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20517" name="Freeform: Shape 18"/>
            <p:cNvSpPr>
              <a:spLocks noChangeArrowheads="1"/>
            </p:cNvSpPr>
            <p:nvPr/>
          </p:nvSpPr>
          <p:spPr bwMode="auto">
            <a:xfrm>
              <a:off x="1674845" y="5884507"/>
              <a:ext cx="969487" cy="434598"/>
            </a:xfrm>
            <a:custGeom>
              <a:avLst/>
              <a:gdLst>
                <a:gd name="T0" fmla="*/ 825431 w 969486"/>
                <a:gd name="T1" fmla="*/ 433039 h 434597"/>
                <a:gd name="T2" fmla="*/ 2196 w 969486"/>
                <a:gd name="T3" fmla="*/ 230784 h 434597"/>
                <a:gd name="T4" fmla="*/ 106 w 969486"/>
                <a:gd name="T5" fmla="*/ 227024 h 434597"/>
                <a:gd name="T6" fmla="*/ 55267 w 969486"/>
                <a:gd name="T7" fmla="*/ 2196 h 434597"/>
                <a:gd name="T8" fmla="*/ 59028 w 969486"/>
                <a:gd name="T9" fmla="*/ 107 h 434597"/>
                <a:gd name="T10" fmla="*/ 882263 w 969486"/>
                <a:gd name="T11" fmla="*/ 202361 h 434597"/>
                <a:gd name="T12" fmla="*/ 969182 w 969486"/>
                <a:gd name="T13" fmla="*/ 346120 h 434597"/>
                <a:gd name="T14" fmla="*/ 969182 w 969486"/>
                <a:gd name="T15" fmla="*/ 346120 h 434597"/>
                <a:gd name="T16" fmla="*/ 825431 w 969486"/>
                <a:gd name="T17" fmla="*/ 433039 h 4345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9486"/>
                <a:gd name="T28" fmla="*/ 0 h 434597"/>
                <a:gd name="T29" fmla="*/ 969486 w 969486"/>
                <a:gd name="T30" fmla="*/ 434597 h 4345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cxnSp>
        <p:nvCxnSpPr>
          <p:cNvPr id="54" name="Straight Connector 22">
            <a:extLst/>
          </p:cNvPr>
          <p:cNvCxnSpPr>
            <a:cxnSpLocks/>
          </p:cNvCxnSpPr>
          <p:nvPr/>
        </p:nvCxnSpPr>
        <p:spPr>
          <a:xfrm>
            <a:off x="0" y="3792538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9" name="Group 28"/>
          <p:cNvGrpSpPr>
            <a:grpSpLocks/>
          </p:cNvGrpSpPr>
          <p:nvPr/>
        </p:nvGrpSpPr>
        <p:grpSpPr bwMode="auto">
          <a:xfrm>
            <a:off x="8899525" y="868363"/>
            <a:ext cx="2593975" cy="2092325"/>
            <a:chOff x="8037083" y="1418022"/>
            <a:chExt cx="2471476" cy="2534159"/>
          </a:xfrm>
        </p:grpSpPr>
        <p:sp>
          <p:nvSpPr>
            <p:cNvPr id="20513" name="Graphic 200"/>
            <p:cNvSpPr>
              <a:spLocks noChangeArrowheads="1"/>
            </p:cNvSpPr>
            <p:nvPr/>
          </p:nvSpPr>
          <p:spPr bwMode="auto">
            <a:xfrm>
              <a:off x="8037083" y="1418022"/>
              <a:ext cx="2471476" cy="2534159"/>
            </a:xfrm>
            <a:custGeom>
              <a:avLst/>
              <a:gdLst>
                <a:gd name="T0" fmla="*/ 2395678 w 2471476"/>
                <a:gd name="T1" fmla="*/ 2347034 h 2534158"/>
                <a:gd name="T2" fmla="*/ 2366128 w 2471476"/>
                <a:gd name="T3" fmla="*/ 212697 h 2534158"/>
                <a:gd name="T4" fmla="*/ 2159724 w 2471476"/>
                <a:gd name="T5" fmla="*/ 1367 h 2534158"/>
                <a:gd name="T6" fmla="*/ 1253516 w 2471476"/>
                <a:gd name="T7" fmla="*/ 210906 h 2534158"/>
                <a:gd name="T8" fmla="*/ 1252172 w 2471476"/>
                <a:gd name="T9" fmla="*/ 1293970 h 2534158"/>
                <a:gd name="T10" fmla="*/ 1251277 w 2471476"/>
                <a:gd name="T11" fmla="*/ 1297105 h 2534158"/>
                <a:gd name="T12" fmla="*/ 1142478 w 2471476"/>
                <a:gd name="T13" fmla="*/ 1351728 h 2534158"/>
                <a:gd name="T14" fmla="*/ 1114719 w 2471476"/>
                <a:gd name="T15" fmla="*/ 1431872 h 2534158"/>
                <a:gd name="T16" fmla="*/ 1116062 w 2471476"/>
                <a:gd name="T17" fmla="*/ 2170628 h 2534158"/>
                <a:gd name="T18" fmla="*/ 869810 w 2471476"/>
                <a:gd name="T19" fmla="*/ 2229281 h 2534158"/>
                <a:gd name="T20" fmla="*/ 814739 w 2471476"/>
                <a:gd name="T21" fmla="*/ 2152271 h 2534158"/>
                <a:gd name="T22" fmla="*/ 812053 w 2471476"/>
                <a:gd name="T23" fmla="*/ 1293970 h 2534158"/>
                <a:gd name="T24" fmla="*/ 581919 w 2471476"/>
                <a:gd name="T25" fmla="*/ 1186512 h 2534158"/>
                <a:gd name="T26" fmla="*/ 565800 w 2471476"/>
                <a:gd name="T27" fmla="*/ 1089354 h 2534158"/>
                <a:gd name="T28" fmla="*/ 320892 w 2471476"/>
                <a:gd name="T29" fmla="*/ 997122 h 2534158"/>
                <a:gd name="T30" fmla="*/ 268507 w 2471476"/>
                <a:gd name="T31" fmla="*/ 940260 h 2534158"/>
                <a:gd name="T32" fmla="*/ 243882 w 2471476"/>
                <a:gd name="T33" fmla="*/ 1047715 h 2534158"/>
                <a:gd name="T34" fmla="*/ 52701 w 2471476"/>
                <a:gd name="T35" fmla="*/ 1066072 h 2534158"/>
                <a:gd name="T36" fmla="*/ 53596 w 2471476"/>
                <a:gd name="T37" fmla="*/ 1168155 h 2534158"/>
                <a:gd name="T38" fmla="*/ 243434 w 2471476"/>
                <a:gd name="T39" fmla="*/ 1184721 h 2534158"/>
                <a:gd name="T40" fmla="*/ 223734 w 2471476"/>
                <a:gd name="T41" fmla="*/ 1305164 h 2534158"/>
                <a:gd name="T42" fmla="*/ 1659 w 2471476"/>
                <a:gd name="T43" fmla="*/ 1368742 h 2534158"/>
                <a:gd name="T44" fmla="*/ 227316 w 2471476"/>
                <a:gd name="T45" fmla="*/ 1407694 h 2534158"/>
                <a:gd name="T46" fmla="*/ 243882 w 2471476"/>
                <a:gd name="T47" fmla="*/ 1498584 h 2534158"/>
                <a:gd name="T48" fmla="*/ 290446 w 2471476"/>
                <a:gd name="T49" fmla="*/ 1504404 h 2534158"/>
                <a:gd name="T50" fmla="*/ 469986 w 2471476"/>
                <a:gd name="T51" fmla="*/ 1476645 h 2534158"/>
                <a:gd name="T52" fmla="*/ 564905 w 2471476"/>
                <a:gd name="T53" fmla="*/ 1291284 h 2534158"/>
                <a:gd name="T54" fmla="*/ 662510 w 2471476"/>
                <a:gd name="T55" fmla="*/ 1275614 h 2534158"/>
                <a:gd name="T56" fmla="*/ 719372 w 2471476"/>
                <a:gd name="T57" fmla="*/ 1335610 h 2534158"/>
                <a:gd name="T58" fmla="*/ 721611 w 2471476"/>
                <a:gd name="T59" fmla="*/ 2205551 h 2534158"/>
                <a:gd name="T60" fmla="*/ 833544 w 2471476"/>
                <a:gd name="T61" fmla="*/ 2318380 h 2534158"/>
                <a:gd name="T62" fmla="*/ 1202027 w 2471476"/>
                <a:gd name="T63" fmla="*/ 2200179 h 2534158"/>
                <a:gd name="T64" fmla="*/ 1205161 w 2471476"/>
                <a:gd name="T65" fmla="*/ 1444408 h 2534158"/>
                <a:gd name="T66" fmla="*/ 1249486 w 2471476"/>
                <a:gd name="T67" fmla="*/ 1425156 h 2534158"/>
                <a:gd name="T68" fmla="*/ 1220831 w 2471476"/>
                <a:gd name="T69" fmla="*/ 2343453 h 2534158"/>
                <a:gd name="T70" fmla="*/ 1145165 w 2471476"/>
                <a:gd name="T71" fmla="*/ 2405687 h 2534158"/>
                <a:gd name="T72" fmla="*/ 1211877 w 2471476"/>
                <a:gd name="T73" fmla="*/ 2537768 h 2534158"/>
                <a:gd name="T74" fmla="*/ 2409558 w 2471476"/>
                <a:gd name="T75" fmla="*/ 2537768 h 2534158"/>
                <a:gd name="T76" fmla="*/ 2472688 w 2471476"/>
                <a:gd name="T77" fmla="*/ 2417328 h 2534158"/>
                <a:gd name="T78" fmla="*/ 2128830 w 2471476"/>
                <a:gd name="T79" fmla="*/ 767883 h 2534158"/>
                <a:gd name="T80" fmla="*/ 1512752 w 2471476"/>
                <a:gd name="T81" fmla="*/ 766988 h 2534158"/>
                <a:gd name="T82" fmla="*/ 1399476 w 2471476"/>
                <a:gd name="T83" fmla="*/ 664010 h 2534158"/>
                <a:gd name="T84" fmla="*/ 1508275 w 2471476"/>
                <a:gd name="T85" fmla="*/ 156282 h 2534158"/>
                <a:gd name="T86" fmla="*/ 2217481 w 2471476"/>
                <a:gd name="T87" fmla="*/ 267320 h 25341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71476"/>
                <a:gd name="T133" fmla="*/ 0 h 2534158"/>
                <a:gd name="T134" fmla="*/ 2471476 w 2471476"/>
                <a:gd name="T135" fmla="*/ 2534158 h 25341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grpSp>
          <p:nvGrpSpPr>
            <p:cNvPr id="5" name="Group 24">
              <a:extLst/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58" name="Freeform: Shape 25">
                <a:extLst/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59" name="Freeform: Shape 26">
                <a:extLst/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0" name="Freeform: Shape 27">
                <a:extLst/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3" name="Rectangle 20">
            <a:extLst/>
          </p:cNvPr>
          <p:cNvSpPr/>
          <p:nvPr/>
        </p:nvSpPr>
        <p:spPr>
          <a:xfrm>
            <a:off x="0" y="2936875"/>
            <a:ext cx="12192000" cy="517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4" name="Straight Connector 22">
            <a:extLst/>
          </p:cNvPr>
          <p:cNvCxnSpPr>
            <a:cxnSpLocks/>
          </p:cNvCxnSpPr>
          <p:nvPr/>
        </p:nvCxnSpPr>
        <p:spPr>
          <a:xfrm>
            <a:off x="46038" y="3221038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9">
            <a:extLst/>
          </p:cNvPr>
          <p:cNvSpPr/>
          <p:nvPr/>
        </p:nvSpPr>
        <p:spPr>
          <a:xfrm>
            <a:off x="1588" y="3444875"/>
            <a:ext cx="12192000" cy="2387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Oval 11">
            <a:extLst/>
          </p:cNvPr>
          <p:cNvSpPr/>
          <p:nvPr/>
        </p:nvSpPr>
        <p:spPr>
          <a:xfrm>
            <a:off x="301625" y="3567113"/>
            <a:ext cx="792163" cy="792162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7" name="Oval 12">
            <a:extLst/>
          </p:cNvPr>
          <p:cNvSpPr/>
          <p:nvPr/>
        </p:nvSpPr>
        <p:spPr>
          <a:xfrm>
            <a:off x="2319338" y="3563938"/>
            <a:ext cx="792162" cy="790575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8" name="Oval 13">
            <a:extLst/>
          </p:cNvPr>
          <p:cNvSpPr/>
          <p:nvPr/>
        </p:nvSpPr>
        <p:spPr>
          <a:xfrm>
            <a:off x="4549775" y="3563938"/>
            <a:ext cx="792163" cy="790575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9" name="Oval 14">
            <a:extLst/>
          </p:cNvPr>
          <p:cNvSpPr/>
          <p:nvPr/>
        </p:nvSpPr>
        <p:spPr>
          <a:xfrm>
            <a:off x="6791325" y="3559175"/>
            <a:ext cx="792163" cy="7921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0" name="Oval 14">
            <a:extLst/>
          </p:cNvPr>
          <p:cNvSpPr/>
          <p:nvPr/>
        </p:nvSpPr>
        <p:spPr>
          <a:xfrm>
            <a:off x="10956925" y="3563938"/>
            <a:ext cx="792163" cy="790575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1" name="Ορθογώνιο 70">
            <a:extLst/>
          </p:cNvPr>
          <p:cNvSpPr/>
          <p:nvPr/>
        </p:nvSpPr>
        <p:spPr>
          <a:xfrm>
            <a:off x="-52388" y="4703763"/>
            <a:ext cx="1501776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Μείωση εκπομπών αερίων ρύπων</a:t>
            </a:r>
          </a:p>
        </p:txBody>
      </p:sp>
      <p:sp>
        <p:nvSpPr>
          <p:cNvPr id="72" name="Ορθογώνιο 71">
            <a:extLst/>
          </p:cNvPr>
          <p:cNvSpPr/>
          <p:nvPr/>
        </p:nvSpPr>
        <p:spPr>
          <a:xfrm>
            <a:off x="1785938" y="4551363"/>
            <a:ext cx="1860550" cy="12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1.700 καινούργια αμιγώς ηλεκτρικά οχήματα ιδιωτικής χρήσης </a:t>
            </a:r>
          </a:p>
        </p:txBody>
      </p:sp>
      <p:sp>
        <p:nvSpPr>
          <p:cNvPr id="73" name="Ορθογώνιο 72">
            <a:extLst/>
          </p:cNvPr>
          <p:cNvSpPr/>
          <p:nvPr/>
        </p:nvSpPr>
        <p:spPr>
          <a:xfrm>
            <a:off x="3959225" y="4589463"/>
            <a:ext cx="1962150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1.500 καινούργια ηλεκτρικά ποδήλατα &amp; 1.500 δίκυκλα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Ορθογώνιο 73">
            <a:extLst/>
          </p:cNvPr>
          <p:cNvSpPr/>
          <p:nvPr/>
        </p:nvSpPr>
        <p:spPr>
          <a:xfrm>
            <a:off x="6142038" y="4557713"/>
            <a:ext cx="2093912" cy="1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1.000 καινούργια αμιγώς ηλεκτρικά/Plug-in υβριδικά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οχήματα TAXI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Ορθογώνιο 74">
            <a:extLst/>
          </p:cNvPr>
          <p:cNvSpPr/>
          <p:nvPr/>
        </p:nvSpPr>
        <p:spPr>
          <a:xfrm>
            <a:off x="10377488" y="4713288"/>
            <a:ext cx="1871662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“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έξυπνα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οικιακά σημεία επαναφόρτισης</a:t>
            </a:r>
          </a:p>
        </p:txBody>
      </p:sp>
      <p:sp>
        <p:nvSpPr>
          <p:cNvPr id="77" name="Oval 14">
            <a:extLst/>
          </p:cNvPr>
          <p:cNvSpPr/>
          <p:nvPr/>
        </p:nvSpPr>
        <p:spPr>
          <a:xfrm>
            <a:off x="8991600" y="3570288"/>
            <a:ext cx="792163" cy="7921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8" name="Ορθογώνιο 77">
            <a:extLst/>
          </p:cNvPr>
          <p:cNvSpPr/>
          <p:nvPr/>
        </p:nvSpPr>
        <p:spPr>
          <a:xfrm>
            <a:off x="8251825" y="4614863"/>
            <a:ext cx="2312988" cy="14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6.000 καινούργια αμιγώς ηλεκτρικά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Plug in εταιρικά οχήματα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(ΙΧ και LCV)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5" name="Εικόνα 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3" y="3689350"/>
            <a:ext cx="547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Εικόνα 7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7763" y="3606800"/>
            <a:ext cx="6159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Εικόνα 8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5300" y="3633788"/>
            <a:ext cx="6381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Εικόνα 8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33138" y="372586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Εικόνα 8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67800" y="3571875"/>
            <a:ext cx="638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Εικόνα 8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29150" y="367347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TextBox 7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Προσδοκώμενα αποτελέσματα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1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3968" y="1142984"/>
            <a:ext cx="9224245" cy="68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9"/>
          <p:cNvSpPr txBox="1">
            <a:spLocks noChangeArrowheads="1"/>
          </p:cNvSpPr>
          <p:nvPr/>
        </p:nvSpPr>
        <p:spPr bwMode="auto">
          <a:xfrm>
            <a:off x="2024034" y="1214422"/>
            <a:ext cx="8256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</a:t>
            </a:r>
            <a:r>
              <a:rPr lang="el-GR" altLang="el-GR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ι πως θα φορτίζουν όλα αυτά τα οχήματα?</a:t>
            </a:r>
            <a:endParaRPr lang="el-GR" altLang="el-G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42" name="Picture 2" descr="Electric Car Png - Electric Car Charging Png , Free Transparent ..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728" y="2428868"/>
            <a:ext cx="5755461" cy="24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309522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66646" y="1071546"/>
            <a:ext cx="897700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/>
              <a:t>Οδηγώ 10,000 </a:t>
            </a:r>
            <a:r>
              <a:rPr lang="el-GR" i="1" u="none" dirty="0" err="1"/>
              <a:t>χλμ</a:t>
            </a:r>
            <a:r>
              <a:rPr lang="el-GR" i="1" u="none" dirty="0"/>
              <a:t> ετησίως με το αυτοκίνητο μου. 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1" name="Rectangle 2"/>
          <p:cNvSpPr/>
          <p:nvPr/>
        </p:nvSpPr>
        <p:spPr>
          <a:xfrm>
            <a:off x="166646" y="1643050"/>
            <a:ext cx="10369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Με συμβατικό </a:t>
            </a:r>
            <a:r>
              <a:rPr lang="el-GR" b="1" dirty="0" smtClean="0">
                <a:solidFill>
                  <a:srgbClr val="FF0000"/>
                </a:solidFill>
              </a:rPr>
              <a:t>όχημα </a:t>
            </a:r>
            <a:r>
              <a:rPr lang="el-GR" b="1" dirty="0">
                <a:solidFill>
                  <a:srgbClr val="FF0000"/>
                </a:solidFill>
              </a:rPr>
              <a:t>(βενζίνη): 1,200 </a:t>
            </a:r>
            <a:r>
              <a:rPr lang="el-GR" b="1" dirty="0" smtClean="0">
                <a:solidFill>
                  <a:srgbClr val="FF0000"/>
                </a:solidFill>
              </a:rPr>
              <a:t>ευρώ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(με ενιαίο τιμολόγιο ρεύματος):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420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ευρώ</a:t>
            </a: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(με νυχτερινό τιμολόγιο ρεύματος):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220 ευρώ 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66646" y="3286124"/>
            <a:ext cx="1065214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sz="2000" b="1" i="1" u="none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Με 50 </a:t>
            </a:r>
            <a:r>
              <a:rPr lang="el-GR" dirty="0" smtClean="0"/>
              <a:t>ευρώ, </a:t>
            </a:r>
            <a:r>
              <a:rPr lang="el-GR" dirty="0"/>
              <a:t>πόσα χιλιόμετρα μπορώ να οδηγήσω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13" name="Rectangle 15"/>
          <p:cNvSpPr/>
          <p:nvPr/>
        </p:nvSpPr>
        <p:spPr>
          <a:xfrm>
            <a:off x="166646" y="3857628"/>
            <a:ext cx="10369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Με συμβατικό </a:t>
            </a:r>
            <a:r>
              <a:rPr lang="el-GR" b="1" dirty="0" smtClean="0">
                <a:solidFill>
                  <a:srgbClr val="FF0000"/>
                </a:solidFill>
              </a:rPr>
              <a:t>όχημα </a:t>
            </a:r>
            <a:r>
              <a:rPr lang="el-GR" b="1" dirty="0">
                <a:solidFill>
                  <a:srgbClr val="FF0000"/>
                </a:solidFill>
              </a:rPr>
              <a:t>(βενζίνη): </a:t>
            </a:r>
            <a:r>
              <a:rPr lang="el-GR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χλμ</a:t>
            </a:r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(αν φορτίζω μόνο ημέρα):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1,190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χλμ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Με ηλεκτρικό όχημα (αν φορτίζω μόνο νύχτα):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2,27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χλμ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6462" y="0"/>
            <a:ext cx="1984333" cy="1190600"/>
          </a:xfrm>
          <a:prstGeom prst="rect">
            <a:avLst/>
          </a:prstGeom>
          <a:noFill/>
        </p:spPr>
      </p:pic>
      <p:pic>
        <p:nvPicPr>
          <p:cNvPr id="15" name="Picture 2" descr="A man driving a sports convertible car #cartoon #clipart #vector ..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3322" y="1643050"/>
            <a:ext cx="1625545" cy="685777"/>
          </a:xfrm>
          <a:prstGeom prst="rect">
            <a:avLst/>
          </a:prstGeom>
          <a:noFill/>
        </p:spPr>
      </p:pic>
      <p:pic>
        <p:nvPicPr>
          <p:cNvPr id="16" name="Picture 4" descr="Best Driving Clipart Illustrations, Royalty-Free Vector Graphics ...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98" y="4000504"/>
            <a:ext cx="1428760" cy="975852"/>
          </a:xfrm>
          <a:prstGeom prst="rect">
            <a:avLst/>
          </a:prstGeom>
          <a:noFill/>
        </p:spPr>
      </p:pic>
      <p:cxnSp>
        <p:nvCxnSpPr>
          <p:cNvPr id="17" name="16 - Ευθεία γραμμή σύνδεσης"/>
          <p:cNvCxnSpPr/>
          <p:nvPr/>
        </p:nvCxnSpPr>
        <p:spPr>
          <a:xfrm>
            <a:off x="666712" y="928670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/>
          <p:nvPr/>
        </p:nvSpPr>
        <p:spPr>
          <a:xfrm>
            <a:off x="595274" y="1857364"/>
            <a:ext cx="6216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Πρωτοπόρο μοντέλο ανταγωνιστικής αγοράς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για την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ανάπτυξη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δικτύου φόρτισης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Ηλεκτρονικό μητρώο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καταγραφής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όλων των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δημόσια προσβάσιμων σημείων φόρτισης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Ενημέρωση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πραγματικό χρόνο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μέσω του κινητού τηλεφώνου για την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διαθεσιμότητα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του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εγγύτερου σημείου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φόρτισης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7926917" y="2300234"/>
            <a:ext cx="38777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Προωθούμε τον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υγιή ανταγωνισμό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και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διαφάνεια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Ξεκλειδώνουμε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τις απαραίτητες ιδιωτικές επενδύσεις </a:t>
            </a: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Επιτρέπουμε την 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απρόσκοπτη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φιλική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και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εύκολη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πρόσβαση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στις υποδομές φόρτισης προς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όφελος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του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πολίτη</a:t>
            </a: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bject 29"/>
          <p:cNvSpPr/>
          <p:nvPr/>
        </p:nvSpPr>
        <p:spPr>
          <a:xfrm>
            <a:off x="9499568" y="140489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99"/>
          <p:cNvSpPr txBox="1">
            <a:spLocks noChangeArrowheads="1"/>
          </p:cNvSpPr>
          <p:nvPr/>
        </p:nvSpPr>
        <p:spPr bwMode="auto">
          <a:xfrm>
            <a:off x="1998630" y="24217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Διαθέσιμη φόρτιση για όλους…</a:t>
            </a:r>
          </a:p>
        </p:txBody>
      </p:sp>
      <p:pic>
        <p:nvPicPr>
          <p:cNvPr id="60418" name="Picture 2" descr="Electric Vehicle Charger Png , Free Transparent Clipart - ClipartKe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132" y="0"/>
            <a:ext cx="841212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1998630" y="24217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 και Οικονομικά</a:t>
            </a:r>
          </a:p>
        </p:txBody>
      </p:sp>
      <p:sp>
        <p:nvSpPr>
          <p:cNvPr id="19" name="Rectangle 1"/>
          <p:cNvSpPr/>
          <p:nvPr/>
        </p:nvSpPr>
        <p:spPr>
          <a:xfrm>
            <a:off x="523836" y="1428736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Επιδοτούμε την απόκτηση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«έξυπνων»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οικιακών φορτιστών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Παρέχουμε φορολογικά κίνητρα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επιχειρήσεις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για την εγκατάσταση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φορτιστών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μέσω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παροχής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err="1" smtClean="0">
                <a:solidFill>
                  <a:schemeClr val="accent2">
                    <a:lumMod val="50000"/>
                  </a:schemeClr>
                </a:solidFill>
              </a:rPr>
              <a:t>υπεραποσβέσεων</a:t>
            </a:r>
            <a:endParaRPr lang="el-G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Για δημόσια χρήση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Για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χρήση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από τους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εργαζομένους τους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Το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κόστος φόρτισης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για τους εταιρικούς στόλους λογίζεται ως 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έξοδο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μειώνοντας το φορολογητέο αποτέλεσμα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714432" y="2105844"/>
            <a:ext cx="38777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ειώνουμε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εγκατάστασης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οικιακού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φορτιστή αξίας 1.000€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κατά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500€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Μειώνουμε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εγκατάστασης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φορτιστή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αξίας 1.500€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από μια εταιρία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έως και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300€</a:t>
            </a: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Μειώνουμε το κόστος χρήσης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των ηλεκτρικών οχημάτων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9287083" y="121050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1998630" y="21842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Βάζουμε τα κτίρια στην πρίζα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738150" y="1500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κάθε νέο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ή ανακαινιζόμενο κτίριο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προβλέπεται η εγκατάσταση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επαρκών σημείων φόρτισης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Προβλέπουμε την εγκατάσταση σημείων φόρτισης ΚΑΙ στα υφιστάμενα κτίρια, σε βάθος 3-ετίας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Απλοποιούμε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 τις διοικητικές διαδικασίες ώστε ένας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κάτοικος πολυκατοικίας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να μπορεί εύκολα και γρήγορα να εγκαταστήσει ένα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σημείο φόρτισης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στο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ιδιωτικό του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χώρο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στάθμευσής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7596199" y="2300234"/>
            <a:ext cx="4208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Κάθε πολίτης φορτίζει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όπου και αν μένει ή εργάζεται </a:t>
            </a: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Οι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υποδομές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αυτές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αναπτύσσονται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με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ασφάλεια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και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ευκολία</a:t>
            </a: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9499568" y="140489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4951" y="-26988"/>
            <a:ext cx="8209388" cy="11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1998630" y="295786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Φορτίζουμε στις πόλεις μας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523836" y="185736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Οι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Δήμοι </a:t>
            </a:r>
            <a:r>
              <a:rPr lang="el-GR" sz="2000" b="1" dirty="0" err="1" smtClean="0">
                <a:solidFill>
                  <a:schemeClr val="accent2">
                    <a:lumMod val="50000"/>
                  </a:schemeClr>
                </a:solidFill>
              </a:rPr>
              <a:t>χωροθετούν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θέσεις στάθμευσης &amp; φόρτισης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όλους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δημόσιους χώρους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και με βάση τις πραγματικές ανάγκες των κατοίκων τους</a:t>
            </a:r>
          </a:p>
          <a:p>
            <a:pPr lvl="0" algn="just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Δημιουργούμε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υποδομές φόρτισης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στις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θέσεις στάσης και στάθμευσης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των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οχημάτων ΤΑΞΙ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για να εξυπηρετούνται τα ηλεκτρικά οχήματα ΤΑΞΙ</a:t>
            </a:r>
          </a:p>
          <a:p>
            <a:pPr lvl="0"/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756486" y="2159759"/>
            <a:ext cx="3877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Κάνουμε σημαντικά βήματα για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πράσινες,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</a:rPr>
              <a:t>προσβάσιμες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 και φιλικές  πόλεις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Δημιουργούμε τις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πιάτσες ΤΑΞΙ του μέλλοντος</a:t>
            </a:r>
          </a:p>
          <a:p>
            <a:pPr algn="just"/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Κάνουμε πιο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προσιτή την ηλεκτροκίνηση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σε όσους δεν έχουν τη δυνατότητα ιδιωτικής θέσης στάθμευσης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9329137" y="1264418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Διαδικασία υποβολής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2115" y="18217"/>
            <a:ext cx="7304515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9"/>
          <p:cNvSpPr txBox="1">
            <a:spLocks noChangeArrowheads="1"/>
          </p:cNvSpPr>
          <p:nvPr/>
        </p:nvSpPr>
        <p:spPr bwMode="auto">
          <a:xfrm>
            <a:off x="2233083" y="282796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Φορτίζουμε με ΑΣΦΑΛΕΙΑ</a:t>
            </a:r>
            <a:endParaRPr lang="el-GR" altLang="el-G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595274" y="1357298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Θέτουμε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κανόνες ασφαλείας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για την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εγκατάσταση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 των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υποδομών φόρτισης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εισάγοντας  κατάλληλο τεχνικό  πρότυπο για πρώτη φορά στην Ελλάδα</a:t>
            </a:r>
          </a:p>
          <a:p>
            <a:pPr lvl="0" algn="just"/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Υιοθετούμε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την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τεχνολογία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της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«έξυπνης» φόρτισης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Μεριμνούμε</a:t>
            </a:r>
            <a:r>
              <a:rPr lang="x-none" sz="2000" dirty="0">
                <a:solidFill>
                  <a:schemeClr val="accent2">
                    <a:lumMod val="50000"/>
                  </a:schemeClr>
                </a:solidFill>
              </a:rPr>
              <a:t> για την 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ευστάθεια</a:t>
            </a:r>
            <a:r>
              <a:rPr lang="x-none" sz="2000" dirty="0">
                <a:solidFill>
                  <a:schemeClr val="accent2">
                    <a:lumMod val="50000"/>
                  </a:schemeClr>
                </a:solidFill>
              </a:rPr>
              <a:t> του 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ηλεκτρικού δικτ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ύ</a:t>
            </a:r>
            <a:r>
              <a:rPr lang="x-none" sz="2000" b="1" dirty="0">
                <a:solidFill>
                  <a:schemeClr val="accent2">
                    <a:lumMod val="50000"/>
                  </a:schemeClr>
                </a:solidFill>
              </a:rPr>
              <a:t>ο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υ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l-GR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Εκπαιδεύουμε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τους τεχνικούς ηλεκτρικών οχημάτων,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πιστοποιούμε</a:t>
            </a:r>
            <a:r>
              <a:rPr lang="el-GR" sz="2000" dirty="0" smtClean="0">
                <a:solidFill>
                  <a:schemeClr val="accent2">
                    <a:lumMod val="50000"/>
                  </a:schemeClr>
                </a:solidFill>
              </a:rPr>
              <a:t> νέα επαγγέλματα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el-GR" sz="2000" b="1" dirty="0" smtClean="0"/>
          </a:p>
        </p:txBody>
      </p:sp>
      <p:sp>
        <p:nvSpPr>
          <p:cNvPr id="16" name="TextBox 2"/>
          <p:cNvSpPr txBox="1"/>
          <p:nvPr/>
        </p:nvSpPr>
        <p:spPr>
          <a:xfrm>
            <a:off x="7857308" y="2105844"/>
            <a:ext cx="3877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Το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ηλεκτρικό δίκτυο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λειτουργεί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με το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χαμηλότερο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κόστος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Μεγιστοποιούμε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τη χρήση ΑΠΕ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για τη φόρτιση ηλεκτρικών οχημάτων</a:t>
            </a:r>
            <a:br>
              <a:rPr lang="el-GR" dirty="0">
                <a:solidFill>
                  <a:schemeClr val="accent2">
                    <a:lumMod val="50000"/>
                  </a:schemeClr>
                </a:solidFill>
              </a:rPr>
            </a:b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9429959" y="1210503"/>
            <a:ext cx="732430" cy="799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Εικόνα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15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75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Προσδοκώμενα αποτελέσματα</a:t>
            </a:r>
          </a:p>
        </p:txBody>
      </p:sp>
      <p:graphicFrame>
        <p:nvGraphicFramePr>
          <p:cNvPr id="21513" name="Chart 6"/>
          <p:cNvGraphicFramePr>
            <a:graphicFrameLocks/>
          </p:cNvGraphicFramePr>
          <p:nvPr/>
        </p:nvGraphicFramePr>
        <p:xfrm>
          <a:off x="1824038" y="1482725"/>
          <a:ext cx="8002587" cy="3963988"/>
        </p:xfrm>
        <a:graphic>
          <a:graphicData uri="http://schemas.openxmlformats.org/presentationml/2006/ole">
            <p:oleObj spid="_x0000_s21520" name="Chart" r:id="rId7" imgW="8010838" imgH="3968840" progId="Excel.Sheet.8">
              <p:embed/>
            </p:oleObj>
          </a:graphicData>
        </a:graphic>
      </p:graphicFrame>
      <p:sp>
        <p:nvSpPr>
          <p:cNvPr id="47" name="Ορθογώνιο 16">
            <a:extLst/>
          </p:cNvPr>
          <p:cNvSpPr/>
          <p:nvPr/>
        </p:nvSpPr>
        <p:spPr>
          <a:xfrm>
            <a:off x="-60325" y="522288"/>
            <a:ext cx="11772900" cy="960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Μειώνουμε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το κόστος κτήσης του ηλεκτρικού οχήματος κατά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25%, με τον συνδυασμό του οικολογικού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bonus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και των φορολογικών κινήτρων</a:t>
            </a:r>
            <a:endParaRPr lang="el-G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253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/>
          </p:cNvPr>
          <p:cNvSpPr txBox="1"/>
          <p:nvPr/>
        </p:nvSpPr>
        <p:spPr>
          <a:xfrm>
            <a:off x="1866900" y="-76200"/>
            <a:ext cx="8137525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sz="4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Παράρτημα</a:t>
            </a:r>
            <a:endParaRPr lang="en-US" altLang="ko-KR" sz="4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7">
            <a:extLst/>
          </p:cNvPr>
          <p:cNvSpPr/>
          <p:nvPr/>
        </p:nvSpPr>
        <p:spPr>
          <a:xfrm>
            <a:off x="30163" y="663575"/>
            <a:ext cx="12044362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943100" y="804863"/>
            <a:ext cx="79835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1) </a:t>
            </a:r>
            <a:r>
              <a:rPr lang="el-GR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Παραδείγματα εφαρμογής οικολογικού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bonus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2) </a:t>
            </a:r>
            <a:r>
              <a:rPr lang="el-GR" altLang="ko-KR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Επιλέξιμα μοντέλα οχημάτων</a:t>
            </a:r>
            <a:endParaRPr lang="en-US" altLang="ko-KR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5668963" y="3152775"/>
            <a:ext cx="5827712" cy="2441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pic>
        <p:nvPicPr>
          <p:cNvPr id="22539" name="Θέση εικόνας 15"/>
          <p:cNvPicPr>
            <a:picLocks noChangeAspect="1"/>
          </p:cNvPicPr>
          <p:nvPr/>
        </p:nvPicPr>
        <p:blipFill>
          <a:blip r:embed="rId5"/>
          <a:srcRect t="6683" b="6683"/>
          <a:stretch>
            <a:fillRect/>
          </a:stretch>
        </p:blipFill>
        <p:spPr bwMode="auto">
          <a:xfrm>
            <a:off x="2378075" y="1554163"/>
            <a:ext cx="762635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663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Πίνακας 11">
            <a:extLst/>
          </p:cNvPr>
          <p:cNvGraphicFramePr>
            <a:graphicFrameLocks noGrp="1"/>
          </p:cNvGraphicFramePr>
          <p:nvPr/>
        </p:nvGraphicFramePr>
        <p:xfrm>
          <a:off x="1409700" y="857250"/>
          <a:ext cx="9372600" cy="4732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6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5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98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Κατηγορία οχήματος</a:t>
                      </a:r>
                    </a:p>
                  </a:txBody>
                  <a:tcPr marL="5598" marR="5598" marT="55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Χαρακτηριστικά</a:t>
                      </a:r>
                    </a:p>
                  </a:txBody>
                  <a:tcPr marL="5598" marR="5598" marT="559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Δίκυκλα ή τρίκυκλα οχήματα κατηγορίας L (L1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L4e)</a:t>
                      </a:r>
                      <a:r>
                        <a:rPr lang="en-US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AMI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L1e, Ελαφρύ μηχανοκίνητο δίκυκλο όχημα 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Κυβισμός κινητήρα ≤ 50 cm3  μέγιστη σχεδιαστική ταχύτητα οχήματος ≤ 45 km/h και μέγιστη συνεχής ονομαστική ή καθαρή ισχύς(1 ) ≤ 4 000 W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4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L1e-A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Ηλεκτρικό ποδήλατο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L2e ,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Τρίκυκλο μοτοποδήλατο 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Κυβισμός κινητήρα ≤ 50 cm3 , μέγιστη σχεδιαστική ταχύτητα οχήματος ≤ 45 km/h και μέγιστη συνεχής ονομαστική ή καθαρή ισχύς(1 ) ≤ 4 000 W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157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L3e ,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Δίκυκλη μοτοσικλέτα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Όχημα που δεν μπορεί να ταξινομηθεί στην κατηγορία L1e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320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L4e, Δίκυκλη μοτοσικλέτα με καλάθι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Το  βασικό μηχανοκίνητο όχημα πληροί τα κριτήρια κατάταξης και τα κριτήρια υποκατάταξης για οχήματα L3e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356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κατηγορίας Μ1,Ν1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l-GR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598" marR="5598" marT="559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895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M1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– ΑΜΙΓΩΣ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με όχι περισσότερες από οκτώ θέσεις καθημένων επιπλέον της θέσης του οδηγού και χωρίς χώρο για όρθιους επιβάτες</a:t>
                      </a:r>
                    </a:p>
                  </a:txBody>
                  <a:tcPr marL="5598" marR="5598" marT="559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Κατηγορία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N1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– ΑΜΙΓΩΣ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ΗΛΕΚΤΡΙΚΑ</a:t>
                      </a:r>
                      <a:r>
                        <a:rPr lang="en-US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in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ΟΧΗΜΑΤΑ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Μηχανοκίνητα οχήματα μέγιστης μάζας που δεν υπερβαίνει τους 3,5 τόνους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210"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Επιβατηγά δημόσιας χρήσης (Ε.Δ.Χ.) – ΑΜΙΓΩΣ ΗΛΕΚΤΡΙΚΑ/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in 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ΟΧΗΜΑΤΑ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αξίας</a:t>
                      </a:r>
                      <a:r>
                        <a:rPr lang="el-GR" sz="1200" b="0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έως 50.000€ ΛΤΠΦ)</a:t>
                      </a:r>
                      <a:endParaRPr lang="el-GR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Ε.Δ.Χ. πέντε (5) θέσεων με μετρητή (ΤΑΞΙ)</a:t>
                      </a:r>
                    </a:p>
                  </a:txBody>
                  <a:tcPr marL="5598" marR="5598" marT="5598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660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1" name="TextBox 13"/>
          <p:cNvSpPr txBox="1">
            <a:spLocks noChangeArrowheads="1"/>
          </p:cNvSpPr>
          <p:nvPr/>
        </p:nvSpPr>
        <p:spPr bwMode="auto">
          <a:xfrm>
            <a:off x="0" y="25400"/>
            <a:ext cx="602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Επιλέξιμα οχήματα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2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765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9 - Πίνακας">
            <a:extLst/>
          </p:cNvPr>
          <p:cNvGraphicFramePr>
            <a:graphicFrameLocks noGrp="1"/>
          </p:cNvGraphicFramePr>
          <p:nvPr/>
        </p:nvGraphicFramePr>
        <p:xfrm>
          <a:off x="1890713" y="785813"/>
          <a:ext cx="8410575" cy="48037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50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3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8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847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48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278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4693">
                <a:tc rowSpan="25">
                  <a:txBody>
                    <a:bodyPr/>
                    <a:lstStyle/>
                    <a:p>
                      <a:pPr algn="ctr" fontAlgn="b"/>
                      <a:endParaRPr lang="el-GR" sz="1600" b="1" u="none" strike="noStrike" dirty="0"/>
                    </a:p>
                    <a:p>
                      <a:pPr algn="ctr" fontAlgn="b"/>
                      <a:r>
                        <a:rPr lang="el-GR" sz="1600" b="1" u="none" strike="noStrike" dirty="0"/>
                        <a:t> </a:t>
                      </a:r>
                    </a:p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Χ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Η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Μ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  <a:p>
                      <a:pPr algn="ctr" fontAlgn="b"/>
                      <a:r>
                        <a:rPr lang="el-GR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US" sz="1800" b="1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endParaRPr lang="el-G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5" marR="7375" marT="73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ΤΕΛΙΚΗ ΤΙΜΗ</a:t>
                      </a:r>
                      <a:endParaRPr lang="el-GR" sz="9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SKODA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CITYGO e IV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ELECTRIC 83PS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17.984,00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22.300,00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e-Up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83 PS 5D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18.790,00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23.300,00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Fortwo Coupe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19.145,00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23.740,00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Forfour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19.718,00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24.450,00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Fortwo Coupe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20.153,00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24.990,00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Fourfour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20.706,00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25.675,00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Fourtwo Cabrio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21.750,00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26.970,00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Smart EQ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Fourtwo Cabrio EQ facelift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22.976,00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28.490,00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208 Active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24.113,00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29.900,00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987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Corsa-e-Edition 136 HP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25.790,00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31.980,00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208 Active Plus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26.371,00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32.700,00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Corsa-e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26.597,00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32.980,00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Acenta 40 kwh A-IVC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27.411,00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33.990,00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 136 PS E -Xperience 5D</a:t>
                      </a:r>
                      <a:endParaRPr lang="pt-BR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27.581,00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34.200,00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e-208 Allure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28.145,00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34.900,00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N-Connecta 40 kWh A -IVC</a:t>
                      </a:r>
                      <a:endParaRPr lang="pt-BR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29.024,00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35.990,00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e-208 GT Line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30.565,00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Techna 40 kwh A - IVC</a:t>
                      </a:r>
                      <a:endParaRPr lang="pl-PL" sz="9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30.637,00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Energy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30.637,00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37.990,00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Acenta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31.685,00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39.290,00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35965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e-Evalia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NV-200 Evalia 40 kwh Ludospace</a:t>
                      </a:r>
                      <a:endParaRPr lang="pt-B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32.976,00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40.890,00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New 208 (p21)AMB0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 - 208 GT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32.984,00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40.900,00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I01 -LCI -i3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i3    (120 Ah)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33.306,00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41.300,00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4693">
                <a:tc vMerge="1">
                  <a:txBody>
                    <a:bodyPr/>
                    <a:lstStyle/>
                    <a:p>
                      <a:pPr algn="ctr" fontAlgn="b"/>
                      <a:endParaRPr lang="el-GR" sz="9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I01 -LCI -i3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i3s  (120 Ah)</a:t>
                      </a:r>
                      <a:endParaRPr lang="en-US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36.331,00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    45.050,00   </a:t>
                      </a:r>
                      <a:endParaRPr lang="el-GR" sz="9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75" marR="7375" marT="73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7841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46038"/>
            <a:ext cx="70278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42" name="TextBox 15"/>
          <p:cNvSpPr txBox="1">
            <a:spLocks noChangeArrowheads="1"/>
          </p:cNvSpPr>
          <p:nvPr/>
        </p:nvSpPr>
        <p:spPr bwMode="auto">
          <a:xfrm>
            <a:off x="11113" y="46038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Μ1-</a:t>
            </a:r>
            <a:r>
              <a:rPr lang="en-US" altLang="el-GR" sz="2400" b="1">
                <a:solidFill>
                  <a:schemeClr val="bg1"/>
                </a:solidFill>
                <a:latin typeface="Century Gothic" pitchFamily="34" charset="0"/>
              </a:rPr>
              <a:t>BEV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867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9 - Πίνακας">
            <a:extLst/>
          </p:cNvPr>
          <p:cNvGraphicFramePr>
            <a:graphicFrameLocks noGrp="1"/>
          </p:cNvGraphicFramePr>
          <p:nvPr/>
        </p:nvGraphicFramePr>
        <p:xfrm>
          <a:off x="1501775" y="785813"/>
          <a:ext cx="9188450" cy="48990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79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7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5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3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87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9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79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87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407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17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                   ΤΕΧΝΟΛΟΓΙΑ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STATUS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Λ.Τ.Π.Φ.</a:t>
                      </a:r>
                      <a:endParaRPr lang="el-GR" sz="11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BEV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PHEV</a:t>
                      </a:r>
                      <a:endParaRPr lang="en-US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ΕΝΤΟΣ 2021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ΣΕ ΑΝΑΜΟΝΗ 2020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ΠΑΡΟΝ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€</a:t>
                      </a:r>
                      <a:endParaRPr lang="el-GR" sz="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E-NV 200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29.427,0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Ο</a:t>
                      </a:r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PEL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Vivaro - 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ANAMENETAI 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e-Veto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41.000,0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PIAGGIO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Porter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Blind Van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19.943,0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Glass Van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20.266,0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Top Deck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19.928,0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Tipper SL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20.758,0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Chassis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18.879,0   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ADDAX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Ειδικό Όχημα Πόλης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CITROEN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e-Expert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FIAT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Ducato Electric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FORD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Transit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Combi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e-TGE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e-Sprinter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OPEL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Combo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3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PEUGEOT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e-Jumpy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Μεσαίο </a:t>
                      </a:r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7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TOYOTA</a:t>
                      </a:r>
                      <a:endParaRPr lang="en-US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Proace City BEV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Vanette</a:t>
                      </a:r>
                      <a:endParaRPr lang="en-US" sz="1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el-GR" sz="1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421" marR="6421" marT="64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4" name="10 - Πίνακας">
            <a:extLst/>
          </p:cNvPr>
          <p:cNvGraphicFramePr>
            <a:graphicFrameLocks noGrp="1"/>
          </p:cNvGraphicFramePr>
          <p:nvPr/>
        </p:nvGraphicFramePr>
        <p:xfrm>
          <a:off x="10769600" y="3427413"/>
          <a:ext cx="1158875" cy="792162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4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BEV</a:t>
                      </a:r>
                    </a:p>
                  </a:txBody>
                  <a:tcPr marL="9529" marR="9529" marT="9526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PHEV</a:t>
                      </a:r>
                    </a:p>
                  </a:txBody>
                  <a:tcPr marL="9529" marR="9529" marT="9526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909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63" y="0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10" name="TextBox 18"/>
          <p:cNvSpPr txBox="1">
            <a:spLocks noChangeArrowheads="1"/>
          </p:cNvSpPr>
          <p:nvPr/>
        </p:nvSpPr>
        <p:spPr bwMode="auto">
          <a:xfrm>
            <a:off x="0" y="49213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Μ1-</a:t>
            </a:r>
            <a:r>
              <a:rPr lang="en-US" altLang="el-GR" sz="2400" b="1">
                <a:solidFill>
                  <a:schemeClr val="bg1"/>
                </a:solidFill>
                <a:latin typeface="Century Gothic" pitchFamily="34" charset="0"/>
              </a:rPr>
              <a:t>BEV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/</a:t>
            </a:r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PHEV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238084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28761" y="928670"/>
            <a:ext cx="642021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Συντηρώ το </a:t>
            </a:r>
            <a:r>
              <a:rPr lang="el-GR" i="1" u="none" dirty="0"/>
              <a:t>αυτοκίνητο μου. 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1" name="Rectangle 2"/>
          <p:cNvSpPr/>
          <p:nvPr/>
        </p:nvSpPr>
        <p:spPr>
          <a:xfrm>
            <a:off x="0" y="1500174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350 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100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381092" y="2500306"/>
            <a:ext cx="7088351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Δεκέμβριος – Τέλη Κυκλοφορίας . </a:t>
            </a:r>
            <a:r>
              <a:rPr lang="el-GR" i="1" u="none" dirty="0"/>
              <a:t>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3" name="Rectangle 2"/>
          <p:cNvSpPr/>
          <p:nvPr/>
        </p:nvSpPr>
        <p:spPr>
          <a:xfrm>
            <a:off x="142833" y="3143249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μέσο κόστος τελών 150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ΜΗΔΕΝ (0)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778" y="4214818"/>
            <a:ext cx="6721135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bg1"/>
                </a:solidFill>
              </a:defRPr>
            </a:lvl1pPr>
          </a:lstStyle>
          <a:p>
            <a:r>
              <a:rPr lang="el-GR" i="1" u="none" dirty="0" smtClean="0"/>
              <a:t>Ψάχνω μια θέση να παρκάρω . </a:t>
            </a:r>
            <a:r>
              <a:rPr lang="el-GR" i="1" u="none" dirty="0"/>
              <a:t>Πόσο θα μου κοστίσει</a:t>
            </a:r>
            <a:r>
              <a:rPr lang="el-GR" i="1" u="none" dirty="0" smtClean="0"/>
              <a:t>;</a:t>
            </a:r>
            <a:endParaRPr lang="el-GR" i="1" u="none" dirty="0"/>
          </a:p>
        </p:txBody>
      </p:sp>
      <p:sp>
        <p:nvSpPr>
          <p:cNvPr id="15" name="Rectangle 2"/>
          <p:cNvSpPr/>
          <p:nvPr/>
        </p:nvSpPr>
        <p:spPr>
          <a:xfrm>
            <a:off x="119020" y="4857761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 : μέσο κόστος στάθμευσης ετησίως 200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ΜΗΔΕΝ (0) ευρώ</a:t>
            </a:r>
          </a:p>
          <a:p>
            <a:endParaRPr lang="el-GR" sz="2000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27" y="0"/>
            <a:ext cx="1984333" cy="1190600"/>
          </a:xfrm>
          <a:prstGeom prst="rect">
            <a:avLst/>
          </a:prstGeom>
          <a:noFill/>
        </p:spPr>
      </p:pic>
      <p:pic>
        <p:nvPicPr>
          <p:cNvPr id="17" name="Picture 2" descr="Auto Mechanic Clipart Free Download Clip Art - WebComicms.Ne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0446" y="1571613"/>
            <a:ext cx="1714511" cy="714380"/>
          </a:xfrm>
          <a:prstGeom prst="rect">
            <a:avLst/>
          </a:prstGeom>
          <a:noFill/>
        </p:spPr>
      </p:pic>
      <p:pic>
        <p:nvPicPr>
          <p:cNvPr id="18" name="Picture 4" descr="Geldbeutel clipart 10 » Clipart Stat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98" y="3143248"/>
            <a:ext cx="1238258" cy="928694"/>
          </a:xfrm>
          <a:prstGeom prst="rect">
            <a:avLst/>
          </a:prstGeom>
          <a:noFill/>
        </p:spPr>
      </p:pic>
      <p:pic>
        <p:nvPicPr>
          <p:cNvPr id="19" name="Picture 6" descr="Car parking sign Clipart | k14636044 | Fotosearch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81950" y="4786322"/>
            <a:ext cx="833432" cy="833433"/>
          </a:xfrm>
          <a:prstGeom prst="rect">
            <a:avLst/>
          </a:prstGeom>
          <a:noFill/>
        </p:spPr>
      </p:pic>
      <p:cxnSp>
        <p:nvCxnSpPr>
          <p:cNvPr id="20" name="19 - Ευθεία γραμμή σύνδεσης"/>
          <p:cNvCxnSpPr/>
          <p:nvPr/>
        </p:nvCxnSpPr>
        <p:spPr>
          <a:xfrm>
            <a:off x="333335" y="785794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2970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12 - Πίνακας">
            <a:extLst/>
          </p:cNvPr>
          <p:cNvGraphicFramePr>
            <a:graphicFrameLocks noGrp="1"/>
          </p:cNvGraphicFramePr>
          <p:nvPr/>
        </p:nvGraphicFramePr>
        <p:xfrm>
          <a:off x="1668463" y="739775"/>
          <a:ext cx="8804275" cy="949326"/>
        </p:xfrm>
        <a:graphic>
          <a:graphicData uri="http://schemas.openxmlformats.org/drawingml/2006/table">
            <a:tbl>
              <a:tblPr/>
              <a:tblGrid>
                <a:gridCol w="475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0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09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0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589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  <a:p>
                      <a:pPr algn="ctr" fontAlgn="b"/>
                      <a:endParaRPr lang="el-GR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</a:p>
                  </a:txBody>
                  <a:tcPr marL="5637" marR="5637" marT="5634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365">
                <a:tc vMerge="1">
                  <a:txBody>
                    <a:bodyPr/>
                    <a:lstStyle/>
                    <a:p>
                      <a:pPr algn="ctr" fontAlgn="b"/>
                      <a:endParaRPr lang="el-G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Acenta 40 kwh A-IVC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27.411,00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595"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e-Golf 136 PS E -Xperience 5D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27.581,00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595">
                <a:tc v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N-Connecta 40 kWh A -IVC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29.024,00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879">
                <a:tc vMerge="1">
                  <a:txBody>
                    <a:bodyPr/>
                    <a:lstStyle/>
                    <a:p>
                      <a:pPr algn="ctr" fontAlgn="b"/>
                      <a:endParaRPr lang="el-GR" sz="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NISSAN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Leaf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Techna 40 kwh A - IVC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30.637,00   </a:t>
                      </a:r>
                    </a:p>
                  </a:txBody>
                  <a:tcPr marL="5637" marR="5637" marT="5634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13 - Πίνακας">
            <a:extLst/>
          </p:cNvPr>
          <p:cNvGraphicFramePr>
            <a:graphicFrameLocks noGrp="1"/>
          </p:cNvGraphicFramePr>
          <p:nvPr/>
        </p:nvGraphicFramePr>
        <p:xfrm>
          <a:off x="1667925" y="1808132"/>
          <a:ext cx="8805022" cy="3898691"/>
        </p:xfrm>
        <a:graphic>
          <a:graphicData uri="http://schemas.openxmlformats.org/drawingml/2006/table">
            <a:tbl>
              <a:tblPr/>
              <a:tblGrid>
                <a:gridCol w="475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1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2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27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3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80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99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28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0459">
                <a:tc rowSpan="25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PHEV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273" marR="4273" marT="4273" marB="0" vert="wordArtVert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Α/Α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ΚΑΤΑΣΚΕΥΑΣΤΗΣ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ΤΥΠΟΣ (ΜΟΝΤΕΛΟ)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ΕΚΔΟΣΗ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ΚΥΒΙΣΜΟΣ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ΕΚΠΟΜΠΕΣ </a:t>
                      </a: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CO2 (NEDC)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ΕΚΠΟΜΠΕΣ </a:t>
                      </a:r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CO2 (WLTP)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ΛΤΠΦ</a:t>
                      </a:r>
                    </a:p>
                  </a:txBody>
                  <a:tcPr marL="4273" marR="4273" marT="4273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F45 LCI - 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Σειρα 2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Active Tourer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225 xe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1.249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39 - 47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31.825,00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MITSUBISHI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 5D 2.4 CVT 4WD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2.360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32.857,00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A- Class Hatchback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250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1.332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33.147,00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F48 LCI - 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ΝΕΑ Χ1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Xdrive25e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1.499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33.261,00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250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1.332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33.599,00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Momentum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37.000,00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G20 - Νεα Σειρα 3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330 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37.823,00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Momentum Plus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38.300,00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VOLKSWAGEN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PASSAT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1.4 TSI 218 PS GTE DSG6 (Plug in Hybrid)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1.395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38.951,00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MITSUBISHI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Νέο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OUTLANDER PHEV 5D 2.4 CVT 4WD INSTYLE NAVI+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2.360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39.286,00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4273" marR="4273" marT="4273" marB="0" vert="wordArtVert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39.332,00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Inscription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1.447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40.600,00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326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XC40 T5 Twin Engine 262 ph FWD Auto 7-Speed R - Design (19w46)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1.477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40.900,00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4Matic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41.882,00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Momentum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43.100,00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Estate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1.991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43.930,00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Momentum Pro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44.650,00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G01-X3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xDrive 30e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44.791,00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MERCEDES BENZ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C-Class Estate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 300de Auto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1.950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46.300,00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l" fontAlgn="b"/>
                      <a:endParaRPr lang="el-GR" sz="60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Inscription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46.950,00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V60 II T8 AWD Auto 390 ph R-Design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47.050,00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 II T8 AWD PHEV Auto 390 ph Momentum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47.570,00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13950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BMW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 30-</a:t>
                      </a:r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Νεα Σειρα5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Sedan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530e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1.998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48.420,00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14095">
                <a:tc vMerge="1">
                  <a:txBody>
                    <a:bodyPr/>
                    <a:lstStyle/>
                    <a:p>
                      <a:pPr algn="ctr" fontAlgn="b"/>
                      <a:endParaRPr lang="el-GR" sz="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273" marR="4273" marT="4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VOLVO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XC60 II T8 AWD PHEV Auto 390 ph Momentum Pro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          1.969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49.070,00   </a:t>
                      </a:r>
                    </a:p>
                  </a:txBody>
                  <a:tcPr marL="4273" marR="4273" marT="4273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9744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70278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TextBox 14"/>
          <p:cNvSpPr txBox="1">
            <a:spLocks noChangeArrowheads="1"/>
          </p:cNvSpPr>
          <p:nvPr/>
        </p:nvSpPr>
        <p:spPr bwMode="auto">
          <a:xfrm>
            <a:off x="3175" y="-26988"/>
            <a:ext cx="6026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l-GR" sz="2400" b="1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l-GR" altLang="el-GR" sz="2400" b="1">
                <a:solidFill>
                  <a:schemeClr val="bg1"/>
                </a:solidFill>
                <a:latin typeface="Century Gothic" pitchFamily="34" charset="0"/>
              </a:rPr>
              <a:t>πιλέξιμα οχήματα Ε.Δ.Χ</a:t>
            </a:r>
            <a:r>
              <a:rPr lang="el-GR" altLang="el-GR" sz="2400" b="1">
                <a:solidFill>
                  <a:schemeClr val="bg1"/>
                </a:solidFill>
                <a:latin typeface="Calibri" pitchFamily="34" charset="0"/>
              </a:rPr>
              <a:t>. - </a:t>
            </a:r>
            <a:r>
              <a:rPr lang="en-US" altLang="el-GR" sz="2800" b="1">
                <a:solidFill>
                  <a:schemeClr val="bg1"/>
                </a:solidFill>
                <a:latin typeface="Century Gothic" pitchFamily="34" charset="0"/>
              </a:rPr>
              <a:t>BEV/PHEV</a:t>
            </a:r>
            <a:endParaRPr lang="el-GR" altLang="el-G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3072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66"/>
          <p:cNvGrpSpPr>
            <a:grpSpLocks/>
          </p:cNvGrpSpPr>
          <p:nvPr/>
        </p:nvGrpSpPr>
        <p:grpSpPr bwMode="auto">
          <a:xfrm flipH="1">
            <a:off x="4511675" y="1547813"/>
            <a:ext cx="6038850" cy="3937000"/>
            <a:chOff x="4390891" y="2875044"/>
            <a:chExt cx="5072854" cy="3306975"/>
          </a:xfrm>
        </p:grpSpPr>
        <p:sp>
          <p:nvSpPr>
            <p:cNvPr id="11" name="Block Arc 37">
              <a:extLst/>
            </p:cNvPr>
            <p:cNvSpPr/>
            <p:nvPr/>
          </p:nvSpPr>
          <p:spPr>
            <a:xfrm rot="371117">
              <a:off x="4390891" y="2875044"/>
              <a:ext cx="1920323" cy="1014761"/>
            </a:xfrm>
            <a:custGeom>
              <a:avLst/>
              <a:gdLst>
                <a:gd name="connsiteX0" fmla="*/ 1776926 w 4779331"/>
                <a:gd name="connsiteY0" fmla="*/ 79892 h 4779331"/>
                <a:gd name="connsiteX1" fmla="*/ 3915605 w 4779331"/>
                <a:gd name="connsiteY1" fmla="*/ 550640 h 4779331"/>
                <a:gd name="connsiteX2" fmla="*/ 3865401 w 4779331"/>
                <a:gd name="connsiteY2" fmla="*/ 611145 h 4779331"/>
                <a:gd name="connsiteX3" fmla="*/ 1797085 w 4779331"/>
                <a:gd name="connsiteY3" fmla="*/ 155884 h 4779331"/>
                <a:gd name="connsiteX4" fmla="*/ 1776926 w 4779331"/>
                <a:gd name="connsiteY4" fmla="*/ 79892 h 4779331"/>
                <a:gd name="connsiteX0" fmla="*/ 0 w 2138679"/>
                <a:gd name="connsiteY0" fmla="*/ 79920 h 611173"/>
                <a:gd name="connsiteX1" fmla="*/ 2138679 w 2138679"/>
                <a:gd name="connsiteY1" fmla="*/ 550668 h 611173"/>
                <a:gd name="connsiteX2" fmla="*/ 2062837 w 2138679"/>
                <a:gd name="connsiteY2" fmla="*/ 611173 h 611173"/>
                <a:gd name="connsiteX3" fmla="*/ 20159 w 2138679"/>
                <a:gd name="connsiteY3" fmla="*/ 155912 h 611173"/>
                <a:gd name="connsiteX4" fmla="*/ 0 w 2138679"/>
                <a:gd name="connsiteY4" fmla="*/ 79920 h 611173"/>
                <a:gd name="connsiteX0" fmla="*/ 0 w 2287402"/>
                <a:gd name="connsiteY0" fmla="*/ 79920 h 639087"/>
                <a:gd name="connsiteX1" fmla="*/ 2138679 w 2287402"/>
                <a:gd name="connsiteY1" fmla="*/ 550668 h 639087"/>
                <a:gd name="connsiteX2" fmla="*/ 2100144 w 2287402"/>
                <a:gd name="connsiteY2" fmla="*/ 585238 h 639087"/>
                <a:gd name="connsiteX3" fmla="*/ 2062837 w 2287402"/>
                <a:gd name="connsiteY3" fmla="*/ 611173 h 639087"/>
                <a:gd name="connsiteX4" fmla="*/ 20159 w 2287402"/>
                <a:gd name="connsiteY4" fmla="*/ 155912 h 639087"/>
                <a:gd name="connsiteX5" fmla="*/ 0 w 2287402"/>
                <a:gd name="connsiteY5" fmla="*/ 79920 h 639087"/>
                <a:gd name="connsiteX0" fmla="*/ 0 w 2467780"/>
                <a:gd name="connsiteY0" fmla="*/ 79920 h 893007"/>
                <a:gd name="connsiteX1" fmla="*/ 2138679 w 2467780"/>
                <a:gd name="connsiteY1" fmla="*/ 550668 h 893007"/>
                <a:gd name="connsiteX2" fmla="*/ 2463024 w 2467780"/>
                <a:gd name="connsiteY2" fmla="*/ 892672 h 893007"/>
                <a:gd name="connsiteX3" fmla="*/ 2062837 w 2467780"/>
                <a:gd name="connsiteY3" fmla="*/ 611173 h 893007"/>
                <a:gd name="connsiteX4" fmla="*/ 20159 w 2467780"/>
                <a:gd name="connsiteY4" fmla="*/ 155912 h 893007"/>
                <a:gd name="connsiteX5" fmla="*/ 0 w 2467780"/>
                <a:gd name="connsiteY5" fmla="*/ 79920 h 893007"/>
                <a:gd name="connsiteX0" fmla="*/ 0 w 2480028"/>
                <a:gd name="connsiteY0" fmla="*/ 79920 h 902123"/>
                <a:gd name="connsiteX1" fmla="*/ 2138679 w 2480028"/>
                <a:gd name="connsiteY1" fmla="*/ 550668 h 902123"/>
                <a:gd name="connsiteX2" fmla="*/ 2463024 w 2480028"/>
                <a:gd name="connsiteY2" fmla="*/ 892672 h 902123"/>
                <a:gd name="connsiteX3" fmla="*/ 2395434 w 2480028"/>
                <a:gd name="connsiteY3" fmla="*/ 789605 h 902123"/>
                <a:gd name="connsiteX4" fmla="*/ 2062837 w 2480028"/>
                <a:gd name="connsiteY4" fmla="*/ 611173 h 902123"/>
                <a:gd name="connsiteX5" fmla="*/ 20159 w 2480028"/>
                <a:gd name="connsiteY5" fmla="*/ 155912 h 902123"/>
                <a:gd name="connsiteX6" fmla="*/ 0 w 2480028"/>
                <a:gd name="connsiteY6" fmla="*/ 79920 h 902123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83748"/>
                <a:gd name="connsiteY0" fmla="*/ 79920 h 969464"/>
                <a:gd name="connsiteX1" fmla="*/ 2138679 w 2483748"/>
                <a:gd name="connsiteY1" fmla="*/ 550668 h 969464"/>
                <a:gd name="connsiteX2" fmla="*/ 2463024 w 2483748"/>
                <a:gd name="connsiteY2" fmla="*/ 892672 h 969464"/>
                <a:gd name="connsiteX3" fmla="*/ 2412431 w 2483748"/>
                <a:gd name="connsiteY3" fmla="*/ 953561 h 969464"/>
                <a:gd name="connsiteX4" fmla="*/ 2062837 w 2483748"/>
                <a:gd name="connsiteY4" fmla="*/ 611173 h 969464"/>
                <a:gd name="connsiteX5" fmla="*/ 20159 w 2483748"/>
                <a:gd name="connsiteY5" fmla="*/ 155912 h 969464"/>
                <a:gd name="connsiteX6" fmla="*/ 0 w 2483748"/>
                <a:gd name="connsiteY6" fmla="*/ 79920 h 969464"/>
                <a:gd name="connsiteX0" fmla="*/ 0 w 2438325"/>
                <a:gd name="connsiteY0" fmla="*/ 79920 h 962729"/>
                <a:gd name="connsiteX1" fmla="*/ 2138679 w 2438325"/>
                <a:gd name="connsiteY1" fmla="*/ 550668 h 962729"/>
                <a:gd name="connsiteX2" fmla="*/ 2358079 w 2438325"/>
                <a:gd name="connsiteY2" fmla="*/ 814224 h 962729"/>
                <a:gd name="connsiteX3" fmla="*/ 2412431 w 2438325"/>
                <a:gd name="connsiteY3" fmla="*/ 953561 h 962729"/>
                <a:gd name="connsiteX4" fmla="*/ 2062837 w 2438325"/>
                <a:gd name="connsiteY4" fmla="*/ 611173 h 962729"/>
                <a:gd name="connsiteX5" fmla="*/ 20159 w 2438325"/>
                <a:gd name="connsiteY5" fmla="*/ 155912 h 962729"/>
                <a:gd name="connsiteX6" fmla="*/ 0 w 2438325"/>
                <a:gd name="connsiteY6" fmla="*/ 79920 h 962729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62564"/>
                <a:gd name="connsiteY0" fmla="*/ 79920 h 967083"/>
                <a:gd name="connsiteX1" fmla="*/ 2138679 w 2462564"/>
                <a:gd name="connsiteY1" fmla="*/ 550668 h 967083"/>
                <a:gd name="connsiteX2" fmla="*/ 2430335 w 2462564"/>
                <a:gd name="connsiteY2" fmla="*/ 873569 h 967083"/>
                <a:gd name="connsiteX3" fmla="*/ 2412431 w 2462564"/>
                <a:gd name="connsiteY3" fmla="*/ 953561 h 967083"/>
                <a:gd name="connsiteX4" fmla="*/ 2062837 w 2462564"/>
                <a:gd name="connsiteY4" fmla="*/ 611173 h 967083"/>
                <a:gd name="connsiteX5" fmla="*/ 20159 w 2462564"/>
                <a:gd name="connsiteY5" fmla="*/ 155912 h 967083"/>
                <a:gd name="connsiteX6" fmla="*/ 0 w 2462564"/>
                <a:gd name="connsiteY6" fmla="*/ 79920 h 967083"/>
                <a:gd name="connsiteX0" fmla="*/ 0 w 2477565"/>
                <a:gd name="connsiteY0" fmla="*/ 79920 h 968447"/>
                <a:gd name="connsiteX1" fmla="*/ 2138679 w 2477565"/>
                <a:gd name="connsiteY1" fmla="*/ 550668 h 968447"/>
                <a:gd name="connsiteX2" fmla="*/ 2454451 w 2477565"/>
                <a:gd name="connsiteY2" fmla="*/ 885219 h 968447"/>
                <a:gd name="connsiteX3" fmla="*/ 2412431 w 2477565"/>
                <a:gd name="connsiteY3" fmla="*/ 953561 h 968447"/>
                <a:gd name="connsiteX4" fmla="*/ 2062837 w 2477565"/>
                <a:gd name="connsiteY4" fmla="*/ 611173 h 968447"/>
                <a:gd name="connsiteX5" fmla="*/ 20159 w 2477565"/>
                <a:gd name="connsiteY5" fmla="*/ 155912 h 968447"/>
                <a:gd name="connsiteX6" fmla="*/ 0 w 2477565"/>
                <a:gd name="connsiteY6" fmla="*/ 79920 h 968447"/>
                <a:gd name="connsiteX0" fmla="*/ 0 w 2486217"/>
                <a:gd name="connsiteY0" fmla="*/ 79920 h 969044"/>
                <a:gd name="connsiteX1" fmla="*/ 2138679 w 2486217"/>
                <a:gd name="connsiteY1" fmla="*/ 550668 h 969044"/>
                <a:gd name="connsiteX2" fmla="*/ 2466309 w 2486217"/>
                <a:gd name="connsiteY2" fmla="*/ 889705 h 969044"/>
                <a:gd name="connsiteX3" fmla="*/ 2412431 w 2486217"/>
                <a:gd name="connsiteY3" fmla="*/ 953561 h 969044"/>
                <a:gd name="connsiteX4" fmla="*/ 2062837 w 2486217"/>
                <a:gd name="connsiteY4" fmla="*/ 611173 h 969044"/>
                <a:gd name="connsiteX5" fmla="*/ 20159 w 2486217"/>
                <a:gd name="connsiteY5" fmla="*/ 155912 h 969044"/>
                <a:gd name="connsiteX6" fmla="*/ 0 w 2486217"/>
                <a:gd name="connsiteY6" fmla="*/ 79920 h 969044"/>
                <a:gd name="connsiteX0" fmla="*/ 0 w 2466309"/>
                <a:gd name="connsiteY0" fmla="*/ 79920 h 967430"/>
                <a:gd name="connsiteX1" fmla="*/ 2138679 w 2466309"/>
                <a:gd name="connsiteY1" fmla="*/ 550668 h 967430"/>
                <a:gd name="connsiteX2" fmla="*/ 2466309 w 2466309"/>
                <a:gd name="connsiteY2" fmla="*/ 889705 h 967430"/>
                <a:gd name="connsiteX3" fmla="*/ 2412431 w 2466309"/>
                <a:gd name="connsiteY3" fmla="*/ 953561 h 967430"/>
                <a:gd name="connsiteX4" fmla="*/ 2062837 w 2466309"/>
                <a:gd name="connsiteY4" fmla="*/ 611173 h 967430"/>
                <a:gd name="connsiteX5" fmla="*/ 20159 w 2466309"/>
                <a:gd name="connsiteY5" fmla="*/ 155912 h 967430"/>
                <a:gd name="connsiteX6" fmla="*/ 0 w 2466309"/>
                <a:gd name="connsiteY6" fmla="*/ 79920 h 967430"/>
                <a:gd name="connsiteX0" fmla="*/ 0 w 2466309"/>
                <a:gd name="connsiteY0" fmla="*/ 79920 h 953561"/>
                <a:gd name="connsiteX1" fmla="*/ 2138679 w 2466309"/>
                <a:gd name="connsiteY1" fmla="*/ 550668 h 953561"/>
                <a:gd name="connsiteX2" fmla="*/ 2466309 w 2466309"/>
                <a:gd name="connsiteY2" fmla="*/ 889705 h 953561"/>
                <a:gd name="connsiteX3" fmla="*/ 2412431 w 2466309"/>
                <a:gd name="connsiteY3" fmla="*/ 953561 h 953561"/>
                <a:gd name="connsiteX4" fmla="*/ 2062837 w 2466309"/>
                <a:gd name="connsiteY4" fmla="*/ 611173 h 953561"/>
                <a:gd name="connsiteX5" fmla="*/ 20159 w 2466309"/>
                <a:gd name="connsiteY5" fmla="*/ 155912 h 953561"/>
                <a:gd name="connsiteX6" fmla="*/ 0 w 2466309"/>
                <a:gd name="connsiteY6" fmla="*/ 79920 h 953561"/>
                <a:gd name="connsiteX0" fmla="*/ 0 w 2483853"/>
                <a:gd name="connsiteY0" fmla="*/ 79920 h 953561"/>
                <a:gd name="connsiteX1" fmla="*/ 2138679 w 2483853"/>
                <a:gd name="connsiteY1" fmla="*/ 550668 h 953561"/>
                <a:gd name="connsiteX2" fmla="*/ 2483852 w 2483853"/>
                <a:gd name="connsiteY2" fmla="*/ 907292 h 953561"/>
                <a:gd name="connsiteX3" fmla="*/ 2412431 w 2483853"/>
                <a:gd name="connsiteY3" fmla="*/ 953561 h 953561"/>
                <a:gd name="connsiteX4" fmla="*/ 2062837 w 2483853"/>
                <a:gd name="connsiteY4" fmla="*/ 611173 h 953561"/>
                <a:gd name="connsiteX5" fmla="*/ 20159 w 2483853"/>
                <a:gd name="connsiteY5" fmla="*/ 155912 h 953561"/>
                <a:gd name="connsiteX6" fmla="*/ 0 w 2483853"/>
                <a:gd name="connsiteY6" fmla="*/ 79920 h 9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853" h="953561">
                  <a:moveTo>
                    <a:pt x="0" y="79920"/>
                  </a:moveTo>
                  <a:cubicBezTo>
                    <a:pt x="747072" y="-118264"/>
                    <a:pt x="1543865" y="57119"/>
                    <a:pt x="2138679" y="550668"/>
                  </a:cubicBezTo>
                  <a:cubicBezTo>
                    <a:pt x="2321346" y="713099"/>
                    <a:pt x="2403896" y="801529"/>
                    <a:pt x="2483852" y="907292"/>
                  </a:cubicBezTo>
                  <a:cubicBezTo>
                    <a:pt x="2464866" y="933012"/>
                    <a:pt x="2465455" y="933811"/>
                    <a:pt x="2412431" y="953561"/>
                  </a:cubicBezTo>
                  <a:cubicBezTo>
                    <a:pt x="2345733" y="906644"/>
                    <a:pt x="2386749" y="909426"/>
                    <a:pt x="2062837" y="611173"/>
                  </a:cubicBezTo>
                  <a:cubicBezTo>
                    <a:pt x="1487593" y="133862"/>
                    <a:pt x="742652" y="-35752"/>
                    <a:pt x="20159" y="155912"/>
                  </a:cubicBezTo>
                  <a:lnTo>
                    <a:pt x="0" y="799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737" name="Freeform: Shape 22"/>
            <p:cNvSpPr>
              <a:spLocks noChangeArrowheads="1"/>
            </p:cNvSpPr>
            <p:nvPr/>
          </p:nvSpPr>
          <p:spPr bwMode="auto">
            <a:xfrm>
              <a:off x="6190831" y="3918076"/>
              <a:ext cx="2955074" cy="2263943"/>
            </a:xfrm>
            <a:custGeom>
              <a:avLst/>
              <a:gdLst>
                <a:gd name="T0" fmla="*/ 0 w 2955074"/>
                <a:gd name="T1" fmla="*/ 67267 h 2263943"/>
                <a:gd name="T2" fmla="*/ 54280 w 2955074"/>
                <a:gd name="T3" fmla="*/ 0 h 2263943"/>
                <a:gd name="T4" fmla="*/ 1777760 w 2955074"/>
                <a:gd name="T5" fmla="*/ 420755 h 2263943"/>
                <a:gd name="T6" fmla="*/ 1733894 w 2955074"/>
                <a:gd name="T7" fmla="*/ 659248 h 2263943"/>
                <a:gd name="T8" fmla="*/ 1572847 w 2955074"/>
                <a:gd name="T9" fmla="*/ 987916 h 2263943"/>
                <a:gd name="T10" fmla="*/ 1392811 w 2955074"/>
                <a:gd name="T11" fmla="*/ 1260712 h 2263943"/>
                <a:gd name="T12" fmla="*/ 1209122 w 2955074"/>
                <a:gd name="T13" fmla="*/ 1664972 h 2263943"/>
                <a:gd name="T14" fmla="*/ 1223365 w 2955074"/>
                <a:gd name="T15" fmla="*/ 1974650 h 2263943"/>
                <a:gd name="T16" fmla="*/ 1354101 w 2955074"/>
                <a:gd name="T17" fmla="*/ 2142267 h 2263943"/>
                <a:gd name="T18" fmla="*/ 1560797 w 2955074"/>
                <a:gd name="T19" fmla="*/ 2147379 h 2263943"/>
                <a:gd name="T20" fmla="*/ 1695184 w 2955074"/>
                <a:gd name="T21" fmla="*/ 2029062 h 2263943"/>
                <a:gd name="T22" fmla="*/ 1834320 w 2955074"/>
                <a:gd name="T23" fmla="*/ 1865094 h 2263943"/>
                <a:gd name="T24" fmla="*/ 1989889 w 2955074"/>
                <a:gd name="T25" fmla="*/ 1745313 h 2263943"/>
                <a:gd name="T26" fmla="*/ 2258300 w 2955074"/>
                <a:gd name="T27" fmla="*/ 1762842 h 2263943"/>
                <a:gd name="T28" fmla="*/ 2387940 w 2955074"/>
                <a:gd name="T29" fmla="*/ 1870937 h 2263943"/>
                <a:gd name="T30" fmla="*/ 2511740 w 2955074"/>
                <a:gd name="T31" fmla="*/ 2021393 h 2263943"/>
                <a:gd name="T32" fmla="*/ 2659274 w 2955074"/>
                <a:gd name="T33" fmla="*/ 2149571 h 2263943"/>
                <a:gd name="T34" fmla="*/ 2718798 w 2955074"/>
                <a:gd name="T35" fmla="*/ 2169291 h 2263943"/>
                <a:gd name="T36" fmla="*/ 2830546 w 2955074"/>
                <a:gd name="T37" fmla="*/ 2121451 h 2263943"/>
                <a:gd name="T38" fmla="*/ 2869256 w 2955074"/>
                <a:gd name="T39" fmla="*/ 2025410 h 2263943"/>
                <a:gd name="T40" fmla="*/ 2886420 w 2955074"/>
                <a:gd name="T41" fmla="*/ 2015550 h 2263943"/>
                <a:gd name="T42" fmla="*/ 2955074 w 2955074"/>
                <a:gd name="T43" fmla="*/ 2014089 h 2263943"/>
                <a:gd name="T44" fmla="*/ 2861222 w 2955074"/>
                <a:gd name="T45" fmla="*/ 2210923 h 2263943"/>
                <a:gd name="T46" fmla="*/ 2646126 w 2955074"/>
                <a:gd name="T47" fmla="*/ 2236849 h 2263943"/>
                <a:gd name="T48" fmla="*/ 2485080 w 2955074"/>
                <a:gd name="T49" fmla="*/ 2117799 h 2263943"/>
                <a:gd name="T50" fmla="*/ 2341928 w 2955074"/>
                <a:gd name="T51" fmla="*/ 1949817 h 2263943"/>
                <a:gd name="T52" fmla="*/ 2233832 w 2955074"/>
                <a:gd name="T53" fmla="*/ 1851217 h 2263943"/>
                <a:gd name="T54" fmla="*/ 1975282 w 2955074"/>
                <a:gd name="T55" fmla="*/ 1862538 h 2263943"/>
                <a:gd name="T56" fmla="*/ 1839798 w 2955074"/>
                <a:gd name="T57" fmla="*/ 2004229 h 2263943"/>
                <a:gd name="T58" fmla="*/ 1707966 w 2955074"/>
                <a:gd name="T59" fmla="*/ 2153587 h 2263943"/>
                <a:gd name="T60" fmla="*/ 1485933 w 2955074"/>
                <a:gd name="T61" fmla="*/ 2262047 h 2263943"/>
                <a:gd name="T62" fmla="*/ 1204741 w 2955074"/>
                <a:gd name="T63" fmla="*/ 2132773 h 2263943"/>
                <a:gd name="T64" fmla="*/ 1115635 w 2955074"/>
                <a:gd name="T65" fmla="*/ 1890292 h 2263943"/>
                <a:gd name="T66" fmla="*/ 1167857 w 2955074"/>
                <a:gd name="T67" fmla="*/ 1531679 h 2263943"/>
                <a:gd name="T68" fmla="*/ 1362500 w 2955074"/>
                <a:gd name="T69" fmla="*/ 1154808 h 2263943"/>
                <a:gd name="T70" fmla="*/ 1547649 w 2955074"/>
                <a:gd name="T71" fmla="*/ 862657 h 2263943"/>
                <a:gd name="T72" fmla="*/ 1682560 w 2955074"/>
                <a:gd name="T73" fmla="*/ 539153 h 2263943"/>
                <a:gd name="T74" fmla="*/ 0 w 2955074"/>
                <a:gd name="T75" fmla="*/ 67267 h 22639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5074"/>
                <a:gd name="T115" fmla="*/ 0 h 2263943"/>
                <a:gd name="T116" fmla="*/ 2955074 w 2955074"/>
                <a:gd name="T117" fmla="*/ 2263943 h 22639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solidFill>
              <a:schemeClr val="accent1"/>
            </a:solidFill>
            <a:ln w="478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13" name="Freeform: Shape 35">
              <a:extLst/>
            </p:cNvPr>
            <p:cNvSpPr/>
            <p:nvPr/>
          </p:nvSpPr>
          <p:spPr>
            <a:xfrm rot="838999">
              <a:off x="8898316" y="5301937"/>
              <a:ext cx="565429" cy="676063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0728" name="Group 62"/>
          <p:cNvGrpSpPr>
            <a:grpSpLocks/>
          </p:cNvGrpSpPr>
          <p:nvPr/>
        </p:nvGrpSpPr>
        <p:grpSpPr bwMode="auto">
          <a:xfrm flipH="1">
            <a:off x="6296025" y="1484313"/>
            <a:ext cx="4602163" cy="1771650"/>
            <a:chOff x="6827378" y="2457115"/>
            <a:chExt cx="1161309" cy="447009"/>
          </a:xfrm>
        </p:grpSpPr>
        <p:sp>
          <p:nvSpPr>
            <p:cNvPr id="30731" name="Freeform: Shape 42"/>
            <p:cNvSpPr>
              <a:spLocks noChangeArrowheads="1"/>
            </p:cNvSpPr>
            <p:nvPr/>
          </p:nvSpPr>
          <p:spPr bwMode="auto">
            <a:xfrm>
              <a:off x="7169694" y="2485483"/>
              <a:ext cx="638175" cy="95250"/>
            </a:xfrm>
            <a:custGeom>
              <a:avLst/>
              <a:gdLst>
                <a:gd name="T0" fmla="*/ 3654 w 638175"/>
                <a:gd name="T1" fmla="*/ 101461 h 95250"/>
                <a:gd name="T2" fmla="*/ 8416 w 638175"/>
                <a:gd name="T3" fmla="*/ 81458 h 95250"/>
                <a:gd name="T4" fmla="*/ 232254 w 638175"/>
                <a:gd name="T5" fmla="*/ 2401 h 95250"/>
                <a:gd name="T6" fmla="*/ 625636 w 638175"/>
                <a:gd name="T7" fmla="*/ 63361 h 95250"/>
                <a:gd name="T8" fmla="*/ 632304 w 638175"/>
                <a:gd name="T9" fmla="*/ 101461 h 95250"/>
                <a:gd name="T10" fmla="*/ 3654 w 638175"/>
                <a:gd name="T11" fmla="*/ 101461 h 95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175"/>
                <a:gd name="T19" fmla="*/ 0 h 95250"/>
                <a:gd name="T20" fmla="*/ 638175 w 638175"/>
                <a:gd name="T21" fmla="*/ 95250 h 95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2" name="Freeform: Shape 60"/>
            <p:cNvSpPr>
              <a:spLocks noChangeArrowheads="1"/>
            </p:cNvSpPr>
            <p:nvPr/>
          </p:nvSpPr>
          <p:spPr bwMode="auto">
            <a:xfrm>
              <a:off x="6827378" y="2457115"/>
              <a:ext cx="1161309" cy="354619"/>
            </a:xfrm>
            <a:custGeom>
              <a:avLst/>
              <a:gdLst>
                <a:gd name="T0" fmla="*/ 396451 w 1161309"/>
                <a:gd name="T1" fmla="*/ 82756 h 354619"/>
                <a:gd name="T2" fmla="*/ 350731 w 1161309"/>
                <a:gd name="T3" fmla="*/ 109826 h 354619"/>
                <a:gd name="T4" fmla="*/ 345969 w 1161309"/>
                <a:gd name="T5" fmla="*/ 129829 h 354619"/>
                <a:gd name="T6" fmla="*/ 396451 w 1161309"/>
                <a:gd name="T7" fmla="*/ 129829 h 354619"/>
                <a:gd name="T8" fmla="*/ 881274 w 1161309"/>
                <a:gd name="T9" fmla="*/ 52571 h 354619"/>
                <a:gd name="T10" fmla="*/ 881274 w 1161309"/>
                <a:gd name="T11" fmla="*/ 129829 h 354619"/>
                <a:gd name="T12" fmla="*/ 974619 w 1161309"/>
                <a:gd name="T13" fmla="*/ 129829 h 354619"/>
                <a:gd name="T14" fmla="*/ 967951 w 1161309"/>
                <a:gd name="T15" fmla="*/ 91729 h 354619"/>
                <a:gd name="T16" fmla="*/ 918015 w 1161309"/>
                <a:gd name="T17" fmla="*/ 62930 h 354619"/>
                <a:gd name="T18" fmla="*/ 613622 w 1161309"/>
                <a:gd name="T19" fmla="*/ 29109 h 354619"/>
                <a:gd name="T20" fmla="*/ 587683 w 1161309"/>
                <a:gd name="T21" fmla="*/ 30029 h 354619"/>
                <a:gd name="T22" fmla="*/ 574569 w 1161309"/>
                <a:gd name="T23" fmla="*/ 30769 h 354619"/>
                <a:gd name="T24" fmla="*/ 438005 w 1161309"/>
                <a:gd name="T25" fmla="*/ 58153 h 354619"/>
                <a:gd name="T26" fmla="*/ 407881 w 1161309"/>
                <a:gd name="T27" fmla="*/ 75989 h 354619"/>
                <a:gd name="T28" fmla="*/ 407881 w 1161309"/>
                <a:gd name="T29" fmla="*/ 129829 h 354619"/>
                <a:gd name="T30" fmla="*/ 613622 w 1161309"/>
                <a:gd name="T31" fmla="*/ 129829 h 354619"/>
                <a:gd name="T32" fmla="*/ 625052 w 1161309"/>
                <a:gd name="T33" fmla="*/ 28783 h 354619"/>
                <a:gd name="T34" fmla="*/ 625052 w 1161309"/>
                <a:gd name="T35" fmla="*/ 129829 h 354619"/>
                <a:gd name="T36" fmla="*/ 869844 w 1161309"/>
                <a:gd name="T37" fmla="*/ 129829 h 354619"/>
                <a:gd name="T38" fmla="*/ 869844 w 1161309"/>
                <a:gd name="T39" fmla="*/ 49349 h 354619"/>
                <a:gd name="T40" fmla="*/ 851831 w 1161309"/>
                <a:gd name="T41" fmla="*/ 44270 h 354619"/>
                <a:gd name="T42" fmla="*/ 704731 w 1161309"/>
                <a:gd name="T43" fmla="*/ 29106 h 354619"/>
                <a:gd name="T44" fmla="*/ 580284 w 1161309"/>
                <a:gd name="T45" fmla="*/ 289 h 354619"/>
                <a:gd name="T46" fmla="*/ 1024149 w 1161309"/>
                <a:gd name="T47" fmla="*/ 92681 h 354619"/>
                <a:gd name="T48" fmla="*/ 1045104 w 1161309"/>
                <a:gd name="T49" fmla="*/ 100301 h 354619"/>
                <a:gd name="T50" fmla="*/ 1113684 w 1161309"/>
                <a:gd name="T51" fmla="*/ 100301 h 354619"/>
                <a:gd name="T52" fmla="*/ 1128924 w 1161309"/>
                <a:gd name="T53" fmla="*/ 115541 h 354619"/>
                <a:gd name="T54" fmla="*/ 1128924 w 1161309"/>
                <a:gd name="T55" fmla="*/ 211744 h 354619"/>
                <a:gd name="T56" fmla="*/ 1161309 w 1161309"/>
                <a:gd name="T57" fmla="*/ 240319 h 354619"/>
                <a:gd name="T58" fmla="*/ 1161309 w 1161309"/>
                <a:gd name="T59" fmla="*/ 322234 h 354619"/>
                <a:gd name="T60" fmla="*/ 1084157 w 1161309"/>
                <a:gd name="T61" fmla="*/ 354619 h 354619"/>
                <a:gd name="T62" fmla="*/ 1036532 w 1161309"/>
                <a:gd name="T63" fmla="*/ 354619 h 354619"/>
                <a:gd name="T64" fmla="*/ 940329 w 1161309"/>
                <a:gd name="T65" fmla="*/ 258416 h 354619"/>
                <a:gd name="T66" fmla="*/ 844126 w 1161309"/>
                <a:gd name="T67" fmla="*/ 354619 h 354619"/>
                <a:gd name="T68" fmla="*/ 312632 w 1161309"/>
                <a:gd name="T69" fmla="*/ 354619 h 354619"/>
                <a:gd name="T70" fmla="*/ 312632 w 1161309"/>
                <a:gd name="T71" fmla="*/ 352714 h 354619"/>
                <a:gd name="T72" fmla="*/ 216429 w 1161309"/>
                <a:gd name="T73" fmla="*/ 256511 h 354619"/>
                <a:gd name="T74" fmla="*/ 120226 w 1161309"/>
                <a:gd name="T75" fmla="*/ 352714 h 354619"/>
                <a:gd name="T76" fmla="*/ 120226 w 1161309"/>
                <a:gd name="T77" fmla="*/ 354619 h 354619"/>
                <a:gd name="T78" fmla="*/ 30692 w 1161309"/>
                <a:gd name="T79" fmla="*/ 354619 h 354619"/>
                <a:gd name="T80" fmla="*/ 212 w 1161309"/>
                <a:gd name="T81" fmla="*/ 325091 h 354619"/>
                <a:gd name="T82" fmla="*/ 212 w 1161309"/>
                <a:gd name="T83" fmla="*/ 241271 h 354619"/>
                <a:gd name="T84" fmla="*/ 68792 w 1161309"/>
                <a:gd name="T85" fmla="*/ 181264 h 354619"/>
                <a:gd name="T86" fmla="*/ 270722 w 1161309"/>
                <a:gd name="T87" fmla="*/ 134591 h 354619"/>
                <a:gd name="T88" fmla="*/ 313584 w 1161309"/>
                <a:gd name="T89" fmla="*/ 106969 h 354619"/>
                <a:gd name="T90" fmla="*/ 580284 w 1161309"/>
                <a:gd name="T91" fmla="*/ 289 h 3546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1309"/>
                <a:gd name="T139" fmla="*/ 0 h 354619"/>
                <a:gd name="T140" fmla="*/ 1161309 w 1161309"/>
                <a:gd name="T141" fmla="*/ 354619 h 3546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lnTo>
                    <a:pt x="396451" y="82756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lnTo>
                    <a:pt x="881274" y="52571"/>
                  </a:ln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lnTo>
                    <a:pt x="613622" y="2910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lnTo>
                    <a:pt x="625052" y="28783"/>
                  </a:ln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3" name="Freeform: Shape 55"/>
            <p:cNvSpPr>
              <a:spLocks noChangeArrowheads="1"/>
            </p:cNvSpPr>
            <p:nvPr/>
          </p:nvSpPr>
          <p:spPr bwMode="auto">
            <a:xfrm>
              <a:off x="6951414" y="2719341"/>
              <a:ext cx="182880" cy="181927"/>
            </a:xfrm>
            <a:custGeom>
              <a:avLst/>
              <a:gdLst>
                <a:gd name="T0" fmla="*/ 92393 w 182880"/>
                <a:gd name="T1" fmla="*/ 76200 h 181927"/>
                <a:gd name="T2" fmla="*/ 108586 w 182880"/>
                <a:gd name="T3" fmla="*/ 92392 h 181927"/>
                <a:gd name="T4" fmla="*/ 92393 w 182880"/>
                <a:gd name="T5" fmla="*/ 108585 h 181927"/>
                <a:gd name="T6" fmla="*/ 76201 w 182880"/>
                <a:gd name="T7" fmla="*/ 92392 h 181927"/>
                <a:gd name="T8" fmla="*/ 92393 w 182880"/>
                <a:gd name="T9" fmla="*/ 76200 h 181927"/>
                <a:gd name="T10" fmla="*/ 90538 w 182880"/>
                <a:gd name="T11" fmla="*/ 46724 h 181927"/>
                <a:gd name="T12" fmla="*/ 59557 w 182880"/>
                <a:gd name="T13" fmla="*/ 59557 h 181927"/>
                <a:gd name="T14" fmla="*/ 59556 w 182880"/>
                <a:gd name="T15" fmla="*/ 121520 h 181927"/>
                <a:gd name="T16" fmla="*/ 121520 w 182880"/>
                <a:gd name="T17" fmla="*/ 121520 h 181927"/>
                <a:gd name="T18" fmla="*/ 121520 w 182880"/>
                <a:gd name="T19" fmla="*/ 59557 h 181927"/>
                <a:gd name="T20" fmla="*/ 90538 w 182880"/>
                <a:gd name="T21" fmla="*/ 46724 h 181927"/>
                <a:gd name="T22" fmla="*/ 91440 w 182880"/>
                <a:gd name="T23" fmla="*/ 0 h 181927"/>
                <a:gd name="T24" fmla="*/ 182880 w 182880"/>
                <a:gd name="T25" fmla="*/ 91440 h 181927"/>
                <a:gd name="T26" fmla="*/ 182880 w 182880"/>
                <a:gd name="T27" fmla="*/ 93345 h 181927"/>
                <a:gd name="T28" fmla="*/ 91440 w 182880"/>
                <a:gd name="T29" fmla="*/ 181927 h 181927"/>
                <a:gd name="T30" fmla="*/ 0 w 182880"/>
                <a:gd name="T31" fmla="*/ 93345 h 181927"/>
                <a:gd name="T32" fmla="*/ 0 w 182880"/>
                <a:gd name="T33" fmla="*/ 91440 h 181927"/>
                <a:gd name="T34" fmla="*/ 91440 w 182880"/>
                <a:gd name="T35" fmla="*/ 0 h 181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880"/>
                <a:gd name="T55" fmla="*/ 0 h 181927"/>
                <a:gd name="T56" fmla="*/ 182880 w 182880"/>
                <a:gd name="T57" fmla="*/ 181927 h 181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4" name="Freeform: Shape 56"/>
            <p:cNvSpPr>
              <a:spLocks noChangeArrowheads="1"/>
            </p:cNvSpPr>
            <p:nvPr/>
          </p:nvSpPr>
          <p:spPr bwMode="auto">
            <a:xfrm>
              <a:off x="7674361" y="2721244"/>
              <a:ext cx="182880" cy="182880"/>
            </a:xfrm>
            <a:custGeom>
              <a:avLst/>
              <a:gdLst>
                <a:gd name="T0" fmla="*/ 92393 w 182880"/>
                <a:gd name="T1" fmla="*/ 76201 h 182880"/>
                <a:gd name="T2" fmla="*/ 108586 w 182880"/>
                <a:gd name="T3" fmla="*/ 92393 h 182880"/>
                <a:gd name="T4" fmla="*/ 92393 w 182880"/>
                <a:gd name="T5" fmla="*/ 108586 h 182880"/>
                <a:gd name="T6" fmla="*/ 76201 w 182880"/>
                <a:gd name="T7" fmla="*/ 92393 h 182880"/>
                <a:gd name="T8" fmla="*/ 92393 w 182880"/>
                <a:gd name="T9" fmla="*/ 76201 h 182880"/>
                <a:gd name="T10" fmla="*/ 90538 w 182880"/>
                <a:gd name="T11" fmla="*/ 46724 h 182880"/>
                <a:gd name="T12" fmla="*/ 59556 w 182880"/>
                <a:gd name="T13" fmla="*/ 59557 h 182880"/>
                <a:gd name="T14" fmla="*/ 59556 w 182880"/>
                <a:gd name="T15" fmla="*/ 121520 h 182880"/>
                <a:gd name="T16" fmla="*/ 121520 w 182880"/>
                <a:gd name="T17" fmla="*/ 121520 h 182880"/>
                <a:gd name="T18" fmla="*/ 121520 w 182880"/>
                <a:gd name="T19" fmla="*/ 59557 h 182880"/>
                <a:gd name="T20" fmla="*/ 90538 w 182880"/>
                <a:gd name="T21" fmla="*/ 46724 h 182880"/>
                <a:gd name="T22" fmla="*/ 91440 w 182880"/>
                <a:gd name="T23" fmla="*/ 0 h 182880"/>
                <a:gd name="T24" fmla="*/ 182880 w 182880"/>
                <a:gd name="T25" fmla="*/ 91440 h 182880"/>
                <a:gd name="T26" fmla="*/ 91440 w 182880"/>
                <a:gd name="T27" fmla="*/ 182880 h 182880"/>
                <a:gd name="T28" fmla="*/ 0 w 182880"/>
                <a:gd name="T29" fmla="*/ 91440 h 182880"/>
                <a:gd name="T30" fmla="*/ 91440 w 182880"/>
                <a:gd name="T31" fmla="*/ 0 h 1828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880"/>
                <a:gd name="T49" fmla="*/ 0 h 182880"/>
                <a:gd name="T50" fmla="*/ 182880 w 182880"/>
                <a:gd name="T51" fmla="*/ 182880 h 1828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30735" name="Freeform: Shape 61"/>
            <p:cNvSpPr>
              <a:spLocks noChangeArrowheads="1"/>
            </p:cNvSpPr>
            <p:nvPr/>
          </p:nvSpPr>
          <p:spPr bwMode="auto">
            <a:xfrm>
              <a:off x="6836162" y="2597197"/>
              <a:ext cx="1108710" cy="160242"/>
            </a:xfrm>
            <a:custGeom>
              <a:avLst/>
              <a:gdLst>
                <a:gd name="T0" fmla="*/ 0 w 1108710"/>
                <a:gd name="T1" fmla="*/ 88804 h 160242"/>
                <a:gd name="T2" fmla="*/ 76200 w 1108710"/>
                <a:gd name="T3" fmla="*/ 88804 h 160242"/>
                <a:gd name="T4" fmla="*/ 81915 w 1108710"/>
                <a:gd name="T5" fmla="*/ 108807 h 160242"/>
                <a:gd name="T6" fmla="*/ 67628 w 1108710"/>
                <a:gd name="T7" fmla="*/ 128809 h 160242"/>
                <a:gd name="T8" fmla="*/ 61913 w 1108710"/>
                <a:gd name="T9" fmla="*/ 132619 h 160242"/>
                <a:gd name="T10" fmla="*/ 11430 w 1108710"/>
                <a:gd name="T11" fmla="*/ 132619 h 160242"/>
                <a:gd name="T12" fmla="*/ 0 w 1108710"/>
                <a:gd name="T13" fmla="*/ 121189 h 160242"/>
                <a:gd name="T14" fmla="*/ 0 w 1108710"/>
                <a:gd name="T15" fmla="*/ 88804 h 160242"/>
                <a:gd name="T16" fmla="*/ 610553 w 1108710"/>
                <a:gd name="T17" fmla="*/ 32607 h 160242"/>
                <a:gd name="T18" fmla="*/ 616268 w 1108710"/>
                <a:gd name="T19" fmla="*/ 34512 h 160242"/>
                <a:gd name="T20" fmla="*/ 616268 w 1108710"/>
                <a:gd name="T21" fmla="*/ 158337 h 160242"/>
                <a:gd name="T22" fmla="*/ 610553 w 1108710"/>
                <a:gd name="T23" fmla="*/ 160242 h 160242"/>
                <a:gd name="T24" fmla="*/ 604838 w 1108710"/>
                <a:gd name="T25" fmla="*/ 158337 h 160242"/>
                <a:gd name="T26" fmla="*/ 604838 w 1108710"/>
                <a:gd name="T27" fmla="*/ 34512 h 160242"/>
                <a:gd name="T28" fmla="*/ 610553 w 1108710"/>
                <a:gd name="T29" fmla="*/ 32607 h 160242"/>
                <a:gd name="T30" fmla="*/ 1099542 w 1108710"/>
                <a:gd name="T31" fmla="*/ 341 h 160242"/>
                <a:gd name="T32" fmla="*/ 1108710 w 1108710"/>
                <a:gd name="T33" fmla="*/ 10699 h 160242"/>
                <a:gd name="T34" fmla="*/ 1108710 w 1108710"/>
                <a:gd name="T35" fmla="*/ 50704 h 160242"/>
                <a:gd name="T36" fmla="*/ 1090612 w 1108710"/>
                <a:gd name="T37" fmla="*/ 71659 h 160242"/>
                <a:gd name="T38" fmla="*/ 1066800 w 1108710"/>
                <a:gd name="T39" fmla="*/ 71659 h 160242"/>
                <a:gd name="T40" fmla="*/ 1053465 w 1108710"/>
                <a:gd name="T41" fmla="*/ 52609 h 160242"/>
                <a:gd name="T42" fmla="*/ 1083945 w 1108710"/>
                <a:gd name="T43" fmla="*/ 4984 h 160242"/>
                <a:gd name="T44" fmla="*/ 1099542 w 1108710"/>
                <a:gd name="T45" fmla="*/ 341 h 160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8710"/>
                <a:gd name="T70" fmla="*/ 0 h 160242"/>
                <a:gd name="T71" fmla="*/ 1108710 w 1108710"/>
                <a:gd name="T72" fmla="*/ 160242 h 160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sp>
        <p:nvSpPr>
          <p:cNvPr id="20" name="TextBox 19">
            <a:extLst/>
          </p:cNvPr>
          <p:cNvSpPr txBox="1"/>
          <p:nvPr/>
        </p:nvSpPr>
        <p:spPr>
          <a:xfrm>
            <a:off x="881063" y="2227263"/>
            <a:ext cx="49339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+mn-cs"/>
              </a:rPr>
              <a:t>Σας ευχαριστούμε!</a:t>
            </a:r>
          </a:p>
        </p:txBody>
      </p:sp>
      <p:sp>
        <p:nvSpPr>
          <p:cNvPr id="21" name="Block Arc 45">
            <a:extLst/>
          </p:cNvPr>
          <p:cNvSpPr/>
          <p:nvPr/>
        </p:nvSpPr>
        <p:spPr>
          <a:xfrm rot="16200000" flipH="1">
            <a:off x="9084469" y="1480344"/>
            <a:ext cx="2225675" cy="2268537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Ηλεκτρικό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 </a:t>
            </a:r>
            <a:r>
              <a:rPr kumimoji="0" lang="el-G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Συμβατικό Όχημα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476211" y="3500439"/>
            <a:ext cx="1036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Συμβατικό όχημα: </a:t>
            </a:r>
            <a:r>
              <a:rPr lang="en-US" sz="2000" b="1" dirty="0" smtClean="0">
                <a:solidFill>
                  <a:srgbClr val="FF0000"/>
                </a:solidFill>
              </a:rPr>
              <a:t>1.900 </a:t>
            </a:r>
            <a:r>
              <a:rPr lang="el-GR" sz="2000" b="1" dirty="0" smtClean="0">
                <a:solidFill>
                  <a:srgbClr val="FF0000"/>
                </a:solidFill>
              </a:rPr>
              <a:t>ευρώ                                     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Ηλεκτρικό όχημα : 500 ευρώ</a:t>
            </a: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Free Calculator Clipart - Public Domain Calculator clip art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23" y="285728"/>
            <a:ext cx="1984333" cy="1190600"/>
          </a:xfrm>
          <a:prstGeom prst="rect">
            <a:avLst/>
          </a:prstGeom>
          <a:noFill/>
        </p:spPr>
      </p:pic>
      <p:sp>
        <p:nvSpPr>
          <p:cNvPr id="12" name="object 9"/>
          <p:cNvSpPr/>
          <p:nvPr/>
        </p:nvSpPr>
        <p:spPr>
          <a:xfrm>
            <a:off x="6381752" y="2071679"/>
            <a:ext cx="4728464" cy="1610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666712" y="1785927"/>
            <a:ext cx="4286280" cy="1960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13 - Ορθογώνιο"/>
          <p:cNvSpPr/>
          <p:nvPr/>
        </p:nvSpPr>
        <p:spPr>
          <a:xfrm>
            <a:off x="380960" y="4786323"/>
            <a:ext cx="11811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ΚΕΡΔΙΖΩ 1.400 ευρώ τον χρόνο, οδηγώντας 10.000 χιλιόμετρα</a:t>
            </a: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6000792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238084" y="142852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238084" y="785794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928670"/>
            <a:ext cx="11787270" cy="71711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100" b="1" dirty="0" smtClean="0">
                <a:solidFill>
                  <a:srgbClr val="FF0000"/>
                </a:solidFill>
              </a:rPr>
              <a:t>Αγοράζω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: 30.000€</a:t>
            </a: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900" b="1" dirty="0">
                <a:solidFill>
                  <a:schemeClr val="accent2">
                    <a:lumMod val="50000"/>
                  </a:schemeClr>
                </a:solidFill>
              </a:rPr>
              <a:t>Έκπτωση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δαπάνης ΠΡΟΣΑΥΞΗΜΕΝΗ κατά 50% :</a:t>
            </a:r>
          </a:p>
          <a:p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45.000€ , μείωση φορολογητέου εισοδήματος</a:t>
            </a: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100" b="1" dirty="0" smtClean="0">
                <a:solidFill>
                  <a:srgbClr val="FF0000"/>
                </a:solidFill>
              </a:rPr>
              <a:t>Αγοράζω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υβριδικό όχημα (50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grCO2/km)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30.000€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30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% :</a:t>
            </a:r>
          </a:p>
          <a:p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39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.000€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1900" b="1" dirty="0" smtClean="0">
                <a:solidFill>
                  <a:srgbClr val="FF0000"/>
                </a:solidFill>
              </a:rPr>
              <a:t>ΕΠΙΧΕΙΡΩ ΣΕ ΝΗΣΙ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Συντελεστές 75% και 35% αντίστοιχα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r>
              <a:rPr lang="el-GR" sz="2100" b="1" dirty="0" smtClean="0">
                <a:solidFill>
                  <a:srgbClr val="FF0000"/>
                </a:solidFill>
              </a:rPr>
              <a:t>Μισθώνω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: 30.000€ , 300€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μηνιαίο μίσθωμα </a:t>
            </a:r>
          </a:p>
          <a:p>
            <a:pPr marL="271463"/>
            <a:endParaRPr lang="el-GR" sz="19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50% :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450€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r>
              <a:rPr lang="el-GR" sz="2100" b="1" dirty="0" smtClean="0">
                <a:solidFill>
                  <a:srgbClr val="FF0000"/>
                </a:solidFill>
              </a:rPr>
              <a:t>Μισθώνω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υβριδικό όχημα (50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grCO2/km)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: 30.000€ , 300€ μηνιαίο μίσθωμα 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/>
            <a:endParaRPr lang="el-GR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1463">
              <a:buFont typeface="Wingdings" pitchFamily="2" charset="2"/>
              <a:buChar char="ü"/>
            </a:pP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30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% :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Λογιστικό κόστος </a:t>
            </a:r>
            <a:r>
              <a:rPr lang="en-US" sz="1900" b="1" dirty="0" smtClean="0">
                <a:solidFill>
                  <a:schemeClr val="accent2">
                    <a:lumMod val="50000"/>
                  </a:schemeClr>
                </a:solidFill>
              </a:rPr>
              <a:t>390 </a:t>
            </a:r>
            <a:r>
              <a:rPr lang="el-GR" sz="1900" b="1" dirty="0" smtClean="0">
                <a:solidFill>
                  <a:schemeClr val="accent2">
                    <a:lumMod val="50000"/>
                  </a:schemeClr>
                </a:solidFill>
              </a:rPr>
              <a:t>€ , μείωση φορολογητέου εισοδήματος</a:t>
            </a:r>
            <a:endParaRPr lang="en-US" sz="1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16200000" flipH="1">
            <a:off x="3917141" y="3464719"/>
            <a:ext cx="4429156" cy="71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1142985"/>
            <a:ext cx="10215634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Παραχωρώ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ηλεκτρικό όχημα ή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plug in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υβριδικό (50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gr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CO2/km)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σε εργαζόμενο αξίας έως 40.000€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Δεν θα φορολογείται ως παροχή σε είδος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Ο εργαζόμενος </a:t>
            </a:r>
            <a:r>
              <a:rPr lang="el-GR" sz="2000" b="1" dirty="0" smtClean="0">
                <a:solidFill>
                  <a:srgbClr val="FF0000"/>
                </a:solidFill>
              </a:rPr>
              <a:t>φορτίζει για τις ανάγκες της εργασίας του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Έξοδο για την εταιρία, μείωση φορολογητέου εισοδήματος ανά όχημα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Πχ. Δέκα οχήματα, ετήσιο κόστος 400€ ανά όχημα, σύνολο 4.000€, μείωση εισοδήματος κατά 4.000*0,24  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16200000" flipH="1">
            <a:off x="3382150" y="3001166"/>
            <a:ext cx="3499668" cy="706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61" y="285728"/>
            <a:ext cx="10363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Φορολογικές ελαφρύνσεις 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666712" y="928670"/>
            <a:ext cx="5143536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>
          <a:xfrm>
            <a:off x="166646" y="1142985"/>
            <a:ext cx="10215634" cy="111722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Αγοράζω Ηλεκτρικό όχημα : 30.000€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Αύξηση απόσβεσης παγίου σε 50%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Φορτίζω το ηλεκτρικό όχημα :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Αύξηση απόσβεσης παγίου σε 100%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σημείο φόρτισης είναι δημόσια </a:t>
            </a:r>
            <a:r>
              <a:rPr lang="el-GR" sz="2000" b="1" dirty="0" err="1" smtClean="0">
                <a:solidFill>
                  <a:srgbClr val="FF0000"/>
                </a:solidFill>
              </a:rPr>
              <a:t>προσβάσιμο</a:t>
            </a:r>
            <a:r>
              <a:rPr lang="el-GR" sz="2000" b="1" dirty="0" smtClean="0">
                <a:solidFill>
                  <a:srgbClr val="FF0000"/>
                </a:solidFill>
              </a:rPr>
              <a:t> :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50% 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Πχ. Κόστος φορτιστή 2.000€, Λογιστικό κόστος 3.000€ , μείωση φορολογητέου εισοδήματος</a:t>
            </a: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200" b="1" dirty="0" smtClean="0">
                <a:solidFill>
                  <a:srgbClr val="FF0000"/>
                </a:solidFill>
              </a:rPr>
              <a:t>Επιχειρώ σε νησί : 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70% 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Το σημείο φόρτισης εξυπηρετεί μόνο την εταιρία :</a:t>
            </a: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Έκπτωση δαπάνης ΠΡΟΣΑΥΞΗΜΕΝΗ κατά 30% </a:t>
            </a: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66688" y="5969000"/>
            <a:ext cx="1409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Εικόν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6021388"/>
            <a:ext cx="130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9280525" y="628015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ΓΕΝΙΚΗ ΓΡΑΜΜΑΤΕΙΑ ΕΝΕΡΓΕΙΑΣ</a:t>
            </a:r>
          </a:p>
          <a:p>
            <a:pPr eaLnBrk="1" hangingPunct="1"/>
            <a:r>
              <a:rPr lang="el-GR" altLang="el-GR" sz="1300">
                <a:solidFill>
                  <a:srgbClr val="92D050"/>
                </a:solidFill>
              </a:rPr>
              <a:t>&amp; ΟΡΥΚΤΩΝ ΠΡΩΤΩΝ ΥΛΩΝ</a:t>
            </a:r>
          </a:p>
        </p:txBody>
      </p:sp>
      <p:pic>
        <p:nvPicPr>
          <p:cNvPr id="615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5359400"/>
            <a:ext cx="16113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571472" y="71438"/>
            <a:ext cx="938218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Προσελκύουμε επενδύσεις…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Επενδύω 1 εκατ. €  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238084" y="1214422"/>
            <a:ext cx="9787006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Αποσβένω ετησίως: 85.000 ευρώ, 11.75 χρόνια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Κίνητρο </a:t>
            </a:r>
            <a:r>
              <a:rPr lang="el-GR" sz="2400" b="1" dirty="0" err="1" smtClean="0">
                <a:solidFill>
                  <a:schemeClr val="accent3">
                    <a:lumMod val="75000"/>
                  </a:schemeClr>
                </a:solidFill>
              </a:rPr>
              <a:t>υπεραπόσβεσης</a:t>
            </a: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: Αποσβένω 333.333,33 ευρώ, 3 έτη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Υπότιτλος"/>
          <p:cNvSpPr txBox="1">
            <a:spLocks/>
          </p:cNvSpPr>
          <p:nvPr/>
        </p:nvSpPr>
        <p:spPr>
          <a:xfrm>
            <a:off x="238084" y="2285992"/>
            <a:ext cx="1107289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b="1" dirty="0" smtClean="0">
                <a:solidFill>
                  <a:srgbClr val="FF0000"/>
                </a:solidFill>
              </a:rPr>
              <a:t>Κατασκευάζω την μονάδα και Απασχολώ 10 ανθρώπους έως 25 ετών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300" dirty="0" smtClean="0">
                <a:solidFill>
                  <a:srgbClr val="FF0000"/>
                </a:solidFill>
              </a:rPr>
              <a:t>Μειώνω τον φόρο εισοδήματος (24%) κατά  182.000€ *0,24 = </a:t>
            </a:r>
            <a:r>
              <a:rPr lang="el-GR" sz="2300" b="1" dirty="0" smtClean="0">
                <a:solidFill>
                  <a:srgbClr val="FF0000"/>
                </a:solidFill>
              </a:rPr>
              <a:t>43.680 €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38084" y="3357562"/>
            <a:ext cx="10787138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Κίνητρο προσαύξησης δαπάνης ΑΝΕΞΑΡΤΗΤΟΥ </a:t>
            </a:r>
            <a:r>
              <a:rPr lang="el-GR" sz="2300" b="1" dirty="0" smtClean="0">
                <a:solidFill>
                  <a:schemeClr val="accent3">
                    <a:lumMod val="75000"/>
                  </a:schemeClr>
                </a:solidFill>
              </a:rPr>
              <a:t>ΗΛΙΚΙΑΣ</a:t>
            </a:r>
          </a:p>
          <a:p>
            <a:pPr>
              <a:spcBef>
                <a:spcPct val="20000"/>
              </a:spcBef>
              <a:defRPr/>
            </a:pPr>
            <a:r>
              <a:rPr lang="el-GR" sz="2300" b="1" dirty="0">
                <a:solidFill>
                  <a:schemeClr val="accent3">
                    <a:lumMod val="75000"/>
                  </a:schemeClr>
                </a:solidFill>
              </a:rPr>
              <a:t>Μειώνω τον φόρο εισοδήματος κατά 182.000*1,5*0,24 = 65.520 €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2" descr="Manufacturing Icon The manufacturing process #1233 - Free Icon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9404" y="0"/>
            <a:ext cx="1333500" cy="1333500"/>
          </a:xfrm>
          <a:prstGeom prst="rect">
            <a:avLst/>
          </a:prstGeom>
          <a:noFill/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380960" y="4357694"/>
            <a:ext cx="11287204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- Υπότιτλος"/>
          <p:cNvSpPr txBox="1">
            <a:spLocks/>
          </p:cNvSpPr>
          <p:nvPr/>
        </p:nvSpPr>
        <p:spPr>
          <a:xfrm>
            <a:off x="0" y="4572008"/>
            <a:ext cx="1107289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b="1" dirty="0" smtClean="0">
                <a:solidFill>
                  <a:srgbClr val="FF0000"/>
                </a:solidFill>
              </a:rPr>
              <a:t>** Το κίνητρο μείωσης φορολογητέου εισοδήματος μέσω προσαύξησης εργοδοτικών εισφορών στην φάση κατασκευής ΔΙΔΕΤΑΙ ΓΙΑ ΠΡΩΤΗ ΦΟΡΑ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3553</Words>
  <Application>Microsoft Office PowerPoint</Application>
  <PresentationFormat>Προσαρμογή</PresentationFormat>
  <Paragraphs>1197</Paragraphs>
  <Slides>41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Θέμα του Office</vt:lpstr>
      <vt:lpstr>Chart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 Kasimatis</dc:creator>
  <cp:lastModifiedBy>User</cp:lastModifiedBy>
  <cp:revision>169</cp:revision>
  <cp:lastPrinted>2020-06-05T08:51:20Z</cp:lastPrinted>
  <dcterms:created xsi:type="dcterms:W3CDTF">2020-05-03T17:26:59Z</dcterms:created>
  <dcterms:modified xsi:type="dcterms:W3CDTF">2020-06-05T12:22:37Z</dcterms:modified>
</cp:coreProperties>
</file>