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xml" ContentType="application/vnd.openxmlformats-officedocument.presentationml.notesSlide+xml"/>
  <Override PartName="/ppt/comments/modernComment_199_CC5CD853.xml" ContentType="application/vnd.ms-powerpoint.comment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407" r:id="rId2"/>
    <p:sldId id="403" r:id="rId3"/>
    <p:sldId id="409" r:id="rId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authors.xml><?xml version="1.0" encoding="utf-8"?>
<p188:authorLst xmlns:a="http://schemas.openxmlformats.org/drawingml/2006/main" xmlns:r="http://schemas.openxmlformats.org/officeDocument/2006/relationships" xmlns:p188="http://schemas.microsoft.com/office/powerpoint/2018/8/main">
  <p188:author id="{452A7721-CDC1-495D-71BC-BB30EE7D013F}" name="Vassileiadis Michail" initials="VM" userId="S::MVASSILEIADIS@eurobank.onmicrosoft.com::b612d453-9f1b-4d80-a519-b284f43db24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26"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gogos\Desktop\project_investment.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vassileiadis\Documents\Energy\&#931;&#965;&#947;&#954;&#949;&#957;&#964;&#961;&#969;&#964;&#953;&#954;&#940;%20&#963;&#964;&#959;&#953;&#967;&#949;&#943;&#945;%205%20&#960;&#965;&#955;&#974;&#957;&#969;&#957;%20v3.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85000"/>
                    <a:lumOff val="15000"/>
                  </a:schemeClr>
                </a:solidFill>
                <a:latin typeface="Eurobank Sans" panose="02000503000000020004" pitchFamily="2" charset="0"/>
                <a:ea typeface="+mn-ea"/>
                <a:cs typeface="+mn-cs"/>
              </a:defRPr>
            </a:pPr>
            <a:r>
              <a:rPr lang="el-GR" dirty="0">
                <a:solidFill>
                  <a:schemeClr val="tx1">
                    <a:lumMod val="85000"/>
                    <a:lumOff val="15000"/>
                  </a:schemeClr>
                </a:solidFill>
                <a:latin typeface="Eurobank Sans" panose="02000503000000020004" pitchFamily="2" charset="0"/>
              </a:rPr>
              <a:t>Ξένες</a:t>
            </a:r>
            <a:r>
              <a:rPr lang="el-GR" baseline="0" dirty="0">
                <a:solidFill>
                  <a:schemeClr val="tx1">
                    <a:lumMod val="85000"/>
                    <a:lumOff val="15000"/>
                  </a:schemeClr>
                </a:solidFill>
                <a:latin typeface="Eurobank Sans" panose="02000503000000020004" pitchFamily="2" charset="0"/>
              </a:rPr>
              <a:t> Άμεσες Επενδύσεις</a:t>
            </a:r>
            <a:endParaRPr lang="en-GB" dirty="0">
              <a:solidFill>
                <a:schemeClr val="tx1">
                  <a:lumMod val="85000"/>
                  <a:lumOff val="15000"/>
                </a:schemeClr>
              </a:solidFill>
              <a:latin typeface="Eurobank Sans" panose="02000503000000020004" pitchFamily="2"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85000"/>
                  <a:lumOff val="15000"/>
                </a:schemeClr>
              </a:solidFill>
              <a:latin typeface="Eurobank Sans" panose="02000503000000020004" pitchFamily="2" charset="0"/>
              <a:ea typeface="+mn-ea"/>
              <a:cs typeface="+mn-cs"/>
            </a:defRPr>
          </a:pPr>
          <a:endParaRPr lang="el-GR"/>
        </a:p>
      </c:txPr>
    </c:title>
    <c:autoTitleDeleted val="0"/>
    <c:plotArea>
      <c:layout/>
      <c:barChart>
        <c:barDir val="col"/>
        <c:grouping val="clustered"/>
        <c:varyColors val="0"/>
        <c:ser>
          <c:idx val="0"/>
          <c:order val="0"/>
          <c:tx>
            <c:v>Ξένες Άμεσες Επενδύσεις, % του ΑΕΠ (δεξιός άξονας) </c:v>
          </c:tx>
          <c:spPr>
            <a:pattFill prst="dkDnDiag">
              <a:fgClr>
                <a:schemeClr val="bg1">
                  <a:lumMod val="50000"/>
                </a:schemeClr>
              </a:fgClr>
              <a:bgClr>
                <a:schemeClr val="bg1"/>
              </a:bgClr>
            </a:pattFill>
            <a:ln>
              <a:noFill/>
            </a:ln>
            <a:effectLst/>
          </c:spPr>
          <c:invertIfNegative val="0"/>
          <c:dPt>
            <c:idx val="20"/>
            <c:invertIfNegative val="0"/>
            <c:bubble3D val="0"/>
            <c:spPr>
              <a:pattFill prst="pct70">
                <a:fgClr>
                  <a:schemeClr val="bg1">
                    <a:lumMod val="50000"/>
                  </a:schemeClr>
                </a:fgClr>
                <a:bgClr>
                  <a:schemeClr val="bg1"/>
                </a:bgClr>
              </a:pattFill>
              <a:ln>
                <a:noFill/>
              </a:ln>
              <a:effectLst/>
            </c:spPr>
            <c:extLst>
              <c:ext xmlns:c16="http://schemas.microsoft.com/office/drawing/2014/chart" uri="{C3380CC4-5D6E-409C-BE32-E72D297353CC}">
                <c16:uniqueId val="{00000001-7365-4823-B700-C83538634BA6}"/>
              </c:ext>
            </c:extLst>
          </c:dPt>
          <c:dLbls>
            <c:dLbl>
              <c:idx val="19"/>
              <c:layout>
                <c:manualLayout>
                  <c:x val="-5.3420555555555554E-2"/>
                  <c:y val="-7.055555555555555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365-4823-B700-C83538634BA6}"/>
                </c:ext>
              </c:extLst>
            </c:dLbl>
            <c:dLbl>
              <c:idx val="20"/>
              <c:layout>
                <c:manualLayout>
                  <c:x val="-6.5851851851851856E-2"/>
                  <c:y val="-4.93888888888888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365-4823-B700-C83538634BA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85000"/>
                        <a:lumOff val="15000"/>
                      </a:schemeClr>
                    </a:solidFill>
                    <a:latin typeface="Eurobank Sans" panose="02000503000000020004" pitchFamily="2" charset="0"/>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fdi!$A$5:$A$25</c:f>
              <c:strCache>
                <c:ptCount val="21"/>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pt idx="19">
                  <c:v>2021</c:v>
                </c:pt>
                <c:pt idx="20">
                  <c:v>2022f</c:v>
                </c:pt>
              </c:strCache>
            </c:strRef>
          </c:cat>
          <c:val>
            <c:numRef>
              <c:f>fdi!$C$5:$C$25</c:f>
              <c:numCache>
                <c:formatCode>0.0%</c:formatCode>
                <c:ptCount val="21"/>
                <c:pt idx="0">
                  <c:v>4.5165617921507468E-4</c:v>
                </c:pt>
                <c:pt idx="1">
                  <c:v>1.0965364841231173E-2</c:v>
                </c:pt>
                <c:pt idx="2">
                  <c:v>1.4753443835965139E-2</c:v>
                </c:pt>
                <c:pt idx="3">
                  <c:v>4.0019926139166851E-3</c:v>
                </c:pt>
                <c:pt idx="4">
                  <c:v>3.1907776964721232E-2</c:v>
                </c:pt>
                <c:pt idx="5">
                  <c:v>1.0921270707475469E-2</c:v>
                </c:pt>
                <c:pt idx="6">
                  <c:v>2.0178877194734608E-2</c:v>
                </c:pt>
                <c:pt idx="7">
                  <c:v>1.0729177882403611E-2</c:v>
                </c:pt>
                <c:pt idx="8">
                  <c:v>1.3929188077017457E-3</c:v>
                </c:pt>
                <c:pt idx="9">
                  <c:v>4.245023673856237E-3</c:v>
                </c:pt>
                <c:pt idx="10">
                  <c:v>6.7974447393951984E-3</c:v>
                </c:pt>
                <c:pt idx="11">
                  <c:v>9.7408059015448335E-3</c:v>
                </c:pt>
                <c:pt idx="12">
                  <c:v>8.6914832402642753E-3</c:v>
                </c:pt>
                <c:pt idx="13">
                  <c:v>4.723300953260956E-3</c:v>
                </c:pt>
                <c:pt idx="14">
                  <c:v>1.0516528365178574E-2</c:v>
                </c:pt>
                <c:pt idx="15">
                  <c:v>1.3763769234887832E-2</c:v>
                </c:pt>
                <c:pt idx="16">
                  <c:v>1.6548519410432044E-2</c:v>
                </c:pt>
                <c:pt idx="17">
                  <c:v>2.38010830892353E-2</c:v>
                </c:pt>
                <c:pt idx="18">
                  <c:v>1.5635494701041336E-2</c:v>
                </c:pt>
                <c:pt idx="19">
                  <c:v>3.0188385937394209E-2</c:v>
                </c:pt>
                <c:pt idx="20">
                  <c:v>3.8359182962341837E-2</c:v>
                </c:pt>
              </c:numCache>
            </c:numRef>
          </c:val>
          <c:extLst>
            <c:ext xmlns:c16="http://schemas.microsoft.com/office/drawing/2014/chart" uri="{C3380CC4-5D6E-409C-BE32-E72D297353CC}">
              <c16:uniqueId val="{00000003-7365-4823-B700-C83538634BA6}"/>
            </c:ext>
          </c:extLst>
        </c:ser>
        <c:dLbls>
          <c:showLegendKey val="0"/>
          <c:showVal val="0"/>
          <c:showCatName val="0"/>
          <c:showSerName val="0"/>
          <c:showPercent val="0"/>
          <c:showBubbleSize val="0"/>
        </c:dLbls>
        <c:gapWidth val="150"/>
        <c:axId val="1760672192"/>
        <c:axId val="1760614368"/>
      </c:barChart>
      <c:lineChart>
        <c:grouping val="standard"/>
        <c:varyColors val="0"/>
        <c:ser>
          <c:idx val="1"/>
          <c:order val="1"/>
          <c:tx>
            <c:v>Ξένες Άμεσες Επενδύσεις, Δισεκ. € (αριστερός άξονας)</c:v>
          </c:tx>
          <c:spPr>
            <a:ln w="19050" cap="rnd">
              <a:solidFill>
                <a:srgbClr val="0070C0"/>
              </a:solidFill>
              <a:round/>
            </a:ln>
            <a:effectLst/>
          </c:spPr>
          <c:marker>
            <c:symbol val="none"/>
          </c:marker>
          <c:dPt>
            <c:idx val="20"/>
            <c:marker>
              <c:symbol val="none"/>
            </c:marker>
            <c:bubble3D val="0"/>
            <c:spPr>
              <a:ln w="19050" cap="rnd">
                <a:solidFill>
                  <a:srgbClr val="0070C0"/>
                </a:solidFill>
                <a:prstDash val="sysDash"/>
                <a:round/>
              </a:ln>
              <a:effectLst/>
            </c:spPr>
            <c:extLst>
              <c:ext xmlns:c16="http://schemas.microsoft.com/office/drawing/2014/chart" uri="{C3380CC4-5D6E-409C-BE32-E72D297353CC}">
                <c16:uniqueId val="{00000005-7365-4823-B700-C83538634BA6}"/>
              </c:ext>
            </c:extLst>
          </c:dPt>
          <c:dLbls>
            <c:dLbl>
              <c:idx val="19"/>
              <c:layout>
                <c:manualLayout>
                  <c:x val="-8.8026481481481483E-2"/>
                  <c:y val="-2.64583333333333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365-4823-B700-C83538634BA6}"/>
                </c:ext>
              </c:extLst>
            </c:dLbl>
            <c:dLbl>
              <c:idx val="20"/>
              <c:layout>
                <c:manualLayout>
                  <c:x val="-9.8777777777777784E-2"/>
                  <c:y val="-6.3500000000000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365-4823-B700-C83538634BA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85000"/>
                        <a:lumOff val="15000"/>
                      </a:schemeClr>
                    </a:solidFill>
                    <a:latin typeface="Eurobank Sans" panose="02000503000000020004" pitchFamily="2" charset="0"/>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fdi!$A$5:$A$25</c:f>
              <c:strCache>
                <c:ptCount val="21"/>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pt idx="19">
                  <c:v>2021</c:v>
                </c:pt>
                <c:pt idx="20">
                  <c:v>2022f</c:v>
                </c:pt>
              </c:strCache>
            </c:strRef>
          </c:cat>
          <c:val>
            <c:numRef>
              <c:f>fdi!$D$5:$D$25</c:f>
              <c:numCache>
                <c:formatCode>0.0</c:formatCode>
                <c:ptCount val="21"/>
                <c:pt idx="0">
                  <c:v>4.2032750000000028E-2</c:v>
                </c:pt>
                <c:pt idx="1">
                  <c:v>1.129833911</c:v>
                </c:pt>
                <c:pt idx="2">
                  <c:v>1.6924000000000001</c:v>
                </c:pt>
                <c:pt idx="3">
                  <c:v>0.50130000000000019</c:v>
                </c:pt>
                <c:pt idx="4">
                  <c:v>4.2688999999999995</c:v>
                </c:pt>
                <c:pt idx="5">
                  <c:v>1.5425999999999997</c:v>
                </c:pt>
                <c:pt idx="6">
                  <c:v>3.0710999999999995</c:v>
                </c:pt>
                <c:pt idx="7">
                  <c:v>1.7538</c:v>
                </c:pt>
                <c:pt idx="8">
                  <c:v>0.24920000000000003</c:v>
                </c:pt>
                <c:pt idx="9">
                  <c:v>0.82232815700000006</c:v>
                </c:pt>
                <c:pt idx="10">
                  <c:v>1.3543385239999999</c:v>
                </c:pt>
                <c:pt idx="11">
                  <c:v>2.1221475590000001</c:v>
                </c:pt>
                <c:pt idx="12">
                  <c:v>2.0224612159999995</c:v>
                </c:pt>
                <c:pt idx="13">
                  <c:v>1.142993487</c:v>
                </c:pt>
                <c:pt idx="14">
                  <c:v>2.4980351520000004</c:v>
                </c:pt>
                <c:pt idx="15">
                  <c:v>3.0847910160000005</c:v>
                </c:pt>
                <c:pt idx="16">
                  <c:v>3.3644496939999997</c:v>
                </c:pt>
                <c:pt idx="17">
                  <c:v>4.483662313</c:v>
                </c:pt>
                <c:pt idx="18">
                  <c:v>2.8125815830000001</c:v>
                </c:pt>
                <c:pt idx="19">
                  <c:v>5.35046877</c:v>
                </c:pt>
                <c:pt idx="20">
                  <c:v>6.7653669039669708</c:v>
                </c:pt>
              </c:numCache>
            </c:numRef>
          </c:val>
          <c:smooth val="0"/>
          <c:extLst>
            <c:ext xmlns:c16="http://schemas.microsoft.com/office/drawing/2014/chart" uri="{C3380CC4-5D6E-409C-BE32-E72D297353CC}">
              <c16:uniqueId val="{00000007-7365-4823-B700-C83538634BA6}"/>
            </c:ext>
          </c:extLst>
        </c:ser>
        <c:dLbls>
          <c:showLegendKey val="0"/>
          <c:showVal val="0"/>
          <c:showCatName val="0"/>
          <c:showSerName val="0"/>
          <c:showPercent val="0"/>
          <c:showBubbleSize val="0"/>
        </c:dLbls>
        <c:marker val="1"/>
        <c:smooth val="0"/>
        <c:axId val="1703046400"/>
        <c:axId val="1703049728"/>
      </c:lineChart>
      <c:catAx>
        <c:axId val="17030464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85000"/>
                        <a:lumOff val="15000"/>
                      </a:schemeClr>
                    </a:solidFill>
                    <a:latin typeface="Eurobank Sans" panose="02000503000000020004" pitchFamily="2" charset="0"/>
                    <a:ea typeface="+mn-ea"/>
                    <a:cs typeface="+mn-cs"/>
                  </a:defRPr>
                </a:pPr>
                <a:r>
                  <a:rPr lang="el-GR">
                    <a:solidFill>
                      <a:schemeClr val="tx1">
                        <a:lumMod val="85000"/>
                        <a:lumOff val="15000"/>
                      </a:schemeClr>
                    </a:solidFill>
                    <a:latin typeface="Eurobank Sans" panose="02000503000000020004" pitchFamily="2" charset="0"/>
                  </a:rPr>
                  <a:t>Έτος</a:t>
                </a:r>
                <a:endParaRPr lang="en-GB">
                  <a:solidFill>
                    <a:schemeClr val="tx1">
                      <a:lumMod val="85000"/>
                      <a:lumOff val="15000"/>
                    </a:schemeClr>
                  </a:solidFill>
                  <a:latin typeface="Eurobank Sans" panose="02000503000000020004" pitchFamily="2" charset="0"/>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85000"/>
                      <a:lumOff val="15000"/>
                    </a:schemeClr>
                  </a:solidFill>
                  <a:latin typeface="Eurobank Sans" panose="02000503000000020004" pitchFamily="2" charset="0"/>
                  <a:ea typeface="+mn-ea"/>
                  <a:cs typeface="+mn-cs"/>
                </a:defRPr>
              </a:pPr>
              <a:endParaRPr lang="el-GR"/>
            </a:p>
          </c:txPr>
        </c:title>
        <c:numFmt formatCode="General" sourceLinked="1"/>
        <c:majorTickMark val="out"/>
        <c:minorTickMark val="none"/>
        <c:tickLblPos val="low"/>
        <c:spPr>
          <a:noFill/>
          <a:ln w="9525" cap="flat" cmpd="sng" algn="ctr">
            <a:solidFill>
              <a:schemeClr val="bg1">
                <a:lumMod val="65000"/>
              </a:schemeClr>
            </a:solidFill>
            <a:round/>
          </a:ln>
          <a:effectLst/>
        </c:spPr>
        <c:txPr>
          <a:bodyPr rot="-5400000" spcFirstLastPara="1" vertOverflow="ellipsis" wrap="square" anchor="ctr" anchorCtr="1"/>
          <a:lstStyle/>
          <a:p>
            <a:pPr>
              <a:defRPr sz="900" b="0" i="0" u="none" strike="noStrike" kern="1200" baseline="0">
                <a:solidFill>
                  <a:schemeClr val="tx1">
                    <a:lumMod val="85000"/>
                    <a:lumOff val="15000"/>
                  </a:schemeClr>
                </a:solidFill>
                <a:latin typeface="Eurobank Sans" panose="02000503000000020004" pitchFamily="2" charset="0"/>
                <a:ea typeface="+mn-ea"/>
                <a:cs typeface="+mn-cs"/>
              </a:defRPr>
            </a:pPr>
            <a:endParaRPr lang="el-GR"/>
          </a:p>
        </c:txPr>
        <c:crossAx val="1703049728"/>
        <c:crosses val="autoZero"/>
        <c:auto val="1"/>
        <c:lblAlgn val="ctr"/>
        <c:lblOffset val="100"/>
        <c:noMultiLvlLbl val="0"/>
      </c:catAx>
      <c:valAx>
        <c:axId val="1703049728"/>
        <c:scaling>
          <c:orientation val="minMax"/>
          <c:max val="9"/>
        </c:scaling>
        <c:delete val="0"/>
        <c:axPos val="l"/>
        <c:title>
          <c:tx>
            <c:rich>
              <a:bodyPr rot="-5400000" spcFirstLastPara="1" vertOverflow="ellipsis" vert="horz" wrap="square" anchor="ctr" anchorCtr="1"/>
              <a:lstStyle/>
              <a:p>
                <a:pPr>
                  <a:defRPr sz="1000" b="0" i="0" u="none" strike="noStrike" kern="1200" baseline="0">
                    <a:solidFill>
                      <a:schemeClr val="tx1">
                        <a:lumMod val="85000"/>
                        <a:lumOff val="15000"/>
                      </a:schemeClr>
                    </a:solidFill>
                    <a:latin typeface="Eurobank Sans" panose="02000503000000020004" pitchFamily="2" charset="0"/>
                    <a:ea typeface="+mn-ea"/>
                    <a:cs typeface="+mn-cs"/>
                  </a:defRPr>
                </a:pPr>
                <a:r>
                  <a:rPr lang="el-GR">
                    <a:solidFill>
                      <a:schemeClr val="tx1">
                        <a:lumMod val="85000"/>
                        <a:lumOff val="15000"/>
                      </a:schemeClr>
                    </a:solidFill>
                    <a:latin typeface="Eurobank Sans" panose="02000503000000020004" pitchFamily="2" charset="0"/>
                  </a:rPr>
                  <a:t>Δισεκ.</a:t>
                </a:r>
                <a:r>
                  <a:rPr lang="el-GR" baseline="0">
                    <a:solidFill>
                      <a:schemeClr val="tx1">
                        <a:lumMod val="85000"/>
                        <a:lumOff val="15000"/>
                      </a:schemeClr>
                    </a:solidFill>
                    <a:latin typeface="Eurobank Sans" panose="02000503000000020004" pitchFamily="2" charset="0"/>
                  </a:rPr>
                  <a:t> </a:t>
                </a:r>
                <a:r>
                  <a:rPr lang="el-GR" baseline="0">
                    <a:solidFill>
                      <a:schemeClr val="tx1">
                        <a:lumMod val="85000"/>
                        <a:lumOff val="15000"/>
                      </a:schemeClr>
                    </a:solidFill>
                    <a:latin typeface="Eurobank Sans" panose="02000503000000020004" pitchFamily="2" charset="0"/>
                    <a:cs typeface="Calibri" panose="020F0502020204030204" pitchFamily="34" charset="0"/>
                  </a:rPr>
                  <a:t>€ σε Τρέχουσες Τιμές</a:t>
                </a:r>
                <a:endParaRPr lang="en-GB">
                  <a:solidFill>
                    <a:schemeClr val="tx1">
                      <a:lumMod val="85000"/>
                      <a:lumOff val="15000"/>
                    </a:schemeClr>
                  </a:solidFill>
                  <a:latin typeface="Eurobank Sans" panose="02000503000000020004" pitchFamily="2" charset="0"/>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85000"/>
                      <a:lumOff val="15000"/>
                    </a:schemeClr>
                  </a:solidFill>
                  <a:latin typeface="Eurobank Sans" panose="02000503000000020004" pitchFamily="2" charset="0"/>
                  <a:ea typeface="+mn-ea"/>
                  <a:cs typeface="+mn-cs"/>
                </a:defRPr>
              </a:pPr>
              <a:endParaRPr lang="el-GR"/>
            </a:p>
          </c:txPr>
        </c:title>
        <c:numFmt formatCode="0" sourceLinked="0"/>
        <c:majorTickMark val="out"/>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Eurobank Sans" panose="02000503000000020004" pitchFamily="2" charset="0"/>
                <a:ea typeface="+mn-ea"/>
                <a:cs typeface="+mn-cs"/>
              </a:defRPr>
            </a:pPr>
            <a:endParaRPr lang="el-GR"/>
          </a:p>
        </c:txPr>
        <c:crossAx val="1703046400"/>
        <c:crosses val="autoZero"/>
        <c:crossBetween val="between"/>
      </c:valAx>
      <c:valAx>
        <c:axId val="1760614368"/>
        <c:scaling>
          <c:orientation val="minMax"/>
          <c:max val="6.0000000000000012E-2"/>
        </c:scaling>
        <c:delete val="0"/>
        <c:axPos val="r"/>
        <c:title>
          <c:tx>
            <c:rich>
              <a:bodyPr rot="-5400000" spcFirstLastPara="1" vertOverflow="ellipsis" vert="horz" wrap="square" anchor="ctr" anchorCtr="1"/>
              <a:lstStyle/>
              <a:p>
                <a:pPr>
                  <a:defRPr sz="1000" b="0" i="0" u="none" strike="noStrike" kern="1200" baseline="0">
                    <a:solidFill>
                      <a:schemeClr val="tx1">
                        <a:lumMod val="85000"/>
                        <a:lumOff val="15000"/>
                      </a:schemeClr>
                    </a:solidFill>
                    <a:latin typeface="Eurobank Sans" panose="02000503000000020004" pitchFamily="2" charset="0"/>
                    <a:ea typeface="+mn-ea"/>
                    <a:cs typeface="+mn-cs"/>
                  </a:defRPr>
                </a:pPr>
                <a:r>
                  <a:rPr lang="el-GR">
                    <a:solidFill>
                      <a:schemeClr val="tx1">
                        <a:lumMod val="85000"/>
                        <a:lumOff val="15000"/>
                      </a:schemeClr>
                    </a:solidFill>
                    <a:latin typeface="Eurobank Sans" panose="02000503000000020004" pitchFamily="2" charset="0"/>
                  </a:rPr>
                  <a:t>%</a:t>
                </a:r>
                <a:r>
                  <a:rPr lang="el-GR" baseline="0">
                    <a:solidFill>
                      <a:schemeClr val="tx1">
                        <a:lumMod val="85000"/>
                        <a:lumOff val="15000"/>
                      </a:schemeClr>
                    </a:solidFill>
                    <a:latin typeface="Eurobank Sans" panose="02000503000000020004" pitchFamily="2" charset="0"/>
                  </a:rPr>
                  <a:t> του Ονομαστικού ΑΕΠ</a:t>
                </a:r>
                <a:endParaRPr lang="en-GB">
                  <a:solidFill>
                    <a:schemeClr val="tx1">
                      <a:lumMod val="85000"/>
                      <a:lumOff val="15000"/>
                    </a:schemeClr>
                  </a:solidFill>
                  <a:latin typeface="Eurobank Sans" panose="02000503000000020004" pitchFamily="2" charset="0"/>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85000"/>
                      <a:lumOff val="15000"/>
                    </a:schemeClr>
                  </a:solidFill>
                  <a:latin typeface="Eurobank Sans" panose="02000503000000020004" pitchFamily="2" charset="0"/>
                  <a:ea typeface="+mn-ea"/>
                  <a:cs typeface="+mn-cs"/>
                </a:defRPr>
              </a:pPr>
              <a:endParaRPr lang="el-GR"/>
            </a:p>
          </c:txPr>
        </c:title>
        <c:numFmt formatCode="0%" sourceLinked="0"/>
        <c:majorTickMark val="out"/>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900" b="0" i="0" u="none" strike="noStrike" kern="1200" baseline="0">
                <a:solidFill>
                  <a:schemeClr val="tx1">
                    <a:lumMod val="85000"/>
                    <a:lumOff val="15000"/>
                  </a:schemeClr>
                </a:solidFill>
                <a:latin typeface="Eurobank Sans" panose="02000503000000020004" pitchFamily="2" charset="0"/>
                <a:ea typeface="+mn-ea"/>
                <a:cs typeface="+mn-cs"/>
              </a:defRPr>
            </a:pPr>
            <a:endParaRPr lang="el-GR"/>
          </a:p>
        </c:txPr>
        <c:crossAx val="1760672192"/>
        <c:crosses val="max"/>
        <c:crossBetween val="between"/>
      </c:valAx>
      <c:catAx>
        <c:axId val="1760672192"/>
        <c:scaling>
          <c:orientation val="minMax"/>
        </c:scaling>
        <c:delete val="1"/>
        <c:axPos val="b"/>
        <c:numFmt formatCode="General" sourceLinked="1"/>
        <c:majorTickMark val="out"/>
        <c:minorTickMark val="none"/>
        <c:tickLblPos val="nextTo"/>
        <c:crossAx val="1760614368"/>
        <c:crosses val="autoZero"/>
        <c:auto val="1"/>
        <c:lblAlgn val="ctr"/>
        <c:lblOffset val="100"/>
        <c:noMultiLvlLbl val="0"/>
      </c:catAx>
      <c:spPr>
        <a:noFill/>
        <a:ln>
          <a:noFill/>
        </a:ln>
        <a:effectLst/>
      </c:spPr>
    </c:plotArea>
    <c:legend>
      <c:legendPos val="t"/>
      <c:layout>
        <c:manualLayout>
          <c:xMode val="edge"/>
          <c:yMode val="edge"/>
          <c:x val="0.11128462962962964"/>
          <c:y val="0.11681472222222221"/>
          <c:w val="0.65796946728740824"/>
          <c:h val="0.13361458333333334"/>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85000"/>
                  <a:lumOff val="15000"/>
                </a:schemeClr>
              </a:solidFill>
              <a:latin typeface="Eurobank Sans" panose="02000503000000020004" pitchFamily="2" charset="0"/>
              <a:ea typeface="+mn-ea"/>
              <a:cs typeface="+mn-cs"/>
            </a:defRPr>
          </a:pPr>
          <a:endParaRPr lang="el-G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l-GR"/>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l-GR" dirty="0"/>
              <a:t>Ανεκτέλεστο υπόλοιπο, </a:t>
            </a:r>
            <a:r>
              <a:rPr lang="en-US" dirty="0" err="1"/>
              <a:t>CapEx</a:t>
            </a:r>
            <a:r>
              <a:rPr lang="en-US" dirty="0"/>
              <a:t> (</a:t>
            </a:r>
            <a:r>
              <a:rPr lang="el-GR" b="1" dirty="0"/>
              <a:t>32,1δις</a:t>
            </a:r>
            <a:r>
              <a:rPr lang="el-GR" dirty="0"/>
              <a:t>. €)</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l-GR"/>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8097222222222226"/>
          <c:w val="0.99444444444444446"/>
          <c:h val="0.51867782152230968"/>
        </c:manualLayout>
      </c:layout>
      <c:pie3DChart>
        <c:varyColors val="1"/>
        <c:ser>
          <c:idx val="0"/>
          <c:order val="0"/>
          <c:tx>
            <c:strRef>
              <c:f>Sheet1!$B$4</c:f>
              <c:strCache>
                <c:ptCount val="1"/>
                <c:pt idx="0">
                  <c:v>Ανεκτέλεστο υπόλοιπο, CapEx (δις. €)</c:v>
                </c:pt>
              </c:strCache>
            </c:strRef>
          </c:tx>
          <c:dPt>
            <c:idx val="0"/>
            <c:bubble3D val="0"/>
            <c:spPr>
              <a:solidFill>
                <a:schemeClr val="accent6"/>
              </a:solidFill>
              <a:ln w="6350">
                <a:solidFill>
                  <a:schemeClr val="lt1"/>
                </a:solidFill>
              </a:ln>
              <a:effectLst/>
              <a:sp3d contourW="6350">
                <a:contourClr>
                  <a:schemeClr val="lt1"/>
                </a:contourClr>
              </a:sp3d>
            </c:spPr>
            <c:extLst>
              <c:ext xmlns:c16="http://schemas.microsoft.com/office/drawing/2014/chart" uri="{C3380CC4-5D6E-409C-BE32-E72D297353CC}">
                <c16:uniqueId val="{00000001-5DE4-4077-9D3B-31BD1DA6AA38}"/>
              </c:ext>
            </c:extLst>
          </c:dPt>
          <c:dPt>
            <c:idx val="1"/>
            <c:bubble3D val="0"/>
            <c:spPr>
              <a:solidFill>
                <a:schemeClr val="accent5"/>
              </a:solidFill>
              <a:ln w="6350">
                <a:solidFill>
                  <a:schemeClr val="lt1">
                    <a:alpha val="0"/>
                  </a:schemeClr>
                </a:solidFill>
              </a:ln>
              <a:effectLst/>
              <a:sp3d contourW="6350">
                <a:contourClr>
                  <a:schemeClr val="lt1">
                    <a:alpha val="0"/>
                  </a:schemeClr>
                </a:contourClr>
              </a:sp3d>
            </c:spPr>
            <c:extLst>
              <c:ext xmlns:c16="http://schemas.microsoft.com/office/drawing/2014/chart" uri="{C3380CC4-5D6E-409C-BE32-E72D297353CC}">
                <c16:uniqueId val="{00000003-5DE4-4077-9D3B-31BD1DA6AA38}"/>
              </c:ext>
            </c:extLst>
          </c:dPt>
          <c:dPt>
            <c:idx val="2"/>
            <c:bubble3D val="0"/>
            <c:spPr>
              <a:solidFill>
                <a:schemeClr val="accent4"/>
              </a:solidFill>
              <a:ln w="6350">
                <a:solidFill>
                  <a:schemeClr val="lt1"/>
                </a:solidFill>
              </a:ln>
              <a:effectLst/>
              <a:sp3d contourW="6350">
                <a:contourClr>
                  <a:schemeClr val="lt1"/>
                </a:contourClr>
              </a:sp3d>
            </c:spPr>
            <c:extLst>
              <c:ext xmlns:c16="http://schemas.microsoft.com/office/drawing/2014/chart" uri="{C3380CC4-5D6E-409C-BE32-E72D297353CC}">
                <c16:uniqueId val="{00000005-5DE4-4077-9D3B-31BD1DA6AA38}"/>
              </c:ext>
            </c:extLst>
          </c:dPt>
          <c:dPt>
            <c:idx val="3"/>
            <c:bubble3D val="0"/>
            <c:spPr>
              <a:solidFill>
                <a:schemeClr val="accent6">
                  <a:lumMod val="60000"/>
                </a:schemeClr>
              </a:solidFill>
              <a:ln w="6350">
                <a:solidFill>
                  <a:schemeClr val="lt1"/>
                </a:solidFill>
              </a:ln>
              <a:effectLst/>
              <a:sp3d contourW="6350">
                <a:contourClr>
                  <a:schemeClr val="lt1"/>
                </a:contourClr>
              </a:sp3d>
            </c:spPr>
            <c:extLst>
              <c:ext xmlns:c16="http://schemas.microsoft.com/office/drawing/2014/chart" uri="{C3380CC4-5D6E-409C-BE32-E72D297353CC}">
                <c16:uniqueId val="{00000007-5DE4-4077-9D3B-31BD1DA6AA38}"/>
              </c:ext>
            </c:extLst>
          </c:dPt>
          <c:dPt>
            <c:idx val="4"/>
            <c:bubble3D val="0"/>
            <c:spPr>
              <a:solidFill>
                <a:schemeClr val="accent5">
                  <a:lumMod val="60000"/>
                </a:schemeClr>
              </a:solidFill>
              <a:ln w="6350">
                <a:solidFill>
                  <a:schemeClr val="lt1"/>
                </a:solidFill>
              </a:ln>
              <a:effectLst/>
              <a:sp3d contourW="6350">
                <a:contourClr>
                  <a:schemeClr val="lt1"/>
                </a:contourClr>
              </a:sp3d>
            </c:spPr>
            <c:extLst>
              <c:ext xmlns:c16="http://schemas.microsoft.com/office/drawing/2014/chart" uri="{C3380CC4-5D6E-409C-BE32-E72D297353CC}">
                <c16:uniqueId val="{00000009-5DE4-4077-9D3B-31BD1DA6AA38}"/>
              </c:ext>
            </c:extLst>
          </c:dPt>
          <c:dLbls>
            <c:dLbl>
              <c:idx val="0"/>
              <c:layout>
                <c:manualLayout>
                  <c:x val="4.0025481189851268E-2"/>
                  <c:y val="-2.64555993000874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DE4-4077-9D3B-31BD1DA6AA38}"/>
                </c:ext>
              </c:extLst>
            </c:dLbl>
            <c:dLbl>
              <c:idx val="2"/>
              <c:layout>
                <c:manualLayout>
                  <c:x val="-4.4249015748031494E-2"/>
                  <c:y val="-0.1230872703412073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DE4-4077-9D3B-31BD1DA6AA38}"/>
                </c:ext>
              </c:extLst>
            </c:dLbl>
            <c:dLbl>
              <c:idx val="3"/>
              <c:layout>
                <c:manualLayout>
                  <c:x val="7.7552493438320207E-3"/>
                  <c:y val="-3.10385680956547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DE4-4077-9D3B-31BD1DA6AA38}"/>
                </c:ext>
              </c:extLst>
            </c:dLbl>
            <c:dLbl>
              <c:idx val="4"/>
              <c:layout>
                <c:manualLayout>
                  <c:x val="2.9371828521434822E-2"/>
                  <c:y val="-1.452682997958588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DE4-4077-9D3B-31BD1DA6AA3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Sheet1!$A$5:$A$9</c:f>
              <c:strCache>
                <c:ptCount val="5"/>
                <c:pt idx="0">
                  <c:v>Πυλώνας 1: Υποδομές, Real estate, αστική ανάπλαση (άξονας δεξιά)</c:v>
                </c:pt>
                <c:pt idx="1">
                  <c:v>Πυλώνας 2: Ενέργεια -απανθρακοποίηση </c:v>
                </c:pt>
                <c:pt idx="2">
                  <c:v>Πυλώνας 3: Τηλεπικοινωνίες - ψηφιακή αναβάθμιση</c:v>
                </c:pt>
                <c:pt idx="3">
                  <c:v>Πυλώνας 4: Τουρισμός, ξενοδοχεία, δομές ευεξίας (άξονας δεξιά)</c:v>
                </c:pt>
                <c:pt idx="4">
                  <c:v>Πυλώνας 5: Βιομηχανία - αναβάθμιση παραγωγικού ιστού (άξονας δεξιά)</c:v>
                </c:pt>
              </c:strCache>
            </c:strRef>
          </c:cat>
          <c:val>
            <c:numRef>
              <c:f>Sheet1!$B$5:$B$9</c:f>
              <c:numCache>
                <c:formatCode>General</c:formatCode>
                <c:ptCount val="5"/>
                <c:pt idx="0">
                  <c:v>10.6</c:v>
                </c:pt>
                <c:pt idx="1">
                  <c:v>10.3</c:v>
                </c:pt>
                <c:pt idx="2">
                  <c:v>6.3</c:v>
                </c:pt>
                <c:pt idx="3">
                  <c:v>2.9</c:v>
                </c:pt>
                <c:pt idx="4">
                  <c:v>2</c:v>
                </c:pt>
              </c:numCache>
            </c:numRef>
          </c:val>
          <c:extLst>
            <c:ext xmlns:c16="http://schemas.microsoft.com/office/drawing/2014/chart" uri="{C3380CC4-5D6E-409C-BE32-E72D297353CC}">
              <c16:uniqueId val="{0000000A-5DE4-4077-9D3B-31BD1DA6AA38}"/>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8.6171478565179357E-2"/>
          <c:y val="0.71816856226305059"/>
          <c:w val="0.83876815398075244"/>
          <c:h val="0.27257217847769027"/>
        </c:manualLayout>
      </c:layout>
      <c:overlay val="0"/>
      <c:spPr>
        <a:noFill/>
        <a:ln>
          <a:solidFill>
            <a:schemeClr val="lt1">
              <a:alpha val="0"/>
            </a:schemeClr>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99_CC5CD853.xml><?xml version="1.0" encoding="utf-8"?>
<p188:cmLst xmlns:a="http://schemas.openxmlformats.org/drawingml/2006/main" xmlns:r="http://schemas.openxmlformats.org/officeDocument/2006/relationships" xmlns:p188="http://schemas.microsoft.com/office/powerpoint/2018/8/main">
  <p188:cm id="{FF6ACF56-9CD6-4E33-9A1D-A87C266DA841}" authorId="{452A7721-CDC1-495D-71BC-BB30EE7D013F}" created="2022-11-22T11:25:12.698">
    <ac:txMkLst xmlns:ac="http://schemas.microsoft.com/office/drawing/2013/main/command">
      <pc:docMk xmlns:pc="http://schemas.microsoft.com/office/powerpoint/2013/main/command"/>
      <pc:sldMk xmlns:pc="http://schemas.microsoft.com/office/powerpoint/2013/main/command" cId="3428636755" sldId="409"/>
      <ac:spMk id="15" creationId="{6D5AFAAB-98D5-46F3-8A3A-0DFCE5ECE9B8}"/>
      <ac:txMk cp="60" len="7">
        <ac:context len="389" hash="4133334406"/>
      </ac:txMk>
    </ac:txMkLst>
    <p188:txBody>
      <a:bodyPr/>
      <a:lstStyle/>
      <a:p>
        <a:r>
          <a:rPr lang="el-GR"/>
          <a:t>Το κεφαλαιακό κενό όμως περιλαμβάνει και το οικιστικό σκέλος των νοικοκυριών, το οποίο εγχωρίως είναι υψηλό. Επομένως, το μερίδιο που καλύπτουν τα επενδυτικά σχέδια τα οποία περιλαμβάνονται στο paper είναι ιδιαίτερα υψηλό. Επειδή θεωρώ πως κάπως πρέπει να αναδειχθεί αυτό, έκανα την προσθήκη με τα κόκκινα γράμματα. </a:t>
        </a:r>
      </a:p>
    </p188:txBody>
  </p188:cm>
</p188:cmLst>
</file>

<file path=ppt/drawings/drawing1.xml><?xml version="1.0" encoding="utf-8"?>
<c:userShapes xmlns:c="http://schemas.openxmlformats.org/drawingml/2006/chart">
  <cdr:relSizeAnchor xmlns:cdr="http://schemas.openxmlformats.org/drawingml/2006/chartDrawing">
    <cdr:from>
      <cdr:x>0.07402</cdr:x>
      <cdr:y>0.93275</cdr:y>
    </cdr:from>
    <cdr:to>
      <cdr:x>0.50595</cdr:x>
      <cdr:y>1</cdr:y>
    </cdr:to>
    <cdr:sp macro="" textlink="">
      <cdr:nvSpPr>
        <cdr:cNvPr id="2" name="Text Placeholder 7">
          <a:extLst xmlns:a="http://schemas.openxmlformats.org/drawingml/2006/main">
            <a:ext uri="{FF2B5EF4-FFF2-40B4-BE49-F238E27FC236}">
              <a16:creationId xmlns:a16="http://schemas.microsoft.com/office/drawing/2014/main" id="{08B07A28-AA6E-40A0-9DC3-56A75B4D3597}"/>
            </a:ext>
          </a:extLst>
        </cdr:cNvPr>
        <cdr:cNvSpPr>
          <a:spLocks xmlns:a="http://schemas.openxmlformats.org/drawingml/2006/main" noGrp="1"/>
        </cdr:cNvSpPr>
      </cdr:nvSpPr>
      <cdr:spPr>
        <a:xfrm xmlns:a="http://schemas.openxmlformats.org/drawingml/2006/main">
          <a:off x="364854" y="3726162"/>
          <a:ext cx="2128965" cy="242085"/>
        </a:xfrm>
        <a:prstGeom xmlns:a="http://schemas.openxmlformats.org/drawingml/2006/main" prst="rect">
          <a:avLst/>
        </a:prstGeom>
      </cdr:spPr>
      <cdr:txBody>
        <a:bodyPr xmlns:a="http://schemas.openxmlformats.org/drawingml/2006/main" vert="horz" lIns="91440" tIns="45720" rIns="91440" bIns="4572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indent="0">
            <a:buNone/>
          </a:pPr>
          <a:r>
            <a:rPr lang="el-GR" sz="900" dirty="0">
              <a:solidFill>
                <a:schemeClr val="tx1">
                  <a:lumMod val="85000"/>
                  <a:lumOff val="15000"/>
                </a:schemeClr>
              </a:solidFill>
              <a:latin typeface="Eurobank Sans" panose="02000503000000020004" pitchFamily="2" charset="0"/>
            </a:rPr>
            <a:t>Πηγή</a:t>
          </a:r>
          <a:r>
            <a:rPr lang="en-US" sz="900" dirty="0">
              <a:solidFill>
                <a:schemeClr val="tx1">
                  <a:lumMod val="85000"/>
                  <a:lumOff val="15000"/>
                </a:schemeClr>
              </a:solidFill>
              <a:latin typeface="Eurobank Sans" panose="02000503000000020004" pitchFamily="2" charset="0"/>
            </a:rPr>
            <a:t>: </a:t>
          </a:r>
          <a:r>
            <a:rPr lang="el-GR" sz="900" dirty="0">
              <a:solidFill>
                <a:schemeClr val="tx1">
                  <a:lumMod val="85000"/>
                  <a:lumOff val="15000"/>
                </a:schemeClr>
              </a:solidFill>
              <a:latin typeface="Eurobank Sans" panose="02000503000000020004" pitchFamily="2" charset="0"/>
            </a:rPr>
            <a:t>ΤτΕ</a:t>
          </a:r>
          <a:r>
            <a:rPr lang="en-US" sz="900" dirty="0">
              <a:solidFill>
                <a:schemeClr val="tx1">
                  <a:lumMod val="85000"/>
                  <a:lumOff val="15000"/>
                </a:schemeClr>
              </a:solidFill>
              <a:latin typeface="Eurobank Sans" panose="02000503000000020004" pitchFamily="2" charset="0"/>
            </a:rPr>
            <a:t>, Eurobank Research</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E38578-64B3-4878-B99A-5E3031287DDA}" type="datetimeFigureOut">
              <a:rPr lang="el-GR" smtClean="0"/>
              <a:t>22/11/2022</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D966B0-7900-45F4-8F8A-93CC593FC0C0}" type="slidenum">
              <a:rPr lang="el-GR" smtClean="0"/>
              <a:t>‹#›</a:t>
            </a:fld>
            <a:endParaRPr lang="el-GR"/>
          </a:p>
        </p:txBody>
      </p:sp>
    </p:spTree>
    <p:extLst>
      <p:ext uri="{BB962C8B-B14F-4D97-AF65-F5344CB8AC3E}">
        <p14:creationId xmlns:p14="http://schemas.microsoft.com/office/powerpoint/2010/main" val="3546519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1F1E16-EAD9-4D43-9220-03E47454E19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055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2A0B0-8D70-435C-8B51-709C93C240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E6121B53-A9C7-4E73-9EF9-1717CD4353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DC776DC1-5F2D-46CF-AB5F-E39CFC7065A1}"/>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5" name="Footer Placeholder 4">
            <a:extLst>
              <a:ext uri="{FF2B5EF4-FFF2-40B4-BE49-F238E27FC236}">
                <a16:creationId xmlns:a16="http://schemas.microsoft.com/office/drawing/2014/main" id="{0DBE25C1-D911-4524-8E19-59A148857FEA}"/>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F0B6EC01-44DC-450D-8702-5D4CB013BAFC}"/>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14592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FBF64-A8D3-4336-BD99-0B0267FE805C}"/>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7036DF80-AB89-47D5-A71C-305641B536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58ABB51B-AAD0-404A-B96C-D0786D0B9CCB}"/>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5" name="Footer Placeholder 4">
            <a:extLst>
              <a:ext uri="{FF2B5EF4-FFF2-40B4-BE49-F238E27FC236}">
                <a16:creationId xmlns:a16="http://schemas.microsoft.com/office/drawing/2014/main" id="{7EF3218F-C038-46B6-AF37-4DBF5E207F78}"/>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0F859430-989D-4624-9840-AF8A397D99DB}"/>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4242845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B3D757-5A51-44B4-815B-3F1524CAD7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6FB34AD1-0177-4E93-904E-997C26F839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10011AF5-47FC-4344-BC18-7B4DC7F6E480}"/>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5" name="Footer Placeholder 4">
            <a:extLst>
              <a:ext uri="{FF2B5EF4-FFF2-40B4-BE49-F238E27FC236}">
                <a16:creationId xmlns:a16="http://schemas.microsoft.com/office/drawing/2014/main" id="{9364814C-1D46-4B0C-BA1E-6476F8419AA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D4D7B27D-79E7-4108-A6D2-B1CB58C883AB}"/>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2173241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1">
    <p:bg>
      <p:bgPr>
        <a:solidFill>
          <a:schemeClr val="bg1"/>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9EE623A0-BD16-2E4C-BD4B-C2DC787EF41C}"/>
              </a:ext>
            </a:extLst>
          </p:cNvPr>
          <p:cNvPicPr>
            <a:picLocks noChangeAspect="1"/>
          </p:cNvPicPr>
          <p:nvPr userDrawn="1"/>
        </p:nvPicPr>
        <p:blipFill>
          <a:blip r:embed="rId2"/>
          <a:stretch>
            <a:fillRect/>
          </a:stretch>
        </p:blipFill>
        <p:spPr>
          <a:xfrm>
            <a:off x="10235920" y="451063"/>
            <a:ext cx="1514269" cy="204380"/>
          </a:xfrm>
          <a:prstGeom prst="rect">
            <a:avLst/>
          </a:prstGeom>
        </p:spPr>
      </p:pic>
      <p:sp>
        <p:nvSpPr>
          <p:cNvPr id="22" name="Text Placeholder 3">
            <a:extLst>
              <a:ext uri="{FF2B5EF4-FFF2-40B4-BE49-F238E27FC236}">
                <a16:creationId xmlns:a16="http://schemas.microsoft.com/office/drawing/2014/main" id="{041ECE60-3954-494A-BB6A-38F46E3B12DE}"/>
              </a:ext>
            </a:extLst>
          </p:cNvPr>
          <p:cNvSpPr>
            <a:spLocks noGrp="1"/>
          </p:cNvSpPr>
          <p:nvPr>
            <p:ph type="body" sz="quarter" idx="52"/>
          </p:nvPr>
        </p:nvSpPr>
        <p:spPr>
          <a:xfrm>
            <a:off x="315141" y="6385943"/>
            <a:ext cx="7806943" cy="200845"/>
          </a:xfrm>
        </p:spPr>
        <p:txBody>
          <a:bodyPr>
            <a:noAutofit/>
          </a:bodyPr>
          <a:lstStyle>
            <a:lvl1pPr algn="l">
              <a:lnSpc>
                <a:spcPts val="907"/>
              </a:lnSpc>
              <a:spcAft>
                <a:spcPts val="600"/>
              </a:spcAft>
              <a:defRPr sz="864" b="0" i="0" baseline="0">
                <a:solidFill>
                  <a:schemeClr val="tx1"/>
                </a:solidFill>
                <a:latin typeface="Eurobank Sans Light" panose="02000503000000020003" pitchFamily="2" charset="0"/>
                <a:cs typeface="Eurobank Sans Light" panose="02000503000000020003" pitchFamily="2" charset="0"/>
              </a:defRPr>
            </a:lvl1pPr>
            <a:lvl2pPr algn="ctr">
              <a:lnSpc>
                <a:spcPct val="120000"/>
              </a:lnSpc>
              <a:defRPr sz="900"/>
            </a:lvl2pPr>
          </a:lstStyle>
          <a:p>
            <a:pPr lvl="0"/>
            <a:r>
              <a:rPr lang="en-US" dirty="0"/>
              <a:t>Click to edit Master text styles</a:t>
            </a:r>
          </a:p>
        </p:txBody>
      </p:sp>
      <p:pic>
        <p:nvPicPr>
          <p:cNvPr id="13" name="Picture 12">
            <a:extLst>
              <a:ext uri="{FF2B5EF4-FFF2-40B4-BE49-F238E27FC236}">
                <a16:creationId xmlns:a16="http://schemas.microsoft.com/office/drawing/2014/main" id="{5B4AA33B-7B78-9C44-ADD8-2ED83043DAD8}"/>
              </a:ext>
            </a:extLst>
          </p:cNvPr>
          <p:cNvPicPr>
            <a:picLocks noChangeAspect="1"/>
          </p:cNvPicPr>
          <p:nvPr userDrawn="1"/>
        </p:nvPicPr>
        <p:blipFill>
          <a:blip r:embed="rId3"/>
          <a:stretch>
            <a:fillRect/>
          </a:stretch>
        </p:blipFill>
        <p:spPr>
          <a:xfrm>
            <a:off x="0" y="804755"/>
            <a:ext cx="12192000" cy="60960"/>
          </a:xfrm>
          <a:prstGeom prst="rect">
            <a:avLst/>
          </a:prstGeom>
        </p:spPr>
      </p:pic>
      <p:sp>
        <p:nvSpPr>
          <p:cNvPr id="11" name="Text Placeholder 2">
            <a:extLst>
              <a:ext uri="{FF2B5EF4-FFF2-40B4-BE49-F238E27FC236}">
                <a16:creationId xmlns:a16="http://schemas.microsoft.com/office/drawing/2014/main" id="{1D9F6A77-466C-2840-96F4-2DF0971A763E}"/>
              </a:ext>
            </a:extLst>
          </p:cNvPr>
          <p:cNvSpPr>
            <a:spLocks noGrp="1"/>
          </p:cNvSpPr>
          <p:nvPr>
            <p:ph type="body" idx="16"/>
          </p:nvPr>
        </p:nvSpPr>
        <p:spPr>
          <a:xfrm>
            <a:off x="432827" y="2616107"/>
            <a:ext cx="3716004" cy="242503"/>
          </a:xfrm>
          <a:prstGeom prst="rect">
            <a:avLst/>
          </a:prstGeom>
        </p:spPr>
        <p:txBody>
          <a:bodyPr lIns="0" tIns="0" rIns="0" bIns="0" anchor="t" anchorCtr="0">
            <a:noAutofit/>
          </a:bodyPr>
          <a:lstStyle>
            <a:lvl1pPr marL="0" indent="0" algn="l">
              <a:lnSpc>
                <a:spcPts val="1365"/>
              </a:lnSpc>
              <a:buNone/>
              <a:defRPr sz="1867" b="1" i="0">
                <a:solidFill>
                  <a:srgbClr val="021342"/>
                </a:solidFill>
                <a:latin typeface="Eurobank Sans" panose="02000503000000020004" pitchFamily="2" charset="0"/>
                <a:cs typeface="Eurobank Sans" panose="02000503000000020004" pitchFamily="2" charset="0"/>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2"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dirty="0"/>
              <a:t>Click to edit Master text styles</a:t>
            </a:r>
          </a:p>
        </p:txBody>
      </p:sp>
      <p:sp>
        <p:nvSpPr>
          <p:cNvPr id="14" name="Text Placeholder 2">
            <a:extLst>
              <a:ext uri="{FF2B5EF4-FFF2-40B4-BE49-F238E27FC236}">
                <a16:creationId xmlns:a16="http://schemas.microsoft.com/office/drawing/2014/main" id="{A0F4EBE1-12D9-4749-96C8-27E4A47D6A7F}"/>
              </a:ext>
            </a:extLst>
          </p:cNvPr>
          <p:cNvSpPr>
            <a:spLocks noGrp="1"/>
          </p:cNvSpPr>
          <p:nvPr>
            <p:ph type="body" idx="55"/>
          </p:nvPr>
        </p:nvSpPr>
        <p:spPr>
          <a:xfrm>
            <a:off x="432828" y="3221676"/>
            <a:ext cx="3716003" cy="2020467"/>
          </a:xfrm>
          <a:prstGeom prst="rect">
            <a:avLst/>
          </a:prstGeom>
        </p:spPr>
        <p:txBody>
          <a:bodyPr lIns="0" tIns="0" rIns="0" bIns="0" anchor="t" anchorCtr="0">
            <a:noAutofit/>
          </a:bodyPr>
          <a:lstStyle>
            <a:lvl1pPr marL="228589" indent="-228589" algn="l">
              <a:lnSpc>
                <a:spcPts val="1573"/>
              </a:lnSpc>
              <a:buFont typeface="Arial" panose="020B0604020202020204" pitchFamily="34" charset="0"/>
              <a:buChar char="•"/>
              <a:defRPr sz="1467" b="0" i="0">
                <a:solidFill>
                  <a:srgbClr val="021342"/>
                </a:solidFill>
                <a:latin typeface="Eurobank Sans" panose="02000503000000020004" pitchFamily="2" charset="0"/>
                <a:cs typeface="Eurobank Sans" panose="02000503000000020004" pitchFamily="2" charset="0"/>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2"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dirty="0"/>
              <a:t>Click to edit Master text styles</a:t>
            </a:r>
          </a:p>
        </p:txBody>
      </p:sp>
      <p:sp>
        <p:nvSpPr>
          <p:cNvPr id="17" name="Text Placeholder 2">
            <a:extLst>
              <a:ext uri="{FF2B5EF4-FFF2-40B4-BE49-F238E27FC236}">
                <a16:creationId xmlns:a16="http://schemas.microsoft.com/office/drawing/2014/main" id="{EED2C98C-43E1-2047-828B-BD7E50B2E390}"/>
              </a:ext>
            </a:extLst>
          </p:cNvPr>
          <p:cNvSpPr>
            <a:spLocks noGrp="1"/>
          </p:cNvSpPr>
          <p:nvPr>
            <p:ph type="body" idx="56" hasCustomPrompt="1"/>
          </p:nvPr>
        </p:nvSpPr>
        <p:spPr>
          <a:xfrm>
            <a:off x="4406079" y="2616107"/>
            <a:ext cx="3716004" cy="242503"/>
          </a:xfrm>
          <a:prstGeom prst="rect">
            <a:avLst/>
          </a:prstGeom>
        </p:spPr>
        <p:txBody>
          <a:bodyPr lIns="0" tIns="0" rIns="0" bIns="0" anchor="t" anchorCtr="0">
            <a:noAutofit/>
          </a:bodyPr>
          <a:lstStyle>
            <a:lvl1pPr marL="0" indent="0" algn="l">
              <a:lnSpc>
                <a:spcPts val="1365"/>
              </a:lnSpc>
              <a:buNone/>
              <a:defRPr sz="1867" b="1" i="0">
                <a:solidFill>
                  <a:srgbClr val="021342"/>
                </a:solidFill>
                <a:latin typeface="Eurobank Sans" panose="02000503000000020004" pitchFamily="2" charset="0"/>
                <a:cs typeface="Eurobank Sans" panose="02000503000000020004" pitchFamily="2" charset="0"/>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2"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dirty="0"/>
              <a:t>Click to edit Master text styles</a:t>
            </a:r>
          </a:p>
        </p:txBody>
      </p:sp>
      <p:sp>
        <p:nvSpPr>
          <p:cNvPr id="18" name="Text Placeholder 2">
            <a:extLst>
              <a:ext uri="{FF2B5EF4-FFF2-40B4-BE49-F238E27FC236}">
                <a16:creationId xmlns:a16="http://schemas.microsoft.com/office/drawing/2014/main" id="{176A6FAC-7E02-B74F-9631-905D103783B5}"/>
              </a:ext>
            </a:extLst>
          </p:cNvPr>
          <p:cNvSpPr>
            <a:spLocks noGrp="1"/>
          </p:cNvSpPr>
          <p:nvPr>
            <p:ph type="body" idx="57"/>
          </p:nvPr>
        </p:nvSpPr>
        <p:spPr>
          <a:xfrm>
            <a:off x="4406080" y="3221676"/>
            <a:ext cx="3716003" cy="2020467"/>
          </a:xfrm>
          <a:prstGeom prst="rect">
            <a:avLst/>
          </a:prstGeom>
        </p:spPr>
        <p:txBody>
          <a:bodyPr lIns="0" tIns="0" rIns="0" bIns="0" anchor="t" anchorCtr="0">
            <a:noAutofit/>
          </a:bodyPr>
          <a:lstStyle>
            <a:lvl1pPr marL="228589" indent="-228589" algn="l">
              <a:lnSpc>
                <a:spcPts val="1573"/>
              </a:lnSpc>
              <a:buFont typeface="Arial" panose="020B0604020202020204" pitchFamily="34" charset="0"/>
              <a:buChar char="•"/>
              <a:defRPr sz="1467" b="0" i="0">
                <a:solidFill>
                  <a:srgbClr val="021342"/>
                </a:solidFill>
                <a:latin typeface="Eurobank Sans" panose="02000503000000020004" pitchFamily="2" charset="0"/>
                <a:cs typeface="Eurobank Sans" panose="02000503000000020004" pitchFamily="2" charset="0"/>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2"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dirty="0"/>
              <a:t>Click to edit Master text styles</a:t>
            </a:r>
          </a:p>
        </p:txBody>
      </p:sp>
      <p:sp>
        <p:nvSpPr>
          <p:cNvPr id="19" name="Text Placeholder 2">
            <a:extLst>
              <a:ext uri="{FF2B5EF4-FFF2-40B4-BE49-F238E27FC236}">
                <a16:creationId xmlns:a16="http://schemas.microsoft.com/office/drawing/2014/main" id="{E6DF6CD4-8CD4-704C-A62B-0487B53AFF80}"/>
              </a:ext>
            </a:extLst>
          </p:cNvPr>
          <p:cNvSpPr>
            <a:spLocks noGrp="1"/>
          </p:cNvSpPr>
          <p:nvPr>
            <p:ph type="body" idx="15"/>
          </p:nvPr>
        </p:nvSpPr>
        <p:spPr>
          <a:xfrm>
            <a:off x="432827" y="505131"/>
            <a:ext cx="8160756" cy="199445"/>
          </a:xfrm>
          <a:prstGeom prst="rect">
            <a:avLst/>
          </a:prstGeom>
        </p:spPr>
        <p:txBody>
          <a:bodyPr lIns="0" tIns="0" rIns="0" bIns="0" anchor="t" anchorCtr="0">
            <a:noAutofit/>
          </a:bodyPr>
          <a:lstStyle>
            <a:lvl1pPr marL="0" indent="0" algn="l">
              <a:lnSpc>
                <a:spcPts val="1365"/>
              </a:lnSpc>
              <a:buNone/>
              <a:defRPr sz="2133" b="0" i="0">
                <a:solidFill>
                  <a:srgbClr val="021342"/>
                </a:solidFill>
                <a:latin typeface="Eurobank Sans" panose="02000503000000020004" pitchFamily="2" charset="0"/>
                <a:cs typeface="Eurobank Sans" panose="02000503000000020004" pitchFamily="2" charset="0"/>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2"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dirty="0"/>
              <a:t>Click to edit Master text styles</a:t>
            </a:r>
          </a:p>
        </p:txBody>
      </p:sp>
      <p:sp>
        <p:nvSpPr>
          <p:cNvPr id="21" name="Text Placeholder 2">
            <a:extLst>
              <a:ext uri="{FF2B5EF4-FFF2-40B4-BE49-F238E27FC236}">
                <a16:creationId xmlns:a16="http://schemas.microsoft.com/office/drawing/2014/main" id="{34BBF55F-62CF-5E4C-9BB2-DA21A3F3D9EA}"/>
              </a:ext>
            </a:extLst>
          </p:cNvPr>
          <p:cNvSpPr>
            <a:spLocks noGrp="1"/>
          </p:cNvSpPr>
          <p:nvPr>
            <p:ph type="body" idx="54" hasCustomPrompt="1"/>
          </p:nvPr>
        </p:nvSpPr>
        <p:spPr>
          <a:xfrm>
            <a:off x="432828" y="1337373"/>
            <a:ext cx="9803093" cy="261383"/>
          </a:xfrm>
          <a:prstGeom prst="rect">
            <a:avLst/>
          </a:prstGeom>
        </p:spPr>
        <p:txBody>
          <a:bodyPr lIns="0" tIns="0" rIns="0" bIns="0" anchor="t" anchorCtr="0">
            <a:noAutofit/>
          </a:bodyPr>
          <a:lstStyle>
            <a:lvl1pPr marL="0" indent="0" algn="l">
              <a:lnSpc>
                <a:spcPct val="100000"/>
              </a:lnSpc>
              <a:buNone/>
              <a:defRPr sz="1867" b="1" i="0">
                <a:solidFill>
                  <a:srgbClr val="EA002A"/>
                </a:solidFill>
                <a:latin typeface="Eurobank Sans" panose="02000503000000020004" pitchFamily="2" charset="0"/>
                <a:cs typeface="Eurobank Sans" panose="02000503000000020004" pitchFamily="2" charset="0"/>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2"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dirty="0"/>
              <a:t>Click to edit Master text styles</a:t>
            </a:r>
          </a:p>
          <a:p>
            <a:pPr lvl="0"/>
            <a:endParaRPr lang="en-US" dirty="0"/>
          </a:p>
        </p:txBody>
      </p:sp>
      <p:sp>
        <p:nvSpPr>
          <p:cNvPr id="23" name="Text Placeholder 2">
            <a:extLst>
              <a:ext uri="{FF2B5EF4-FFF2-40B4-BE49-F238E27FC236}">
                <a16:creationId xmlns:a16="http://schemas.microsoft.com/office/drawing/2014/main" id="{34BBF55F-62CF-5E4C-9BB2-DA21A3F3D9EA}"/>
              </a:ext>
            </a:extLst>
          </p:cNvPr>
          <p:cNvSpPr>
            <a:spLocks noGrp="1"/>
          </p:cNvSpPr>
          <p:nvPr>
            <p:ph type="body" idx="58" hasCustomPrompt="1"/>
          </p:nvPr>
        </p:nvSpPr>
        <p:spPr>
          <a:xfrm>
            <a:off x="432827" y="1809029"/>
            <a:ext cx="9803093" cy="559911"/>
          </a:xfrm>
          <a:prstGeom prst="rect">
            <a:avLst/>
          </a:prstGeom>
        </p:spPr>
        <p:txBody>
          <a:bodyPr lIns="0" tIns="0" rIns="0" bIns="0" anchor="t" anchorCtr="0">
            <a:noAutofit/>
          </a:bodyPr>
          <a:lstStyle>
            <a:lvl1pPr marL="0" indent="0" algn="l">
              <a:lnSpc>
                <a:spcPct val="100000"/>
              </a:lnSpc>
              <a:buNone/>
              <a:defRPr sz="1467" b="0" i="0">
                <a:solidFill>
                  <a:srgbClr val="021342"/>
                </a:solidFill>
                <a:latin typeface="Eurobank Sans Light" panose="02000503000000020003" pitchFamily="2" charset="0"/>
                <a:cs typeface="Eurobank Sans Light" panose="02000503000000020003" pitchFamily="2" charset="0"/>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2"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377391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B0207-400A-43CF-AFA1-56D634A24AF3}"/>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E798C38E-3F49-4047-A084-893C52455D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19E2BEE8-1A00-440D-8846-C5DBA278DEAC}"/>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5" name="Footer Placeholder 4">
            <a:extLst>
              <a:ext uri="{FF2B5EF4-FFF2-40B4-BE49-F238E27FC236}">
                <a16:creationId xmlns:a16="http://schemas.microsoft.com/office/drawing/2014/main" id="{FD7B2B8E-A636-4AA1-8C12-DC5D9F9A728E}"/>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DBE02BBE-F827-4861-9607-D4586A809EAA}"/>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120971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0037B-3230-40A6-B28E-0BAF3889E6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5F186144-2E1E-4F43-9879-D02046FA82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5F320E-2536-4956-B98D-D89EAE1FA2D0}"/>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5" name="Footer Placeholder 4">
            <a:extLst>
              <a:ext uri="{FF2B5EF4-FFF2-40B4-BE49-F238E27FC236}">
                <a16:creationId xmlns:a16="http://schemas.microsoft.com/office/drawing/2014/main" id="{B650E61C-0F1F-4024-AD08-92A5DA3C324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9CA15F80-CA10-4601-B345-41CED24DD601}"/>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214196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27DF4-2B28-4626-B5AF-A0BEE5FDD35D}"/>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EBBA95BB-72B9-43BE-BC15-0D56CAC923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299B9BB0-C1CE-400A-A9A1-DABD5EFCB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A015304E-0F23-433D-9A1C-58C419DF512B}"/>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6" name="Footer Placeholder 5">
            <a:extLst>
              <a:ext uri="{FF2B5EF4-FFF2-40B4-BE49-F238E27FC236}">
                <a16:creationId xmlns:a16="http://schemas.microsoft.com/office/drawing/2014/main" id="{4AF7A1F2-B366-42F1-AB56-2031C89999D5}"/>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2566E61C-FA51-4AA3-B42C-5583DD18B33E}"/>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197929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737F4-6CDF-4C30-8BC4-F5B0ACA8E708}"/>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C87F1796-404B-4F65-98EE-14E0BA20AF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5E68F0-DE53-4968-AC6E-29F9640DD6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71CE78C6-EBE3-4B0D-92F1-2C4CA07CA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68E8D4-44B6-4E37-8281-9C978FEDE1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377BD04C-F182-464C-ABD5-275693B2A045}"/>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8" name="Footer Placeholder 7">
            <a:extLst>
              <a:ext uri="{FF2B5EF4-FFF2-40B4-BE49-F238E27FC236}">
                <a16:creationId xmlns:a16="http://schemas.microsoft.com/office/drawing/2014/main" id="{EB5F4874-D354-41D0-886F-FECF6BB1C29E}"/>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4B3752E2-506E-4325-B5CA-E0F1233D1E68}"/>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106217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6CFFA-9106-4680-9403-61FFDF3DAF4A}"/>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449B9A15-EACE-4FCA-AFF7-59D0B9C47262}"/>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4" name="Footer Placeholder 3">
            <a:extLst>
              <a:ext uri="{FF2B5EF4-FFF2-40B4-BE49-F238E27FC236}">
                <a16:creationId xmlns:a16="http://schemas.microsoft.com/office/drawing/2014/main" id="{316D61F0-8947-4F24-962B-3C9A5CD3095A}"/>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DB5D12DB-CAC8-4B5F-AE57-D3BE487E8F17}"/>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3449355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C8E214-0C43-436A-B1C0-DD18A1390755}"/>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3" name="Footer Placeholder 2">
            <a:extLst>
              <a:ext uri="{FF2B5EF4-FFF2-40B4-BE49-F238E27FC236}">
                <a16:creationId xmlns:a16="http://schemas.microsoft.com/office/drawing/2014/main" id="{8C5CB8FC-DC69-4FB2-A158-D3EF6D135590}"/>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22B76E07-E498-4871-BE24-A91E3C3D1832}"/>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744120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A28DE-C468-4B13-9104-91983C97AD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1C0FBB0F-6FBB-4997-B45D-2FB60B022F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1E1F8CE6-2587-412F-9440-76DA839037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103918-2BF6-4C35-8B75-59C38EC78087}"/>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6" name="Footer Placeholder 5">
            <a:extLst>
              <a:ext uri="{FF2B5EF4-FFF2-40B4-BE49-F238E27FC236}">
                <a16:creationId xmlns:a16="http://schemas.microsoft.com/office/drawing/2014/main" id="{8BF35907-D1C9-44D2-8348-AF416E2091F7}"/>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96119F61-0082-40A4-840C-1FEF9ED3205C}"/>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227420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04A6C-EE79-4178-BE0C-A3F1347035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F45CF163-5904-4559-A209-095B028A5A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0A1C4B8C-5479-4124-92AC-C9B486E9C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A0D633-8FEC-4105-9045-19C603026CD7}"/>
              </a:ext>
            </a:extLst>
          </p:cNvPr>
          <p:cNvSpPr>
            <a:spLocks noGrp="1"/>
          </p:cNvSpPr>
          <p:nvPr>
            <p:ph type="dt" sz="half" idx="10"/>
          </p:nvPr>
        </p:nvSpPr>
        <p:spPr/>
        <p:txBody>
          <a:bodyPr/>
          <a:lstStyle/>
          <a:p>
            <a:fld id="{62B345AB-16EE-41D5-8C1A-D2D5EE2C1800}" type="datetimeFigureOut">
              <a:rPr lang="el-GR" smtClean="0"/>
              <a:t>22/11/2022</a:t>
            </a:fld>
            <a:endParaRPr lang="el-GR"/>
          </a:p>
        </p:txBody>
      </p:sp>
      <p:sp>
        <p:nvSpPr>
          <p:cNvPr id="6" name="Footer Placeholder 5">
            <a:extLst>
              <a:ext uri="{FF2B5EF4-FFF2-40B4-BE49-F238E27FC236}">
                <a16:creationId xmlns:a16="http://schemas.microsoft.com/office/drawing/2014/main" id="{32357047-477D-483E-9074-BB547BFF16D2}"/>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E5AF3504-B0AF-4AB5-AF02-107FB3ED6594}"/>
              </a:ext>
            </a:extLst>
          </p:cNvPr>
          <p:cNvSpPr>
            <a:spLocks noGrp="1"/>
          </p:cNvSpPr>
          <p:nvPr>
            <p:ph type="sldNum" sz="quarter" idx="12"/>
          </p:nvPr>
        </p:nvSpPr>
        <p:spPr/>
        <p:txBody>
          <a:bodyPr/>
          <a:lstStyle/>
          <a:p>
            <a:fld id="{F2479CF7-B358-4884-B6CB-B4551897C76A}" type="slidenum">
              <a:rPr lang="el-GR" smtClean="0"/>
              <a:t>‹#›</a:t>
            </a:fld>
            <a:endParaRPr lang="el-GR"/>
          </a:p>
        </p:txBody>
      </p:sp>
    </p:spTree>
    <p:extLst>
      <p:ext uri="{BB962C8B-B14F-4D97-AF65-F5344CB8AC3E}">
        <p14:creationId xmlns:p14="http://schemas.microsoft.com/office/powerpoint/2010/main" val="174726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A00DCF-B4FC-48F5-8085-7B77D6FE1D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80B01563-D46E-49C5-BB27-7A9CC50059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666EC603-6753-422C-B376-94B775CE1C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345AB-16EE-41D5-8C1A-D2D5EE2C1800}" type="datetimeFigureOut">
              <a:rPr lang="el-GR" smtClean="0"/>
              <a:t>22/11/2022</a:t>
            </a:fld>
            <a:endParaRPr lang="el-GR"/>
          </a:p>
        </p:txBody>
      </p:sp>
      <p:sp>
        <p:nvSpPr>
          <p:cNvPr id="5" name="Footer Placeholder 4">
            <a:extLst>
              <a:ext uri="{FF2B5EF4-FFF2-40B4-BE49-F238E27FC236}">
                <a16:creationId xmlns:a16="http://schemas.microsoft.com/office/drawing/2014/main" id="{B67F867E-B766-4DF1-81B6-0FB8317D42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04FC37E1-DD25-4D3B-AA4B-A145BDE063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79CF7-B358-4884-B6CB-B4551897C76A}" type="slidenum">
              <a:rPr lang="el-GR" smtClean="0"/>
              <a:t>‹#›</a:t>
            </a:fld>
            <a:endParaRPr lang="el-GR"/>
          </a:p>
        </p:txBody>
      </p:sp>
    </p:spTree>
    <p:extLst>
      <p:ext uri="{BB962C8B-B14F-4D97-AF65-F5344CB8AC3E}">
        <p14:creationId xmlns:p14="http://schemas.microsoft.com/office/powerpoint/2010/main" val="2886336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8/10/relationships/comments" Target="../comments/modernComment_199_CC5CD853.xml"/><Relationship Id="rId1" Type="http://schemas.openxmlformats.org/officeDocument/2006/relationships/slideLayout" Target="../slideLayouts/slideLayout1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
            <a:extLst>
              <a:ext uri="{FF2B5EF4-FFF2-40B4-BE49-F238E27FC236}">
                <a16:creationId xmlns:a16="http://schemas.microsoft.com/office/drawing/2014/main" id="{F5E2650D-C9D5-D84F-814E-4CDF1D97CB6B}"/>
              </a:ext>
            </a:extLst>
          </p:cNvPr>
          <p:cNvSpPr>
            <a:spLocks noGrp="1"/>
          </p:cNvSpPr>
          <p:nvPr>
            <p:ph type="body" idx="15"/>
          </p:nvPr>
        </p:nvSpPr>
        <p:spPr>
          <a:xfrm>
            <a:off x="243977" y="122567"/>
            <a:ext cx="10010831" cy="627276"/>
          </a:xfrm>
        </p:spPr>
        <p:txBody>
          <a:bodyPr>
            <a:noAutofit/>
          </a:bodyPr>
          <a:lstStyle/>
          <a:p>
            <a:pPr>
              <a:lnSpc>
                <a:spcPts val="2400"/>
              </a:lnSpc>
              <a:spcBef>
                <a:spcPts val="533"/>
              </a:spcBef>
              <a:spcAft>
                <a:spcPts val="533"/>
              </a:spcAft>
            </a:pPr>
            <a:r>
              <a:rPr lang="el-GR" sz="2200" dirty="0"/>
              <a:t>Θετικά σημάδια από την προσέλκυση Ξένων Άμεσων Επενδύσεων </a:t>
            </a:r>
            <a:r>
              <a:rPr lang="en-US" sz="2200" dirty="0"/>
              <a:t>(FDI)</a:t>
            </a:r>
          </a:p>
          <a:p>
            <a:pPr>
              <a:lnSpc>
                <a:spcPts val="2400"/>
              </a:lnSpc>
              <a:spcBef>
                <a:spcPts val="533"/>
              </a:spcBef>
              <a:spcAft>
                <a:spcPts val="533"/>
              </a:spcAft>
            </a:pPr>
            <a:endParaRPr lang="en-US" sz="2200" dirty="0"/>
          </a:p>
        </p:txBody>
      </p:sp>
      <p:graphicFrame>
        <p:nvGraphicFramePr>
          <p:cNvPr id="7" name="Chart 6">
            <a:extLst>
              <a:ext uri="{FF2B5EF4-FFF2-40B4-BE49-F238E27FC236}">
                <a16:creationId xmlns:a16="http://schemas.microsoft.com/office/drawing/2014/main" id="{CDC97C99-50AA-42A8-9D14-B9F586727134}"/>
              </a:ext>
            </a:extLst>
          </p:cNvPr>
          <p:cNvGraphicFramePr>
            <a:graphicFrameLocks/>
          </p:cNvGraphicFramePr>
          <p:nvPr>
            <p:extLst>
              <p:ext uri="{D42A27DB-BD31-4B8C-83A1-F6EECF244321}">
                <p14:modId xmlns:p14="http://schemas.microsoft.com/office/powerpoint/2010/main" val="2024546267"/>
              </p:ext>
            </p:extLst>
          </p:nvPr>
        </p:nvGraphicFramePr>
        <p:xfrm>
          <a:off x="2021747" y="1413368"/>
          <a:ext cx="6602859" cy="43918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194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
            <a:extLst>
              <a:ext uri="{FF2B5EF4-FFF2-40B4-BE49-F238E27FC236}">
                <a16:creationId xmlns:a16="http://schemas.microsoft.com/office/drawing/2014/main" id="{F5E2650D-C9D5-D84F-814E-4CDF1D97CB6B}"/>
              </a:ext>
            </a:extLst>
          </p:cNvPr>
          <p:cNvSpPr>
            <a:spLocks noGrp="1"/>
          </p:cNvSpPr>
          <p:nvPr>
            <p:ph type="body" idx="15"/>
          </p:nvPr>
        </p:nvSpPr>
        <p:spPr>
          <a:xfrm>
            <a:off x="315140" y="156798"/>
            <a:ext cx="10416657" cy="636103"/>
          </a:xfrm>
        </p:spPr>
        <p:txBody>
          <a:bodyPr>
            <a:noAutofit/>
          </a:bodyPr>
          <a:lstStyle/>
          <a:p>
            <a:pPr>
              <a:lnSpc>
                <a:spcPts val="2400"/>
              </a:lnSpc>
              <a:spcBef>
                <a:spcPts val="533"/>
              </a:spcBef>
              <a:spcAft>
                <a:spcPts val="533"/>
              </a:spcAft>
            </a:pPr>
            <a:r>
              <a:rPr lang="el-GR" sz="2400" dirty="0"/>
              <a:t>Θετικά σημάδια από τη σύνθεση των επενδύσεων</a:t>
            </a:r>
          </a:p>
          <a:p>
            <a:pPr>
              <a:lnSpc>
                <a:spcPts val="2400"/>
              </a:lnSpc>
              <a:spcBef>
                <a:spcPts val="533"/>
              </a:spcBef>
              <a:spcAft>
                <a:spcPts val="533"/>
              </a:spcAft>
            </a:pPr>
            <a:endParaRPr lang="en-US" sz="2400" dirty="0"/>
          </a:p>
        </p:txBody>
      </p:sp>
      <p:pic>
        <p:nvPicPr>
          <p:cNvPr id="1026" name="Chart 1">
            <a:extLst>
              <a:ext uri="{FF2B5EF4-FFF2-40B4-BE49-F238E27FC236}">
                <a16:creationId xmlns:a16="http://schemas.microsoft.com/office/drawing/2014/main" id="{9FAA654E-E010-4F46-94A1-981042FDCF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4522" y="1105744"/>
            <a:ext cx="7954892" cy="395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7">
            <a:extLst>
              <a:ext uri="{FF2B5EF4-FFF2-40B4-BE49-F238E27FC236}">
                <a16:creationId xmlns:a16="http://schemas.microsoft.com/office/drawing/2014/main" id="{2CFFEAAF-6357-4391-B84E-6745D661787C}"/>
              </a:ext>
            </a:extLst>
          </p:cNvPr>
          <p:cNvSpPr>
            <a:spLocks noGrp="1"/>
          </p:cNvSpPr>
          <p:nvPr/>
        </p:nvSpPr>
        <p:spPr>
          <a:xfrm>
            <a:off x="2192995" y="4841826"/>
            <a:ext cx="2190300" cy="248810"/>
          </a:xfrm>
          <a:prstGeom prst="rect">
            <a:avLst/>
          </a:prstGeom>
        </p:spPr>
        <p:txBody>
          <a:bodyPr vert="horz" lIns="91440" tIns="45720" rIns="91440" bIns="4572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buNone/>
            </a:pPr>
            <a:r>
              <a:rPr lang="el-GR" sz="900" dirty="0">
                <a:solidFill>
                  <a:schemeClr val="tx1">
                    <a:lumMod val="85000"/>
                    <a:lumOff val="15000"/>
                  </a:schemeClr>
                </a:solidFill>
                <a:latin typeface="Eurobank Sans" panose="02000503000000020004" pitchFamily="2" charset="0"/>
              </a:rPr>
              <a:t>Πηγή</a:t>
            </a:r>
            <a:r>
              <a:rPr lang="en-US" sz="900" dirty="0">
                <a:solidFill>
                  <a:schemeClr val="tx1">
                    <a:lumMod val="85000"/>
                    <a:lumOff val="15000"/>
                  </a:schemeClr>
                </a:solidFill>
                <a:latin typeface="Eurobank Sans" panose="02000503000000020004" pitchFamily="2" charset="0"/>
              </a:rPr>
              <a:t>: AMECO, Eurobank Research</a:t>
            </a:r>
          </a:p>
        </p:txBody>
      </p:sp>
    </p:spTree>
    <p:extLst>
      <p:ext uri="{BB962C8B-B14F-4D97-AF65-F5344CB8AC3E}">
        <p14:creationId xmlns:p14="http://schemas.microsoft.com/office/powerpoint/2010/main" val="3463877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5"/>
          </p:nvPr>
        </p:nvSpPr>
        <p:spPr>
          <a:xfrm>
            <a:off x="315139" y="361526"/>
            <a:ext cx="8160756" cy="621340"/>
          </a:xfrm>
        </p:spPr>
        <p:txBody>
          <a:bodyPr/>
          <a:lstStyle/>
          <a:p>
            <a:pPr>
              <a:lnSpc>
                <a:spcPts val="2400"/>
              </a:lnSpc>
              <a:spcBef>
                <a:spcPts val="533"/>
              </a:spcBef>
              <a:spcAft>
                <a:spcPts val="533"/>
              </a:spcAft>
            </a:pPr>
            <a:r>
              <a:rPr lang="el-GR" sz="2400" dirty="0"/>
              <a:t>Αναμενόμενες επενδύσεις στους 5 πυλώνες μεσοπρόθεσμα</a:t>
            </a:r>
          </a:p>
        </p:txBody>
      </p:sp>
      <p:sp>
        <p:nvSpPr>
          <p:cNvPr id="10" name="TextBox 9">
            <a:extLst>
              <a:ext uri="{FF2B5EF4-FFF2-40B4-BE49-F238E27FC236}">
                <a16:creationId xmlns:a16="http://schemas.microsoft.com/office/drawing/2014/main" id="{ACFB4337-6DE1-4338-92EF-094CA7CE304E}"/>
              </a:ext>
            </a:extLst>
          </p:cNvPr>
          <p:cNvSpPr txBox="1"/>
          <p:nvPr/>
        </p:nvSpPr>
        <p:spPr>
          <a:xfrm>
            <a:off x="1311443" y="4794916"/>
            <a:ext cx="1597567" cy="215444"/>
          </a:xfrm>
          <a:prstGeom prst="rect">
            <a:avLst/>
          </a:prstGeom>
          <a:noFill/>
        </p:spPr>
        <p:txBody>
          <a:bodyPr wrap="square">
            <a:spAutoFit/>
          </a:bodyPr>
          <a:lstStyle/>
          <a:p>
            <a:pPr fontAlgn="ctr"/>
            <a:r>
              <a:rPr lang="el-GR" sz="800" i="0" u="none" strike="noStrike" dirty="0">
                <a:solidFill>
                  <a:srgbClr val="021342"/>
                </a:solidFill>
                <a:effectLst/>
                <a:latin typeface="Eurobank Sans" panose="02000503000000020004" pitchFamily="2" charset="0"/>
              </a:rPr>
              <a:t>Πηγή</a:t>
            </a:r>
            <a:r>
              <a:rPr lang="en-US" sz="800" i="0" u="none" strike="noStrike" dirty="0">
                <a:solidFill>
                  <a:srgbClr val="021342"/>
                </a:solidFill>
                <a:effectLst/>
                <a:latin typeface="Eurobank Sans" panose="02000503000000020004" pitchFamily="2" charset="0"/>
              </a:rPr>
              <a:t>: E</a:t>
            </a:r>
            <a:r>
              <a:rPr lang="en-US" sz="800" dirty="0">
                <a:solidFill>
                  <a:srgbClr val="021342"/>
                </a:solidFill>
                <a:latin typeface="Eurobank Sans" panose="02000503000000020004" pitchFamily="2" charset="0"/>
              </a:rPr>
              <a:t>urobank Research</a:t>
            </a:r>
            <a:endParaRPr lang="en-US" sz="800" i="0" u="none" strike="noStrike" dirty="0">
              <a:solidFill>
                <a:srgbClr val="021342"/>
              </a:solidFill>
              <a:effectLst/>
              <a:latin typeface="Eurobank Sans" panose="02000503000000020004" pitchFamily="2" charset="0"/>
            </a:endParaRPr>
          </a:p>
        </p:txBody>
      </p:sp>
      <p:sp>
        <p:nvSpPr>
          <p:cNvPr id="13" name="TextBox 12">
            <a:extLst>
              <a:ext uri="{FF2B5EF4-FFF2-40B4-BE49-F238E27FC236}">
                <a16:creationId xmlns:a16="http://schemas.microsoft.com/office/drawing/2014/main" id="{BFF662A3-686C-41EB-AA3E-5198D539C845}"/>
              </a:ext>
            </a:extLst>
          </p:cNvPr>
          <p:cNvSpPr txBox="1"/>
          <p:nvPr/>
        </p:nvSpPr>
        <p:spPr>
          <a:xfrm>
            <a:off x="6878328" y="4748486"/>
            <a:ext cx="1597567" cy="215444"/>
          </a:xfrm>
          <a:prstGeom prst="rect">
            <a:avLst/>
          </a:prstGeom>
          <a:noFill/>
        </p:spPr>
        <p:txBody>
          <a:bodyPr wrap="square">
            <a:spAutoFit/>
          </a:bodyPr>
          <a:lstStyle/>
          <a:p>
            <a:pPr fontAlgn="ctr"/>
            <a:r>
              <a:rPr lang="el-GR" sz="800" i="0" u="none" strike="noStrike" dirty="0">
                <a:solidFill>
                  <a:srgbClr val="021342"/>
                </a:solidFill>
                <a:effectLst/>
                <a:latin typeface="Eurobank Sans" panose="02000503000000020004" pitchFamily="2" charset="0"/>
              </a:rPr>
              <a:t>Πηγή</a:t>
            </a:r>
            <a:r>
              <a:rPr lang="en-US" sz="800" i="0" u="none" strike="noStrike" dirty="0">
                <a:solidFill>
                  <a:srgbClr val="021342"/>
                </a:solidFill>
                <a:effectLst/>
                <a:latin typeface="Eurobank Sans" panose="02000503000000020004" pitchFamily="2" charset="0"/>
              </a:rPr>
              <a:t>: E</a:t>
            </a:r>
            <a:r>
              <a:rPr lang="en-US" sz="800" dirty="0">
                <a:solidFill>
                  <a:srgbClr val="021342"/>
                </a:solidFill>
                <a:latin typeface="Eurobank Sans" panose="02000503000000020004" pitchFamily="2" charset="0"/>
              </a:rPr>
              <a:t>urobank Research</a:t>
            </a:r>
            <a:endParaRPr lang="en-US" sz="800" i="0" u="none" strike="noStrike" dirty="0">
              <a:solidFill>
                <a:srgbClr val="021342"/>
              </a:solidFill>
              <a:effectLst/>
              <a:latin typeface="Eurobank Sans" panose="02000503000000020004" pitchFamily="2" charset="0"/>
            </a:endParaRPr>
          </a:p>
        </p:txBody>
      </p:sp>
      <p:pic>
        <p:nvPicPr>
          <p:cNvPr id="7" name="Picture 6" descr="Table&#10;&#10;Description automatically generated">
            <a:extLst>
              <a:ext uri="{FF2B5EF4-FFF2-40B4-BE49-F238E27FC236}">
                <a16:creationId xmlns:a16="http://schemas.microsoft.com/office/drawing/2014/main" id="{1052F568-AEE2-444B-991E-7C8A609FFD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1442" y="1533322"/>
            <a:ext cx="4227197" cy="3261593"/>
          </a:xfrm>
          <a:prstGeom prst="rect">
            <a:avLst/>
          </a:prstGeom>
        </p:spPr>
      </p:pic>
      <p:graphicFrame>
        <p:nvGraphicFramePr>
          <p:cNvPr id="8" name="Chart 7">
            <a:extLst>
              <a:ext uri="{FF2B5EF4-FFF2-40B4-BE49-F238E27FC236}">
                <a16:creationId xmlns:a16="http://schemas.microsoft.com/office/drawing/2014/main" id="{06BBA578-2F16-4AE8-918F-A08805D4DC1C}"/>
              </a:ext>
            </a:extLst>
          </p:cNvPr>
          <p:cNvGraphicFramePr>
            <a:graphicFrameLocks/>
          </p:cNvGraphicFramePr>
          <p:nvPr/>
        </p:nvGraphicFramePr>
        <p:xfrm>
          <a:off x="6478375" y="1533322"/>
          <a:ext cx="4912436" cy="314018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28636755"/>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76</Words>
  <Application>Microsoft Office PowerPoint</Application>
  <PresentationFormat>Widescreen</PresentationFormat>
  <Paragraphs>21</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Eurobank Sans</vt:lpstr>
      <vt:lpstr>Eurobank Sans Light</vt:lpstr>
      <vt:lpstr>Office Theme</vt:lpstr>
      <vt:lpstr>PowerPoint Presentation</vt:lpstr>
      <vt:lpstr>PowerPoint Presentation</vt:lpstr>
      <vt:lpstr>PowerPoint Presentation</vt:lpstr>
    </vt:vector>
  </TitlesOfParts>
  <Company>Eurobank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Anastasatos Tasos</dc:creator>
  <cp:lastModifiedBy>Anastasatos Tasos</cp:lastModifiedBy>
  <cp:revision>1</cp:revision>
  <dcterms:created xsi:type="dcterms:W3CDTF">2022-11-22T18:02:37Z</dcterms:created>
  <dcterms:modified xsi:type="dcterms:W3CDTF">2022-11-22T18:05:23Z</dcterms:modified>
</cp:coreProperties>
</file>