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92" r:id="rId3"/>
    <p:sldMasterId id="2147483743" r:id="rId4"/>
    <p:sldMasterId id="2147483758" r:id="rId5"/>
    <p:sldMasterId id="2147483788" r:id="rId6"/>
    <p:sldMasterId id="2147483793" r:id="rId7"/>
    <p:sldMasterId id="2147483796" r:id="rId8"/>
    <p:sldMasterId id="2147483815" r:id="rId9"/>
  </p:sldMasterIdLst>
  <p:sldIdLst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Master" Target="slideMasters/slideMaster6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% Change vs YA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706157126979945E-3"/>
                  <c:y val="-7.20942879752404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EC-481C-9A8C-6522BF181B9F}"/>
                </c:ext>
              </c:extLst>
            </c:dLbl>
            <c:dLbl>
              <c:idx val="3"/>
              <c:layout>
                <c:manualLayout>
                  <c:x val="0"/>
                  <c:y val="-6.3442973418211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B-48C3-8F21-2C5E6EF7B1B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FMCGs</c:v>
                </c:pt>
                <c:pt idx="1">
                  <c:v>FOOD &amp; BEVERAGES</c:v>
                </c:pt>
                <c:pt idx="2">
                  <c:v>HEALTH &amp; BEAUTY</c:v>
                </c:pt>
                <c:pt idx="3">
                  <c:v>HOUSEHOLD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5.3774588371434326</c:v>
                </c:pt>
                <c:pt idx="1">
                  <c:v>5.4866475741771552</c:v>
                </c:pt>
                <c:pt idx="2">
                  <c:v>4.974690588600537</c:v>
                </c:pt>
                <c:pt idx="3">
                  <c:v>4.984094107946996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0-4DB6-A9B9-9587C50601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 Value % Change vs YA</c:v>
                </c:pt>
              </c:strCache>
            </c:strRef>
          </c:tx>
          <c:spPr>
            <a:solidFill>
              <a:srgbClr val="A082F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141231425395785E-3"/>
                  <c:y val="1.4418857595048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83-444A-8236-9D5A79DDA5F9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FMCGs</c:v>
                </c:pt>
                <c:pt idx="1">
                  <c:v>FOOD &amp; BEVERAGES</c:v>
                </c:pt>
                <c:pt idx="2">
                  <c:v>HEALTH &amp; BEAUTY</c:v>
                </c:pt>
                <c:pt idx="3">
                  <c:v>HOUSEHOLD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1.1572071663893748</c:v>
                </c:pt>
                <c:pt idx="1">
                  <c:v>2.3501482770785849</c:v>
                </c:pt>
                <c:pt idx="2">
                  <c:v>-2.6088882251604533</c:v>
                </c:pt>
                <c:pt idx="3">
                  <c:v>-3.1805645340616087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0-4DB6-A9B9-9587C506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33847600"/>
        <c:axId val="19338485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Nominal Growth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3750385885761671E-2"/>
                  <c:y val="-2.73823212403372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6A-41D7-B919-FEBB262CE6F9}"/>
                </c:ext>
              </c:extLst>
            </c:dLbl>
            <c:numFmt formatCode="0.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FMCGs</c:v>
                </c:pt>
                <c:pt idx="1">
                  <c:v>FOOD &amp; BEVERAGES</c:v>
                </c:pt>
                <c:pt idx="2">
                  <c:v>HEALTH &amp; BEAUTY</c:v>
                </c:pt>
                <c:pt idx="3">
                  <c:v>HOUSEHOLD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6.5346660035328075</c:v>
                </c:pt>
                <c:pt idx="1">
                  <c:v>7.8367958512557401</c:v>
                </c:pt>
                <c:pt idx="2">
                  <c:v>2.3658023634400838</c:v>
                </c:pt>
                <c:pt idx="3">
                  <c:v>1.8035295738853874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B0-4DB6-A9B9-9587C506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847600"/>
        <c:axId val="1933848560"/>
      </c:lineChart>
      <c:catAx>
        <c:axId val="19338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48560"/>
        <c:crosses val="autoZero"/>
        <c:auto val="1"/>
        <c:lblAlgn val="ctr"/>
        <c:lblOffset val="100"/>
        <c:noMultiLvlLbl val="0"/>
      </c:catAx>
      <c:valAx>
        <c:axId val="19338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4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7630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6287225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3760841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9627695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2783857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683173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570995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1962732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665887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9856506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0839068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31505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3726961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0D97EACC-08EC-E23D-81E9-FE8C480D1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EABEE4-A33D-BEB4-749A-37C6B0F2F34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C9894-319B-3DEE-60BE-8F5EA8800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46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9835DB-8A5C-E734-95A0-1F2A5EB5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3D89BF-F399-9405-0E58-746A6705B47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B09C28-1582-F338-6BC3-DC037931A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8" b="-633"/>
          <a:stretch/>
        </p:blipFill>
        <p:spPr>
          <a:xfrm>
            <a:off x="-1" y="-1"/>
            <a:ext cx="6397827" cy="684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F06A83-99DA-2C5F-78D6-6FA841ED825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376C8-4901-3DED-9FB3-D8AE874C5F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4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_you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1B837C9-2286-59D8-4032-53C7374D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61ED9C9-7BF6-B4F1-DA70-EC53D0C2A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A0FDEA-DA79-1320-766F-9AD366A3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AD2E5-E506-6900-CAA8-ABF57EC2182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0428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A3C8-5183-431D-468E-77DFFF5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8B9DE-B64C-1B72-C8EC-3F3105E9CE2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391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486B2-E0C5-0362-6797-2154FB2AC31F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4383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38D29-56C2-9514-291B-652CDA5A606E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7192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F25C-611F-5946-A757-98CBE87CC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4B7C4B-5E7C-3B57-7A87-AA7A24A5F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D4EA98-BF31-5C57-6FCA-CC2DE7D012B7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763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7D447D7-AD37-E5BC-FBE0-AE089392E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FE5F6-0ABB-2CA3-C74A-99B42FD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B8B3A92-A5CD-DBC4-6B1B-79BFC4D98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6D5F0D-4411-C2F1-C6EE-CE0F553BA1C6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0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778882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E3F5269-C1DC-2C7C-6829-F77D909980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9" y="5985327"/>
            <a:ext cx="11582398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E6AB25-4CDE-ED86-EE3C-2CA82FCF4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3AB7BA-EC43-2DFF-6C1F-F18DE2634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F1E46-1337-435B-6F96-948F983E07BB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53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180A1E1-EF14-8968-BBD5-6D02AC2BD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52087-4AD9-06EF-5607-15CECEB54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96CD140-D5E3-B4BE-DBDB-EB6A6E1E2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135750-1261-BC7B-9A58-A00B48682132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158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C9009D2-DE9F-C580-0069-71F8F68B67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CBC1E-7EFE-4663-A738-6886100E9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69E7775-DB16-2CF1-E7C2-50730A151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A74BF-2DD6-3F05-945A-5D71479F4CEE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26E5B4-BD5B-4E00-35E0-4F73235E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3ADE24-C798-CA63-134A-D2928B4688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BBDA64-0D13-2635-3928-601607F3A8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6D304D5-4D81-59E8-3AA0-6583EA6CE8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D624F43-E3B5-F3DF-65BA-18BEBC9ABE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A405C6D-D024-EC52-520E-7CEF7118B6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BFB8C74-B06B-6CFC-2D77-48ACF087A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743F6AA-342D-8F2B-566B-B9BF40019F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C467062-502A-D066-43CD-99EE05E7C5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7916226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2BD1DA6-2F3A-8497-317F-A33FE7FE9D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6DB92-A0AA-1D4E-DCEC-54D5E5605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99EA0F-111F-A3EB-98BD-ADD5C0CBA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7DD2E8-792A-AEFC-E67F-D77E3B5938C1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A50AC7-EF1B-06BD-6C82-F5E0A8824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CCED81-E160-CC9F-96BC-CCA54BC2AB3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824ED-E104-5863-D8DF-6AF9F31421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693F40-4A3C-FDB9-A028-98592D644B6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B8AF23D-65B8-8384-5548-FF42652FBF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CCE717F-B29B-9E5A-9E93-FDAD0795A74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D458F08-34A8-CE5C-DD22-63798281F6E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DD1D9EB-F526-0267-384F-4B3F58A56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D8888BC-56A9-8D6B-3914-B5265AF61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A83D8D5-1A14-BFA8-3A2D-8F83DAE8E4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FD46FC2-34E5-C791-DF24-FDA9AC97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1527C26-EEF9-B6E7-95A8-57A4BB373F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7242771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41D27D-C9D4-960C-C280-35DFDBD6B9CE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6AFB7-2509-B702-D8B2-8C89ADEF86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771F9E9-0684-C5F9-9DE0-EBB2AE905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692" y="787082"/>
            <a:ext cx="7595265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</p:spTree>
    <p:extLst>
      <p:ext uri="{BB962C8B-B14F-4D97-AF65-F5344CB8AC3E}">
        <p14:creationId xmlns:p14="http://schemas.microsoft.com/office/powerpoint/2010/main" val="9402684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4E624-3EAC-7468-3A1E-B592623A7CE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FC67C-2CFB-218E-E17B-FD82A61FA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40B3E-E170-4F9A-A897-3D94AB7413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692" y="787082"/>
            <a:ext cx="7595265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</p:spTree>
    <p:extLst>
      <p:ext uri="{BB962C8B-B14F-4D97-AF65-F5344CB8AC3E}">
        <p14:creationId xmlns:p14="http://schemas.microsoft.com/office/powerpoint/2010/main" val="39866109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5F2EF6-07A6-4B65-6BBC-2B0FAC46A5B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3A18A-5566-2E4B-2EBC-FAF7DF2CCB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5021E90-B602-9911-F8C3-84E0D61F3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692" y="787082"/>
            <a:ext cx="7595265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</p:spTree>
    <p:extLst>
      <p:ext uri="{BB962C8B-B14F-4D97-AF65-F5344CB8AC3E}">
        <p14:creationId xmlns:p14="http://schemas.microsoft.com/office/powerpoint/2010/main" val="8736866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02E7EE9-4D36-82A0-ADAA-86A3F1D4BB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B38013-170F-74E2-9E07-4B0FB008B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6767EA7-6AFC-A5B5-6019-DB2C1B91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8155AE-A3BE-5FB3-3DFA-87FBA1907EE7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9492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sidebar_blue_circ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D82BB-AEE5-0C84-EEDB-14508AB6B1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4A774-566F-5341-4A99-50831875B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F1DD8F-475C-837C-7AF6-FCFB884EAB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3BA60D-9446-8031-B981-76B69B36F853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6182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BE00AD-2EE9-1452-B1A3-E3B845DBE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80AA57-1BB9-939D-8974-EA7F39153D5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7598F-0148-ED21-BF54-6C32AFA3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6386CD3-C912-3D11-01E9-EFA0944D6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6C04FE-F76C-2B98-066A-F6D2AA2791F0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33334A0-F6E8-9B16-D0BB-399AA808F0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402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D12D00-26FA-4262-C4F3-C04FA851070D}"/>
              </a:ext>
            </a:extLst>
          </p:cNvPr>
          <p:cNvCxnSpPr>
            <a:cxnSpLocks/>
          </p:cNvCxnSpPr>
          <p:nvPr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E2D57953-69D7-3B5F-CE5E-72AEADE50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66711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1892856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065A935-0133-1472-46FC-7F9DFFDB0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B39F9E-29C7-4F5B-9B1A-FE81CF8DB4C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057E11A-E34D-941D-DF21-BE0590947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6D36C6A-9ABC-D7E9-B8E5-851A713D96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1343E-F55F-6211-AA10-F9EAED084150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80D4F2F-BE2C-CA39-F424-682D606508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402" y="845697"/>
            <a:ext cx="5527626" cy="430887"/>
          </a:xfrm>
          <a:solidFill>
            <a:schemeClr val="bg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41DD6D-3438-93A3-A777-68EA07FB1D42}"/>
              </a:ext>
            </a:extLst>
          </p:cNvPr>
          <p:cNvCxnSpPr>
            <a:cxnSpLocks/>
          </p:cNvCxnSpPr>
          <p:nvPr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7949EE8-83D1-17BE-32E2-4AFE47DD5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9753647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2D051E-34B3-19E8-0675-B2DB0775B2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7881B4-E3B9-7482-317F-7A70E837571B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BC8E0-99A7-20D7-198E-8C4C54294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7DCC7EB-45F1-9010-84BA-C92B2F7B6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366EE5-2C84-CBCF-1F7D-90ED78E5262C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61C536A-21F2-4872-F52C-58EFD35356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402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066B2B-EA3F-EAF6-AFF1-68682E47E581}"/>
              </a:ext>
            </a:extLst>
          </p:cNvPr>
          <p:cNvCxnSpPr>
            <a:cxnSpLocks/>
          </p:cNvCxnSpPr>
          <p:nvPr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B611845A-2C49-8A19-66CD-D9E9ACA2E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0365808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F90632C-301E-32EA-91E1-96C5D6220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4102434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923C6-70F5-38D5-0F2A-AFB1BB6D8A0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4150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branded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CE73953-2E9E-4D1F-E1A9-F325E624E5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47025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branded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92B36DD-9D01-0B0C-32BC-55F92C7ECA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05363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branded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4CA4E-91B0-F63E-26FF-534D71257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FC2EFE-6B9C-90F7-7768-2EA0D9D4F3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9744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branded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2745A3-0F29-17FE-0543-2499396CE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8459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branded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D009FA-CFA0-2366-6348-AD2DE5F5F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3BEC125-9624-2794-3E4A-E57B3FF074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85621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branded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082DE-2FDF-8E52-94D0-356A49DB0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D7672BB-2BDD-0793-EA67-283BA32E19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5267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9832589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branded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0456989-7A47-A540-0A6C-C3892C3079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11618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branded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5627452-A209-2253-B262-491EA01DFE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37105" y="5694428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939432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branded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2866DBD-5398-477D-9578-D517C1FB49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106352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branded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2B9BC38-5CD3-8361-B11B-81B4EED2BF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4457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branded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29B1CD9-2896-F6E2-99E4-DFAEB0F890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01326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branded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8D4DAE6-69F7-50AE-D1C1-E78C85CF622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5905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branded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2" t="3116"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EF67FB5-71B1-037E-5A16-D811A1BDB5D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06747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brande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83BBCA-80FF-EECA-82A8-D5ED059FACD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154406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branded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5C50A57-69B8-607A-FEC0-E73228708D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6349933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branded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A3C6D82-7109-F1ED-55D5-D0AC0238C1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77999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6308086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branded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A23F668-A3AD-AA3E-03A4-C48590F672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1458893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branded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DD4543A-3063-E503-914E-21C589CB33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570145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branded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58E49E1-10F7-1606-A2B4-C36EFADD9C1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0990396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obranded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86611D-6F6D-0A76-2F93-E22EEC0413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4296442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branded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D756667-F2D3-52FC-1B79-5EA11BFFDE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7485398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obranded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38652-F2B9-77EE-9932-7A515F33FA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05CB71-EEF8-8174-82F4-F44DC753D4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2269039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branded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63384CB-B8B9-91DE-946F-7D78CD2255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4292673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obranded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0925E7F-5C39-2899-DC12-D3C09849093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4442595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obranded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620C50E-B575-AE0B-0C47-80F6180B59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9922455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obranded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9143ECB-6E66-CC58-F048-A273EF08E1E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8145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_you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1B837C9-2286-59D8-4032-53C7374D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61ED9C9-7BF6-B4F1-DA70-EC53D0C2A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A0FDEA-DA79-1320-766F-9AD366A3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AD2E5-E506-6900-CAA8-ABF57EC2182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578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obranded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4B446-8AC5-CAE9-37C4-A8D4BF83C7E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8717273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obranded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3C1874A-D560-C0F2-0586-C81BAEBB4B2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9958693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obranded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CE1B922-9320-7481-1C21-D3CB29DFAB0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3939279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obranded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F142C8D-249F-3239-561F-74FBED378E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2943145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obranded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DD4716A-4B99-B646-052D-8DA00C42D15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6868715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obranded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1E76A77-67BC-A002-BE76-D79F6E3A38F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7550032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obranded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EF6C7E0-EEC7-7058-50F7-AB1CD726683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012137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obranded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FC6FA41-84D5-4CD1-25A2-0A882A26902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5190772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obranded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963D0DC-364D-0DFC-BADE-7FECC367B3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6934492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obranded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22BB85F-3F64-306C-78DD-D83E83C070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112450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10347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obranded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1AEE84E-D155-4594-1DCE-F64C56B2ED7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2893713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obranded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4B95538-329D-A5EC-A799-9A0B62C816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5975304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obranded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B13EAD3-6070-73A6-B2A9-9CA9DE4A595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0410775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obranded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CA9B7FA-A67C-7C2D-058E-F8AC50E3F7C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2467988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obranded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2A7E26B-CF70-A243-E3E4-F34C8F8758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1833591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obrand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8625376-94C1-6B47-C875-35C315AB9F7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7996437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obranded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A3C8-5183-431D-468E-77DFFF5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8B9DE-B64C-1B72-C8EC-3F3105E9CE2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04A5DDE-F937-D2F1-03A0-F63CC8D449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0001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3C0EC-F1E0-4D42-57B1-27E1B43D0E3C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85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571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482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1498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8771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8352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85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FDAE-AD6C-AA75-831D-BEFAEACAD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0378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8A4406-46B4-FEB9-E96C-E4A12EFC7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36718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4CA4E-91B0-F63E-26FF-534D71257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505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4019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D009FA-CFA0-2366-6348-AD2DE5F5F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8406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082DE-2FDF-8E52-94D0-356A49DB0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2840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5245"/>
            <a:ext cx="1219198" cy="517172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989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2423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4139917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4C19E3-141F-17E8-E421-5F997CEA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4021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C61E06-3203-3BD2-3A3C-9A3E63F39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6640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ver_illustration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788935-E7B2-2CAC-0048-B92417139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87C027-455E-4C45-138D-8334F13BB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501D72-EE3C-0DA6-BA4B-C1D78BA8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55DA8-5A10-9683-AFED-A7964FA40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417592A-6067-984F-549E-3833CDB76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ADB3285-032F-C5EA-E4E6-C62E075FF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1FCFC2-D727-8EBA-2D19-E4EEAE93A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29793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50544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76AA-4DF2-00B8-801D-4B1D52D471DD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6100-167E-49ED-3E77-408C1EB57E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5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grid" preserve="1">
  <p:cSld name="Cover - black grid"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472867" y="506700"/>
            <a:ext cx="8357600" cy="151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472867" y="1871067"/>
            <a:ext cx="8357600" cy="65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2"/>
          </p:nvPr>
        </p:nvSpPr>
        <p:spPr>
          <a:xfrm>
            <a:off x="472867" y="29278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3"/>
          </p:nvPr>
        </p:nvSpPr>
        <p:spPr>
          <a:xfrm>
            <a:off x="472867" y="31346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83FF035F-548F-4076-B69B-F7D220A0FE06}"/>
              </a:ext>
            </a:extLst>
          </p:cNvPr>
          <p:cNvSpPr/>
          <p:nvPr/>
        </p:nvSpPr>
        <p:spPr>
          <a:xfrm>
            <a:off x="280367" y="65063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+mn-lt"/>
                <a:ea typeface="Montserrat Light"/>
                <a:cs typeface="Montserrat Light"/>
                <a:sym typeface="Montserrat Light"/>
              </a:rPr>
              <a:t>© 2025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 txBox="1">
            <a:spLocks/>
          </p:cNvSpPr>
          <p:nvPr/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EF4E2-7A7A-0548-85F1-5479B7C9E1B2}" type="slidenum">
              <a:rPr lang="en-US" sz="1000" smtClean="0">
                <a:latin typeface="+mn-lt"/>
              </a:rPr>
              <a:pPr/>
              <a:t>‹#›</a:t>
            </a:fld>
            <a:endParaRPr lang="en-US" sz="100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0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16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text left" preserve="1">
  <p:cSld name="Divider - black/text left">
    <p:bg>
      <p:bgPr>
        <a:solidFill>
          <a:srgbClr val="0000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3" name="Picture 1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264" name="Google Shape;264;p27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5" name="Google Shape;265;p27"/>
          <p:cNvSpPr txBox="1">
            <a:spLocks noGrp="1"/>
          </p:cNvSpPr>
          <p:nvPr>
            <p:ph type="ctrTitle"/>
          </p:nvPr>
        </p:nvSpPr>
        <p:spPr>
          <a:xfrm>
            <a:off x="472867" y="1322067"/>
            <a:ext cx="53884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tabLst>
                <a:tab pos="3282869" algn="l"/>
              </a:tabLst>
              <a:defRPr sz="4000" b="1">
                <a:solidFill>
                  <a:schemeClr val="bg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FEAEB1-594F-424B-BC1C-CF9B9DCB78BB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E1066-32C0-4BBA-9C52-F0655F5849BD}"/>
              </a:ext>
            </a:extLst>
          </p:cNvPr>
          <p:cNvSpPr txBox="1"/>
          <p:nvPr/>
        </p:nvSpPr>
        <p:spPr>
          <a:xfrm>
            <a:off x="11192256" y="6412992"/>
            <a:ext cx="524256" cy="36576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/>
            <a:fld id="{37C1F608-86A9-439D-B359-AB29DD5A1486}" type="slidenum">
              <a:rPr lang="en-US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 algn="r"/>
              <a:t>‹#›</a:t>
            </a:fld>
            <a:endParaRPr lang="en-US" sz="1333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078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 preserve="1">
  <p:cSld name="Thank you - Black">
    <p:bg>
      <p:bgPr>
        <a:solidFill>
          <a:schemeClr val="bg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subTitle" idx="1"/>
          </p:nvPr>
        </p:nvSpPr>
        <p:spPr>
          <a:xfrm>
            <a:off x="472867" y="4407300"/>
            <a:ext cx="53508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600" b="1">
                <a:solidFill>
                  <a:srgbClr val="333333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2"/>
          </p:nvPr>
        </p:nvSpPr>
        <p:spPr>
          <a:xfrm>
            <a:off x="472867" y="4614100"/>
            <a:ext cx="53508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600">
                <a:solidFill>
                  <a:srgbClr val="333333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D26CC81-CE4B-488E-A4B3-C2B58A5960DE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rgbClr val="333333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2185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  <a:prstGeom prst="rect">
            <a:avLst/>
          </a:prstGeo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474805"/>
            <a:ext cx="3854751" cy="697395"/>
          </a:xfrm>
          <a:prstGeom prst="rect">
            <a:avLst/>
          </a:prstGeo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  <a:prstGeom prst="rect">
            <a:avLst/>
          </a:prstGeo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09882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9514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INSERT YOUR COMMENTS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  <a:prstGeom prst="rect">
            <a:avLst/>
          </a:prstGeo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  <a:prstGeom prst="rect">
            <a:avLst/>
          </a:prstGeo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Google Shape;40;p5">
            <a:extLst>
              <a:ext uri="{FF2B5EF4-FFF2-40B4-BE49-F238E27FC236}">
                <a16:creationId xmlns:a16="http://schemas.microsoft.com/office/drawing/2014/main" id="{83FF035F-548F-4076-B69B-F7D220A0FE06}"/>
              </a:ext>
            </a:extLst>
          </p:cNvPr>
          <p:cNvSpPr/>
          <p:nvPr/>
        </p:nvSpPr>
        <p:spPr>
          <a:xfrm>
            <a:off x="280367" y="65063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+mn-lt"/>
                <a:ea typeface="Montserrat Light"/>
                <a:cs typeface="Montserrat Light"/>
                <a:sym typeface="Montserrat Light"/>
              </a:rPr>
              <a:t>© 2025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0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091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1" name="Picture 10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1842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Google Shape;40;p5">
            <a:extLst>
              <a:ext uri="{FF2B5EF4-FFF2-40B4-BE49-F238E27FC236}">
                <a16:creationId xmlns:a16="http://schemas.microsoft.com/office/drawing/2014/main" id="{431ED184-B1B1-4CE6-A4E9-4CB674ECE645}"/>
              </a:ext>
            </a:extLst>
          </p:cNvPr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2025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319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  <a:prstGeom prst="rect">
            <a:avLst/>
          </a:prstGeo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474805"/>
            <a:ext cx="3854751" cy="697395"/>
          </a:xfrm>
          <a:prstGeom prst="rect">
            <a:avLst/>
          </a:prstGeo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  <a:prstGeom prst="rect">
            <a:avLst/>
          </a:prstGeo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8387696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white radiant N" preserve="1">
  <p:cSld name="Divider - Black/white radiant N">
    <p:bg>
      <p:bgPr>
        <a:solidFill>
          <a:srgbClr val="0000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9" name="Picture 8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195" name="Google Shape;195;p22"/>
          <p:cNvSpPr txBox="1">
            <a:spLocks noGrp="1"/>
          </p:cNvSpPr>
          <p:nvPr>
            <p:ph type="ctrTitle"/>
          </p:nvPr>
        </p:nvSpPr>
        <p:spPr>
          <a:xfrm>
            <a:off x="472867" y="1320800"/>
            <a:ext cx="45516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000" b="1">
                <a:solidFill>
                  <a:srgbClr val="FFFFFF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1"/>
          </p:nvPr>
        </p:nvSpPr>
        <p:spPr>
          <a:xfrm>
            <a:off x="472867" y="3270833"/>
            <a:ext cx="4551600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tabLst/>
              <a:defRPr sz="2400">
                <a:solidFill>
                  <a:schemeClr val="bg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7E3B85B-D674-4AA4-A57C-AEB94FFFB1E2}"/>
              </a:ext>
            </a:extLst>
          </p:cNvPr>
          <p:cNvSpPr txBox="1">
            <a:spLocks/>
          </p:cNvSpPr>
          <p:nvPr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0202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0217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Picture 17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906"/>
            <a:ext cx="6289924" cy="6800329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2868" y="572833"/>
            <a:ext cx="8874333" cy="2262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400" b="1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2868" y="2782367"/>
            <a:ext cx="8874333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00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4"/>
          </p:nvPr>
        </p:nvSpPr>
        <p:spPr>
          <a:xfrm>
            <a:off x="472867" y="4697508"/>
            <a:ext cx="4738616" cy="699345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333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542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1;p3"/>
          <p:cNvSpPr txBox="1">
            <a:spLocks noGrp="1"/>
          </p:cNvSpPr>
          <p:nvPr>
            <p:ph type="ctrTitle"/>
          </p:nvPr>
        </p:nvSpPr>
        <p:spPr>
          <a:xfrm>
            <a:off x="472868" y="572833"/>
            <a:ext cx="7655133" cy="2262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Google Shape;26;p3"/>
          <p:cNvSpPr txBox="1">
            <a:spLocks noGrp="1"/>
          </p:cNvSpPr>
          <p:nvPr>
            <p:ph type="subTitle" idx="4"/>
          </p:nvPr>
        </p:nvSpPr>
        <p:spPr>
          <a:xfrm>
            <a:off x="472867" y="4986851"/>
            <a:ext cx="67520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333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382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8" y="0"/>
            <a:ext cx="6289924" cy="68003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  <a:lvl2pPr marL="601089" indent="0">
              <a:buNone/>
              <a:defRPr/>
            </a:lvl2pPr>
            <a:lvl3pPr marL="1219110" indent="0">
              <a:buNone/>
              <a:defRPr/>
            </a:lvl3pPr>
            <a:lvl4pPr marL="1828664" indent="0">
              <a:buNone/>
              <a:defRPr/>
            </a:lvl4pPr>
            <a:lvl5pPr marL="2438218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649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6" name="Google Shape;44;p5"/>
          <p:cNvSpPr txBox="1">
            <a:spLocks noGrp="1"/>
          </p:cNvSpPr>
          <p:nvPr>
            <p:ph type="ctrTitle"/>
          </p:nvPr>
        </p:nvSpPr>
        <p:spPr>
          <a:xfrm>
            <a:off x="472867" y="2159467"/>
            <a:ext cx="5494000" cy="210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74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11732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66;p9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Google Shape;67;p9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42" lvl="0" indent="-36574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 sz="1400">
                <a:solidFill>
                  <a:schemeClr val="tx1"/>
                </a:solidFill>
                <a:latin typeface="+mn-lt"/>
              </a:defRPr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⎼"/>
              <a:defRPr>
                <a:solidFill>
                  <a:srgbClr val="FFFFFF"/>
                </a:solidFill>
              </a:defRPr>
            </a:lvl2pPr>
            <a:lvl3pPr marL="1828709" lvl="2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3pPr>
            <a:lvl4pPr marL="2438278" lvl="3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4pPr>
            <a:lvl5pPr marL="3047848" lvl="4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5pPr>
            <a:lvl6pPr marL="3657418" lvl="5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6pPr>
            <a:lvl7pPr marL="4266987" lvl="6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7pPr>
            <a:lvl8pPr marL="4876557" lvl="7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8pPr>
            <a:lvl9pPr marL="5486126" lvl="8" indent="-38944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69;p9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42" lvl="0" indent="-3657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794763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9" y="6532237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</a:rPr>
              <a:t>© 2025 Nielsen Consumer LLC.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013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4;p13"/>
          <p:cNvSpPr txBox="1">
            <a:spLocks noGrp="1"/>
          </p:cNvSpPr>
          <p:nvPr>
            <p:ph type="ctrTitle"/>
          </p:nvPr>
        </p:nvSpPr>
        <p:spPr>
          <a:xfrm>
            <a:off x="655067" y="442767"/>
            <a:ext cx="6570000" cy="185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655068" y="3172800"/>
            <a:ext cx="65700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bg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4840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472867" y="3141147"/>
            <a:ext cx="53508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2400" b="1">
                <a:solidFill>
                  <a:schemeClr val="bg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Google Shape;118;p15"/>
          <p:cNvSpPr txBox="1">
            <a:spLocks/>
          </p:cNvSpPr>
          <p:nvPr/>
        </p:nvSpPr>
        <p:spPr>
          <a:xfrm>
            <a:off x="472867" y="3569167"/>
            <a:ext cx="5350800" cy="410000"/>
          </a:xfrm>
          <a:prstGeom prst="rect">
            <a:avLst/>
          </a:prstGeom>
        </p:spPr>
        <p:txBody>
          <a:bodyPr spcFirstLastPara="1" vert="horz" wrap="square" lIns="0" tIns="91425" rIns="0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System Font Regular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3870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7" y="635035"/>
            <a:ext cx="8642083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7" y="3114709"/>
            <a:ext cx="8642083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3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2"/>
            <a:ext cx="8642083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9" y="6532237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</a:rPr>
              <a:t>© 2025 Nielsen Consumer LLC.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801097"/>
            <a:ext cx="1219200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grid" preserve="1">
  <p:cSld name="1_Cover - black grid"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472867" y="506700"/>
            <a:ext cx="8357600" cy="151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472867" y="1871067"/>
            <a:ext cx="8357600" cy="65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2"/>
          </p:nvPr>
        </p:nvSpPr>
        <p:spPr>
          <a:xfrm>
            <a:off x="472867" y="29278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3"/>
          </p:nvPr>
        </p:nvSpPr>
        <p:spPr>
          <a:xfrm>
            <a:off x="472867" y="31346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9" y="6532237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© 2025 Nielsen Consumer LLC. All Rights Reserved.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0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text left" preserve="1">
  <p:cSld name="1_Divider - black/text left">
    <p:bg>
      <p:bgPr>
        <a:solidFill>
          <a:srgbClr val="0000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Google Shape;265;p27"/>
          <p:cNvSpPr txBox="1">
            <a:spLocks noGrp="1"/>
          </p:cNvSpPr>
          <p:nvPr>
            <p:ph type="ctrTitle"/>
          </p:nvPr>
        </p:nvSpPr>
        <p:spPr>
          <a:xfrm>
            <a:off x="472867" y="1322067"/>
            <a:ext cx="53884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tabLst>
                <a:tab pos="3282787" algn="l"/>
              </a:tabLst>
              <a:defRPr sz="4000" b="1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FEAEB1-594F-424B-BC1C-CF9B9DCB78BB}"/>
              </a:ext>
            </a:extLst>
          </p:cNvPr>
          <p:cNvSpPr txBox="1">
            <a:spLocks/>
          </p:cNvSpPr>
          <p:nvPr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2608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grid" preserve="1">
  <p:cSld name="1_Cover - black grid">
    <p:bg>
      <p:bgPr>
        <a:solidFill>
          <a:schemeClr val="bg2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d21c83c52b_0_2301"/>
          <p:cNvSpPr txBox="1">
            <a:spLocks noGrp="1"/>
          </p:cNvSpPr>
          <p:nvPr>
            <p:ph type="ctrTitle"/>
          </p:nvPr>
        </p:nvSpPr>
        <p:spPr>
          <a:xfrm>
            <a:off x="472867" y="506700"/>
            <a:ext cx="8357600" cy="1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400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78" name="Google Shape;978;gd21c83c52b_0_2301"/>
          <p:cNvSpPr txBox="1">
            <a:spLocks noGrp="1"/>
          </p:cNvSpPr>
          <p:nvPr>
            <p:ph type="subTitle" idx="1"/>
          </p:nvPr>
        </p:nvSpPr>
        <p:spPr>
          <a:xfrm>
            <a:off x="472867" y="1871067"/>
            <a:ext cx="8357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79" name="Google Shape;979;gd21c83c52b_0_2301"/>
          <p:cNvSpPr txBox="1">
            <a:spLocks noGrp="1"/>
          </p:cNvSpPr>
          <p:nvPr>
            <p:ph type="subTitle" idx="2"/>
          </p:nvPr>
        </p:nvSpPr>
        <p:spPr>
          <a:xfrm>
            <a:off x="472867" y="3134667"/>
            <a:ext cx="8357600" cy="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3" y="6496637"/>
            <a:ext cx="644652" cy="2743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61546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rgbClr val="0000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1" name="Google Shape;221;p4"/>
          <p:cNvSpPr txBox="1">
            <a:spLocks noGrp="1"/>
          </p:cNvSpPr>
          <p:nvPr>
            <p:ph type="ctrTitle"/>
          </p:nvPr>
        </p:nvSpPr>
        <p:spPr>
          <a:xfrm>
            <a:off x="472867" y="1527533"/>
            <a:ext cx="8374000" cy="2262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400" b="1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22" name="Google Shape;222;p4"/>
          <p:cNvSpPr txBox="1">
            <a:spLocks noGrp="1"/>
          </p:cNvSpPr>
          <p:nvPr>
            <p:ph type="subTitle" idx="1"/>
          </p:nvPr>
        </p:nvSpPr>
        <p:spPr>
          <a:xfrm>
            <a:off x="472867" y="3737067"/>
            <a:ext cx="8374000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6" name="Google Shape;226;p4"/>
          <p:cNvSpPr txBox="1">
            <a:spLocks noGrp="1"/>
          </p:cNvSpPr>
          <p:nvPr>
            <p:ph type="subTitle" idx="2"/>
          </p:nvPr>
        </p:nvSpPr>
        <p:spPr>
          <a:xfrm>
            <a:off x="472867" y="51068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ubTitle" idx="3"/>
          </p:nvPr>
        </p:nvSpPr>
        <p:spPr>
          <a:xfrm>
            <a:off x="472867" y="53136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subTitle" idx="4"/>
          </p:nvPr>
        </p:nvSpPr>
        <p:spPr>
          <a:xfrm>
            <a:off x="472867" y="59659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337909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- White/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;p5">
            <a:extLst>
              <a:ext uri="{FF2B5EF4-FFF2-40B4-BE49-F238E27FC236}">
                <a16:creationId xmlns:a16="http://schemas.microsoft.com/office/drawing/2014/main" id="{CA7D3202-BB5E-4102-8CDD-215C750AC736}"/>
              </a:ext>
            </a:extLst>
          </p:cNvPr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2025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8" y="390144"/>
            <a:ext cx="11241024" cy="52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FC9F91-5AE7-4A1B-AF40-EA52D844B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488" y="829056"/>
            <a:ext cx="11241024" cy="512064"/>
          </a:xfrm>
          <a:prstGeom prst="rect">
            <a:avLst/>
          </a:prstGeom>
        </p:spPr>
        <p:txBody>
          <a:bodyPr tIns="91440"/>
          <a:lstStyle>
            <a:lvl1pPr marL="0" indent="0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457178" indent="0">
              <a:buNone/>
              <a:defRPr>
                <a:latin typeface="Montserrat" panose="00000500000000000000" pitchFamily="2" charset="0"/>
              </a:defRPr>
            </a:lvl2pPr>
            <a:lvl3pPr marL="914354" indent="0">
              <a:buNone/>
              <a:defRPr>
                <a:latin typeface="Montserrat" panose="00000500000000000000" pitchFamily="2" charset="0"/>
              </a:defRPr>
            </a:lvl3pPr>
            <a:lvl4pPr marL="1371532" indent="0">
              <a:buNone/>
              <a:defRPr>
                <a:latin typeface="Montserrat" panose="00000500000000000000" pitchFamily="2" charset="0"/>
              </a:defRPr>
            </a:lvl4pPr>
            <a:lvl5pPr marL="182870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Google Shape;81;p10">
            <a:extLst>
              <a:ext uri="{FF2B5EF4-FFF2-40B4-BE49-F238E27FC236}">
                <a16:creationId xmlns:a16="http://schemas.microsoft.com/office/drawing/2014/main" id="{87435254-EDEF-4F12-9D28-5EEACE41FEC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rgbClr val="666666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B3318-00BC-4947-8B69-2EA554F5D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488" y="1536192"/>
            <a:ext cx="11241024" cy="4559808"/>
          </a:xfrm>
          <a:prstGeom prst="rect">
            <a:avLst/>
          </a:prstGeom>
        </p:spPr>
        <p:txBody>
          <a:bodyPr lIns="0" tIns="9144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3E1066-32C0-4BBA-9C52-F0655F5849BD}"/>
              </a:ext>
            </a:extLst>
          </p:cNvPr>
          <p:cNvSpPr txBox="1"/>
          <p:nvPr/>
        </p:nvSpPr>
        <p:spPr>
          <a:xfrm>
            <a:off x="11192256" y="6412992"/>
            <a:ext cx="524256" cy="36576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/>
            <a:fld id="{37C1F608-86A9-439D-B359-AB29DD5A1486}" type="slidenum">
              <a:rPr lang="en-US" sz="1333" smtClean="0">
                <a:latin typeface="Montserrat" panose="00000500000000000000" pitchFamily="2" charset="0"/>
              </a:rPr>
              <a:pPr algn="r"/>
              <a:t>‹#›</a:t>
            </a:fld>
            <a:endParaRPr lang="en-US" sz="1333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840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979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photo right" preserve="1">
  <p:cSld name="Cover - black/photo right"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ctrTitle"/>
          </p:nvPr>
        </p:nvSpPr>
        <p:spPr>
          <a:xfrm>
            <a:off x="472867" y="1719100"/>
            <a:ext cx="5191600" cy="151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4400" b="1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472867" y="3135900"/>
            <a:ext cx="5191600" cy="52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2"/>
          </p:nvPr>
        </p:nvSpPr>
        <p:spPr>
          <a:xfrm>
            <a:off x="472867" y="51068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3"/>
          </p:nvPr>
        </p:nvSpPr>
        <p:spPr>
          <a:xfrm>
            <a:off x="472867" y="53136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4"/>
          </p:nvPr>
        </p:nvSpPr>
        <p:spPr>
          <a:xfrm>
            <a:off x="472867" y="59659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2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7438500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/photo" preserve="1">
  <p:cSld name="Divider - White/photo">
    <p:bg>
      <p:bgPr>
        <a:solidFill>
          <a:srgbClr val="0000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bg1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1" name="Google Shape;251;p28"/>
          <p:cNvSpPr txBox="1">
            <a:spLocks noGrp="1"/>
          </p:cNvSpPr>
          <p:nvPr>
            <p:ph type="ctrTitle"/>
          </p:nvPr>
        </p:nvSpPr>
        <p:spPr>
          <a:xfrm>
            <a:off x="472867" y="2159467"/>
            <a:ext cx="5255200" cy="210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chemeClr val="bg1"/>
                </a:solidFill>
                <a:latin typeface="+mn-lt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01528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/body text" preserve="1">
  <p:cSld name="Inside - Black/title/body text">
    <p:bg>
      <p:bgPr>
        <a:solidFill>
          <a:srgbClr val="00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667">
                <a:solidFill>
                  <a:srgbClr val="FFFFFF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51" lvl="0" indent="-36575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  <a:latin typeface="+mn-lt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⎼"/>
              <a:defRPr>
                <a:solidFill>
                  <a:srgbClr val="FFFFFF"/>
                </a:solidFill>
              </a:defRPr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14856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ubTitle" idx="3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A5397F1-019C-45FF-B634-933D0BE78327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</a:rPr>
              <a:pPr/>
              <a:t>‹#›</a:t>
            </a:fld>
            <a:endParaRPr lang="en-PH" sz="1333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4380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blank" preserve="1">
  <p:cSld name="Inside - Black blank">
    <p:bg>
      <p:bgPr>
        <a:solidFill>
          <a:srgbClr val="0000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1" name="Google Shape;271;p31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144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 preserve="1">
  <p:cSld name="Inside - Black/title only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00BDBC4-3F02-409D-A9BB-6FD11DAF8DC4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</a:rPr>
              <a:pPr/>
              <a:t>‹#›</a:t>
            </a:fld>
            <a:endParaRPr lang="en-PH" sz="1333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247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w/ chart" preserve="1">
  <p:cSld name="Inside - black w/ chart">
    <p:bg>
      <p:bgPr>
        <a:solidFill>
          <a:srgbClr val="0000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458167" y="458433"/>
            <a:ext cx="112752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400" b="1">
                <a:solidFill>
                  <a:schemeClr val="lt1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458167" y="811800"/>
            <a:ext cx="11275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chemeClr val="bg1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2"/>
          </p:nvPr>
        </p:nvSpPr>
        <p:spPr>
          <a:xfrm>
            <a:off x="4288233" y="5986933"/>
            <a:ext cx="744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3"/>
          </p:nvPr>
        </p:nvSpPr>
        <p:spPr>
          <a:xfrm>
            <a:off x="458167" y="1668600"/>
            <a:ext cx="3375987" cy="4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marL="1219170" lvl="1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⎼"/>
              <a:defRPr sz="1200">
                <a:solidFill>
                  <a:srgbClr val="FFFFFF"/>
                </a:solidFill>
              </a:defRPr>
            </a:lvl2pPr>
            <a:lvl3pPr marL="1828754" lvl="2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4pPr>
            <a:lvl5pPr marL="3047924" lvl="4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⎼"/>
              <a:defRPr sz="1200">
                <a:solidFill>
                  <a:srgbClr val="FFFFFF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6pPr>
            <a:lvl7pPr marL="4267093" lvl="6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7pPr>
            <a:lvl8pPr marL="4876678" lvl="7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⎼"/>
              <a:defRPr sz="1200">
                <a:solidFill>
                  <a:srgbClr val="FFFFFF"/>
                </a:solidFill>
              </a:defRPr>
            </a:lvl8pPr>
            <a:lvl9pPr marL="5486263" lvl="8" indent="-380990" algn="l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4"/>
          </p:nvPr>
        </p:nvSpPr>
        <p:spPr>
          <a:xfrm>
            <a:off x="4288233" y="1606255"/>
            <a:ext cx="74456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6532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268201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0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2C3F4-5D1B-AFA6-7C40-F198DA1257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6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39F00-B70C-05CA-94AF-D9454EC0A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311022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29EE3-73E6-54F2-1656-7880EF603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33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94047-62B7-6144-8451-CFF471986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0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16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3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78192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2" t="3116"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54151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92442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626427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084341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4165387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217921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36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372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38652-F2B9-77EE-9932-7A515F33FA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0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2913152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053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1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1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157301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046843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2792206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2050778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3614370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6626441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2089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26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65.xml"/><Relationship Id="rId37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73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slideLayout" Target="../slideLayouts/slideLayout156.xml"/><Relationship Id="rId28" Type="http://schemas.openxmlformats.org/officeDocument/2006/relationships/slideLayout" Target="../slideLayouts/slideLayout161.xml"/><Relationship Id="rId36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31" Type="http://schemas.openxmlformats.org/officeDocument/2006/relationships/slideLayout" Target="../slideLayouts/slideLayout164.xml"/><Relationship Id="rId44" Type="http://schemas.openxmlformats.org/officeDocument/2006/relationships/theme" Target="../theme/theme8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slideLayout" Target="../slideLayouts/slideLayout155.xml"/><Relationship Id="rId27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63.xml"/><Relationship Id="rId35" Type="http://schemas.openxmlformats.org/officeDocument/2006/relationships/slideLayout" Target="../slideLayouts/slideLayout168.xml"/><Relationship Id="rId43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5" Type="http://schemas.openxmlformats.org/officeDocument/2006/relationships/slideLayout" Target="../slideLayouts/slideLayout158.xml"/><Relationship Id="rId33" Type="http://schemas.openxmlformats.org/officeDocument/2006/relationships/slideLayout" Target="../slideLayouts/slideLayout166.xml"/><Relationship Id="rId38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51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7" r:id="rId4"/>
    <p:sldLayoutId id="2147483669" r:id="rId5"/>
    <p:sldLayoutId id="2147483671" r:id="rId6"/>
    <p:sldLayoutId id="2147483673" r:id="rId7"/>
    <p:sldLayoutId id="2147483675" r:id="rId8"/>
    <p:sldLayoutId id="2147483677" r:id="rId9"/>
    <p:sldLayoutId id="2147483679" r:id="rId10"/>
    <p:sldLayoutId id="2147483681" r:id="rId11"/>
    <p:sldLayoutId id="2147483683" r:id="rId12"/>
    <p:sldLayoutId id="2147483685" r:id="rId13"/>
    <p:sldLayoutId id="2147483687" r:id="rId14"/>
    <p:sldLayoutId id="2147483689" r:id="rId15"/>
    <p:sldLayoutId id="2147483691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A4AA68-4701-9381-97E1-D2141CD1A4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A7956-2F7F-0C2D-A635-4DDDC2981061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5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0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DC7FF3-9784-16DD-1F92-9122F79BB1E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FA6D9-97B9-70F0-18CE-9141EEAB7F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477CA6-1C99-FF6B-DEF9-8594D75D27A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2560-F69A-3A8B-D852-E64A8A5A1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50857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DD64-3534-DEB8-AEE5-0372CCAEBF2E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54681E9-32B0-5055-E5A7-6DDCD23B8EF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2025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  <p:sldLayoutId id="2147483850" r:id="rId35"/>
    <p:sldLayoutId id="2147483851" r:id="rId36"/>
    <p:sldLayoutId id="2147483852" r:id="rId37"/>
    <p:sldLayoutId id="2147483853" r:id="rId38"/>
    <p:sldLayoutId id="2147483854" r:id="rId39"/>
    <p:sldLayoutId id="2147483855" r:id="rId40"/>
    <p:sldLayoutId id="2147483856" r:id="rId41"/>
    <p:sldLayoutId id="2147483857" r:id="rId42"/>
    <p:sldLayoutId id="2147483858" r:id="rId4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E072D2BB-AF09-A164-DE8D-AEEB31F93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244782"/>
              </p:ext>
            </p:extLst>
          </p:nvPr>
        </p:nvGraphicFramePr>
        <p:xfrm>
          <a:off x="288925" y="1248600"/>
          <a:ext cx="11399099" cy="440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A9A745-6852-2280-C927-FA674183F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8753" y="6420177"/>
            <a:ext cx="5572205" cy="258852"/>
          </a:xfrm>
          <a:solidFill>
            <a:schemeClr val="bg1"/>
          </a:solidFill>
        </p:spPr>
        <p:txBody>
          <a:bodyPr/>
          <a:lstStyle/>
          <a:p>
            <a:r>
              <a:rPr lang="en-US" sz="900" dirty="0"/>
              <a:t>Source: ScanTrack Plus | Total Greece including Islands and Discounters |  Reported period: YTD 29/06/25</a:t>
            </a:r>
            <a:endParaRPr lang="el-GR" sz="9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CBB8CC-521A-DB2E-6350-817F322B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/>
                </a:solidFill>
                <a:latin typeface="Georgia" panose="02040502050405020303" pitchFamily="18" charset="0"/>
              </a:rPr>
              <a:t>NielsenIQ</a:t>
            </a:r>
            <a:r>
              <a:rPr lang="en-US" sz="2400" dirty="0"/>
              <a:t>: FMCGs Supergroups Volume/ Price Decomposition of Growth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D623B-3B8B-4391-5A7D-E806B50CF707}"/>
              </a:ext>
            </a:extLst>
          </p:cNvPr>
          <p:cNvSpPr txBox="1"/>
          <p:nvPr/>
        </p:nvSpPr>
        <p:spPr>
          <a:xfrm>
            <a:off x="3561765" y="5378829"/>
            <a:ext cx="2534235" cy="276999"/>
          </a:xfrm>
          <a:prstGeom prst="rect">
            <a:avLst/>
          </a:prstGeom>
          <a:solidFill>
            <a:srgbClr val="4697E2"/>
          </a:solidFill>
        </p:spPr>
        <p:txBody>
          <a:bodyPr wrap="none" lIns="0" r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Food &amp; Beverages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14F0E-0CC2-0FEB-615E-263B41FDB301}"/>
              </a:ext>
            </a:extLst>
          </p:cNvPr>
          <p:cNvSpPr txBox="1"/>
          <p:nvPr/>
        </p:nvSpPr>
        <p:spPr>
          <a:xfrm>
            <a:off x="6274351" y="5378829"/>
            <a:ext cx="2534235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0" r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Health &amp; Beauty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AEEB4-1C41-8D82-B7BA-6F6C87C39586}"/>
              </a:ext>
            </a:extLst>
          </p:cNvPr>
          <p:cNvSpPr txBox="1"/>
          <p:nvPr/>
        </p:nvSpPr>
        <p:spPr>
          <a:xfrm>
            <a:off x="9027660" y="5360601"/>
            <a:ext cx="2534235" cy="276999"/>
          </a:xfrm>
          <a:prstGeom prst="rect">
            <a:avLst/>
          </a:prstGeom>
          <a:solidFill>
            <a:srgbClr val="204188"/>
          </a:solidFill>
        </p:spPr>
        <p:txBody>
          <a:bodyPr wrap="none" lIns="0" r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Household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CE53F-D603-5D4F-C192-4A18ED0AA0B1}"/>
              </a:ext>
            </a:extLst>
          </p:cNvPr>
          <p:cNvSpPr txBox="1"/>
          <p:nvPr/>
        </p:nvSpPr>
        <p:spPr>
          <a:xfrm>
            <a:off x="808456" y="5378829"/>
            <a:ext cx="2534235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rIns="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Total FMCGs</a:t>
            </a:r>
          </a:p>
        </p:txBody>
      </p:sp>
    </p:spTree>
    <p:extLst>
      <p:ext uri="{BB962C8B-B14F-4D97-AF65-F5344CB8AC3E}">
        <p14:creationId xmlns:p14="http://schemas.microsoft.com/office/powerpoint/2010/main" val="270051209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2.xml><?xml version="1.0" encoding="utf-8"?>
<a:theme xmlns:a="http://schemas.openxmlformats.org/drawingml/2006/main" name="NIQ All Theme Colo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NIQ All Theme Colors" id="{E01BF86F-5474-4521-9F53-A28622AA6581}" vid="{74CC14C5-ED09-4609-98A7-0A724AEAFB38}"/>
    </a:ext>
  </a:extLst>
</a:theme>
</file>

<file path=ppt/theme/theme3.xml><?xml version="1.0" encoding="utf-8"?>
<a:theme xmlns:a="http://schemas.openxmlformats.org/drawingml/2006/main" name="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4.xml><?xml version="1.0" encoding="utf-8"?>
<a:theme xmlns:a="http://schemas.openxmlformats.org/drawingml/2006/main" name="1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5.xml><?xml version="1.0" encoding="utf-8"?>
<a:theme xmlns:a="http://schemas.openxmlformats.org/drawingml/2006/main" name="Quote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6.xml><?xml version="1.0" encoding="utf-8"?>
<a:theme xmlns:a="http://schemas.openxmlformats.org/drawingml/2006/main" name="Thank you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7.xml><?xml version="1.0" encoding="utf-8"?>
<a:theme xmlns:a="http://schemas.openxmlformats.org/drawingml/2006/main" name="3YP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8.xml><?xml version="1.0" encoding="utf-8"?>
<a:theme xmlns:a="http://schemas.openxmlformats.org/drawingml/2006/main" name="Cobranded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NielsenFMD xmlns="http://schemas.microsoft.com/vsto/samples">
  <FetchMyDataSave>
    <ExcelDataFile>C:\Users\velissdm\OneDrive - NIQ\Reports\Market Overview\Growth Reporter\New_Data_Growth Reporter.xlsx</ExcelDataFile>
    <ExcelDataFile_N/>
    <MacroPre>False</MacroPre>
    <MacroPost>False</MacroPost>
    <AutoSavePPT>False</AutoSavePPT>
    <AutoSaveExcel>False</AutoSaveExcel>
    <RefreshSelected/>
    <ChartCopy>False</ChartCopy>
    <Performance>False</Performance>
  </FetchMyDataSave>
</NielsenFMD>
</file>

<file path=customXml/itemProps1.xml><?xml version="1.0" encoding="utf-8"?>
<ds:datastoreItem xmlns:ds="http://schemas.openxmlformats.org/officeDocument/2006/customXml" ds:itemID="{573D8D51-7729-465A-8128-73292AFE1ED0}">
  <ds:schemaRefs>
    <ds:schemaRef ds:uri="http://schemas.microsoft.com/vsto/samples"/>
  </ds:schemaRefs>
</ds:datastoreItem>
</file>

<file path=docMetadata/LabelInfo.xml><?xml version="1.0" encoding="utf-8"?>
<clbl:labelList xmlns:clbl="http://schemas.microsoft.com/office/2020/mipLabelMetadata">
  <clbl:label id="{6ac7a1f4-5fb1-4153-bb4f-12d2020a1f7d}" enabled="0" method="" siteId="{6ac7a1f4-5fb1-4153-bb4f-12d2020a1f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Arial</vt:lpstr>
      <vt:lpstr>Avenir Next LT Pro</vt:lpstr>
      <vt:lpstr>Georgia</vt:lpstr>
      <vt:lpstr>Montserrat</vt:lpstr>
      <vt:lpstr>Montserrat Light</vt:lpstr>
      <vt:lpstr>System Font Regular</vt:lpstr>
      <vt:lpstr>Content</vt:lpstr>
      <vt:lpstr>NIQ All Theme Colors</vt:lpstr>
      <vt:lpstr>Dividers</vt:lpstr>
      <vt:lpstr>1_Content</vt:lpstr>
      <vt:lpstr>Quotes</vt:lpstr>
      <vt:lpstr>Thank you</vt:lpstr>
      <vt:lpstr>3YP</vt:lpstr>
      <vt:lpstr>Cobranded</vt:lpstr>
      <vt:lpstr>NielsenIQ: FMCGs Supergroups Volume/ Price Decomposition of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Velissaridis</dc:creator>
  <cp:lastModifiedBy>Nikoletta Sperelaki</cp:lastModifiedBy>
  <cp:revision>7</cp:revision>
  <dcterms:created xsi:type="dcterms:W3CDTF">2024-07-17T18:17:07Z</dcterms:created>
  <dcterms:modified xsi:type="dcterms:W3CDTF">2025-07-15T11:43:41Z</dcterms:modified>
</cp:coreProperties>
</file>