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1566" r:id="rId4"/>
    <p:sldId id="1533" r:id="rId5"/>
    <p:sldId id="1647" r:id="rId6"/>
    <p:sldId id="1680" r:id="rId7"/>
    <p:sldId id="1599" r:id="rId8"/>
    <p:sldId id="1581" r:id="rId9"/>
    <p:sldId id="1681" r:id="rId10"/>
    <p:sldId id="1682" r:id="rId11"/>
    <p:sldId id="1683" r:id="rId12"/>
    <p:sldId id="1691" r:id="rId13"/>
    <p:sldId id="1678" r:id="rId14"/>
    <p:sldId id="1684" r:id="rId15"/>
    <p:sldId id="1685" r:id="rId16"/>
    <p:sldId id="1637" r:id="rId17"/>
    <p:sldId id="1686" r:id="rId18"/>
    <p:sldId id="1688" r:id="rId19"/>
    <p:sldId id="1669" r:id="rId20"/>
    <p:sldId id="1610" r:id="rId21"/>
    <p:sldId id="1643" r:id="rId22"/>
    <p:sldId id="1658" r:id="rId23"/>
    <p:sldId id="1675" r:id="rId24"/>
    <p:sldId id="1690" r:id="rId25"/>
    <p:sldId id="1670" r:id="rId26"/>
    <p:sldId id="1673" r:id="rId27"/>
    <p:sldId id="1689" r:id="rId28"/>
    <p:sldId id="1651" r:id="rId29"/>
    <p:sldId id="1585" r:id="rId30"/>
    <p:sldId id="1687" r:id="rId31"/>
    <p:sldId id="1646" r:id="rId32"/>
    <p:sldId id="1632" r:id="rId33"/>
    <p:sldId id="1616" r:id="rId34"/>
    <p:sldId id="1619" r:id="rId35"/>
    <p:sldId id="1622" r:id="rId36"/>
    <p:sldId id="1623" r:id="rId37"/>
    <p:sldId id="1692" r:id="rId38"/>
    <p:sldId id="1624" r:id="rId39"/>
    <p:sldId id="1626" r:id="rId40"/>
    <p:sldId id="1628" r:id="rId41"/>
    <p:sldId id="1633" r:id="rId42"/>
    <p:sldId id="1630" r:id="rId43"/>
    <p:sldId id="1631" r:id="rId44"/>
    <p:sldId id="1617" r:id="rId45"/>
    <p:sldId id="1642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346" autoAdjust="0"/>
    <p:restoredTop sz="93817" autoAdjust="0"/>
  </p:normalViewPr>
  <p:slideViewPr>
    <p:cSldViewPr snapToGrid="0" snapToObjects="1">
      <p:cViewPr varScale="1">
        <p:scale>
          <a:sx n="68" d="100"/>
          <a:sy n="68" d="100"/>
        </p:scale>
        <p:origin x="-17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0B1EAAB9-2035-432F-8648-8262700522E9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69χ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156χ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532χ</a:t>
          </a:r>
        </a:p>
        <a:p>
          <a:r>
            <a:rPr lang="el-GR" b="1" dirty="0">
              <a:latin typeface="+mn-lt"/>
            </a:rPr>
            <a:t>(77%)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7χ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300χ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B8971-B978-46EF-AE22-907FE1B82CC6}" type="presOf" srcId="{86F745AB-D2C6-4B68-82A0-00AA8CFA2000}" destId="{FCD60A63-329F-4616-ACF3-21958455DDB8}" srcOrd="0" destOrd="0" presId="urn:microsoft.com/office/officeart/2005/8/layout/equation1"/>
    <dgm:cxn modelId="{1DC5AC8C-7FE7-46C8-BEA4-2A908E04C90C}" type="presOf" srcId="{B66C0663-5ABF-413B-A48F-BD912106BC2A}" destId="{F6EF7D04-C3C9-4740-BF2D-52E8FD05D7E2}" srcOrd="0" destOrd="0" presId="urn:microsoft.com/office/officeart/2005/8/layout/equation1"/>
    <dgm:cxn modelId="{DC6E40DF-75E0-48BF-AEEC-7B6946F1BC62}" type="presOf" srcId="{1210A2A2-C6F6-4766-86CE-9E72EC36EB24}" destId="{9F29C26A-9E9D-4611-902F-DD75C0F7DACA}" srcOrd="0" destOrd="0" presId="urn:microsoft.com/office/officeart/2005/8/layout/equation1"/>
    <dgm:cxn modelId="{C2928FE6-35D4-4585-AACD-2074E01820E0}" type="presOf" srcId="{00C559F7-DF0F-4150-AD11-717B2E191B31}" destId="{FC545151-7CA4-4760-B41B-DC70C9952FFD}" srcOrd="0" destOrd="0" presId="urn:microsoft.com/office/officeart/2005/8/layout/equation1"/>
    <dgm:cxn modelId="{935D6237-A837-4EB6-B474-577F50129B37}" type="presOf" srcId="{0B1EAAB9-2035-432F-8648-8262700522E9}" destId="{13DFEB32-BEAA-43D4-8420-832402BA4A34}" srcOrd="0" destOrd="0" presId="urn:microsoft.com/office/officeart/2005/8/layout/equation1"/>
    <dgm:cxn modelId="{B59F8EDE-4111-4623-9D4E-021E65B344CA}" type="presOf" srcId="{ABA10E6C-9171-4A6F-98EA-299440B00DAD}" destId="{D3F546A5-5171-4E8A-8EAE-B258473985BC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C294615F-91B7-484C-A569-9A6440A2B93E}" type="presOf" srcId="{F4E5DEB1-F32D-42B2-B82F-BAA4139BADD7}" destId="{670B754E-C896-4088-B04C-84F730F65D37}" srcOrd="0" destOrd="0" presId="urn:microsoft.com/office/officeart/2005/8/layout/equation1"/>
    <dgm:cxn modelId="{71D6808D-BC14-43C3-9C2A-E046917C9330}" type="presOf" srcId="{5AC99656-2B89-481A-AB65-EC3F5935ABF5}" destId="{480780DE-7FAD-4527-8675-05E641449FE1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A1299478-6160-4434-909F-41FEE70E95B3}" type="presOf" srcId="{89627D0D-D094-4C1B-B536-81934CB97AFD}" destId="{03FA384B-8606-446F-B863-7C9891326A78}" srcOrd="0" destOrd="0" presId="urn:microsoft.com/office/officeart/2005/8/layout/equation1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EC28EB50-459F-4E98-A56F-72516CB6D77D}" type="presOf" srcId="{1AAAF98C-B376-48DD-B32C-09051C3870C6}" destId="{4A0A71D1-E3BA-4D98-9A49-5CD008C198C4}" srcOrd="0" destOrd="0" presId="urn:microsoft.com/office/officeart/2005/8/layout/equation1"/>
    <dgm:cxn modelId="{0C10AF59-B36F-4642-BADB-5D6E9AF65CDD}" type="presParOf" srcId="{670B754E-C896-4088-B04C-84F730F65D37}" destId="{13DFEB32-BEAA-43D4-8420-832402BA4A34}" srcOrd="0" destOrd="0" presId="urn:microsoft.com/office/officeart/2005/8/layout/equation1"/>
    <dgm:cxn modelId="{04BC6CB3-DE92-4EEA-8E4A-87366930ACF6}" type="presParOf" srcId="{670B754E-C896-4088-B04C-84F730F65D37}" destId="{3CF2E5AE-1D0C-4A77-9682-35C0EAA9275B}" srcOrd="1" destOrd="0" presId="urn:microsoft.com/office/officeart/2005/8/layout/equation1"/>
    <dgm:cxn modelId="{B1805A71-EF1C-4A7B-95FE-66F305CAA205}" type="presParOf" srcId="{670B754E-C896-4088-B04C-84F730F65D37}" destId="{D3F546A5-5171-4E8A-8EAE-B258473985BC}" srcOrd="2" destOrd="0" presId="urn:microsoft.com/office/officeart/2005/8/layout/equation1"/>
    <dgm:cxn modelId="{C65B4C59-3649-444D-B9C0-9E5EF9B4F7F4}" type="presParOf" srcId="{670B754E-C896-4088-B04C-84F730F65D37}" destId="{8DB036C4-F3FC-4780-B6F8-EF9CC4AEAFAA}" srcOrd="3" destOrd="0" presId="urn:microsoft.com/office/officeart/2005/8/layout/equation1"/>
    <dgm:cxn modelId="{889AD4B5-7B88-4F4A-8483-6CB4FD596136}" type="presParOf" srcId="{670B754E-C896-4088-B04C-84F730F65D37}" destId="{4A0A71D1-E3BA-4D98-9A49-5CD008C198C4}" srcOrd="4" destOrd="0" presId="urn:microsoft.com/office/officeart/2005/8/layout/equation1"/>
    <dgm:cxn modelId="{A77A19BA-E790-4B81-BBCC-8540094562FF}" type="presParOf" srcId="{670B754E-C896-4088-B04C-84F730F65D37}" destId="{2B51B7A0-8623-41AE-BFC8-768DD75345FA}" srcOrd="5" destOrd="0" presId="urn:microsoft.com/office/officeart/2005/8/layout/equation1"/>
    <dgm:cxn modelId="{B21C28BC-6A32-4881-8EBD-D2A0464D4807}" type="presParOf" srcId="{670B754E-C896-4088-B04C-84F730F65D37}" destId="{FC545151-7CA4-4760-B41B-DC70C9952FFD}" srcOrd="6" destOrd="0" presId="urn:microsoft.com/office/officeart/2005/8/layout/equation1"/>
    <dgm:cxn modelId="{29C643EB-0CDF-4B73-B260-013A1AED695B}" type="presParOf" srcId="{670B754E-C896-4088-B04C-84F730F65D37}" destId="{565E511C-3603-4E16-BA14-5A9C9C5EAF48}" srcOrd="7" destOrd="0" presId="urn:microsoft.com/office/officeart/2005/8/layout/equation1"/>
    <dgm:cxn modelId="{7E538B2A-77E0-4AC7-A6A4-B73CCBCB80E5}" type="presParOf" srcId="{670B754E-C896-4088-B04C-84F730F65D37}" destId="{9F29C26A-9E9D-4611-902F-DD75C0F7DACA}" srcOrd="8" destOrd="0" presId="urn:microsoft.com/office/officeart/2005/8/layout/equation1"/>
    <dgm:cxn modelId="{C06716D9-86CC-4931-8449-56D7E2601909}" type="presParOf" srcId="{670B754E-C896-4088-B04C-84F730F65D37}" destId="{AB0EF22A-1038-4B3E-9D66-C039167674F3}" srcOrd="9" destOrd="0" presId="urn:microsoft.com/office/officeart/2005/8/layout/equation1"/>
    <dgm:cxn modelId="{FFA0B5AC-EB41-4FD6-872B-732F04429107}" type="presParOf" srcId="{670B754E-C896-4088-B04C-84F730F65D37}" destId="{480780DE-7FAD-4527-8675-05E641449FE1}" srcOrd="10" destOrd="0" presId="urn:microsoft.com/office/officeart/2005/8/layout/equation1"/>
    <dgm:cxn modelId="{018F41C4-5361-4B35-BF2A-9EBF77DB8C5B}" type="presParOf" srcId="{670B754E-C896-4088-B04C-84F730F65D37}" destId="{8A3D64DE-44C1-4F96-BB9A-44CCA16F9292}" srcOrd="11" destOrd="0" presId="urn:microsoft.com/office/officeart/2005/8/layout/equation1"/>
    <dgm:cxn modelId="{DF7E6AE7-BF5F-48AF-84F1-18F8574698E3}" type="presParOf" srcId="{670B754E-C896-4088-B04C-84F730F65D37}" destId="{FCD60A63-329F-4616-ACF3-21958455DDB8}" srcOrd="12" destOrd="0" presId="urn:microsoft.com/office/officeart/2005/8/layout/equation1"/>
    <dgm:cxn modelId="{FDB8CEEB-90FF-46A1-9796-D808DEA660FC}" type="presParOf" srcId="{670B754E-C896-4088-B04C-84F730F65D37}" destId="{CA57A9AC-811D-41B5-BA62-1675C39AD1A5}" srcOrd="13" destOrd="0" presId="urn:microsoft.com/office/officeart/2005/8/layout/equation1"/>
    <dgm:cxn modelId="{74299DD1-12A9-4193-8B0A-E5B4C58A5D4B}" type="presParOf" srcId="{670B754E-C896-4088-B04C-84F730F65D37}" destId="{F6EF7D04-C3C9-4740-BF2D-52E8FD05D7E2}" srcOrd="14" destOrd="0" presId="urn:microsoft.com/office/officeart/2005/8/layout/equation1"/>
    <dgm:cxn modelId="{EDABA8A5-AA37-41BE-8267-F31EDF3EBFDE}" type="presParOf" srcId="{670B754E-C896-4088-B04C-84F730F65D37}" destId="{4613585F-B1B0-45A9-89F7-2F279129476F}" srcOrd="15" destOrd="0" presId="urn:microsoft.com/office/officeart/2005/8/layout/equation1"/>
    <dgm:cxn modelId="{9180130B-8C02-426F-B601-3E4E8DE094C8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0B1EAAB9-2035-432F-8648-8262700522E9}">
      <dgm:prSet phldrT="[Κείμενο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26χ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66χ  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latin typeface="+mn-lt"/>
            </a:rPr>
            <a:t>1</a:t>
          </a:r>
          <a:r>
            <a:rPr lang="el-GR" b="1" dirty="0">
              <a:latin typeface="+mn-lt"/>
            </a:rPr>
            <a:t>70χ</a:t>
          </a:r>
        </a:p>
        <a:p>
          <a:r>
            <a:rPr lang="el-GR" b="1" dirty="0">
              <a:latin typeface="+mn-lt"/>
            </a:rPr>
            <a:t>(</a:t>
          </a:r>
          <a:r>
            <a:rPr lang="en-US" b="1" dirty="0">
              <a:latin typeface="+mn-lt"/>
            </a:rPr>
            <a:t>65</a:t>
          </a:r>
          <a:r>
            <a:rPr lang="el-GR" b="1" dirty="0">
              <a:latin typeface="+mn-lt"/>
            </a:rPr>
            <a:t>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2χ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76χ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F29A0-B06C-4C2D-8F31-E2D415FAF6CA}" type="presOf" srcId="{00C559F7-DF0F-4150-AD11-717B2E191B31}" destId="{FC545151-7CA4-4760-B41B-DC70C9952FFD}" srcOrd="0" destOrd="0" presId="urn:microsoft.com/office/officeart/2005/8/layout/equation1"/>
    <dgm:cxn modelId="{34AE40C2-4AB9-4F4A-9DC7-E0BF8DFA1CC7}" type="presOf" srcId="{86F745AB-D2C6-4B68-82A0-00AA8CFA2000}" destId="{FCD60A63-329F-4616-ACF3-21958455DDB8}" srcOrd="0" destOrd="0" presId="urn:microsoft.com/office/officeart/2005/8/layout/equation1"/>
    <dgm:cxn modelId="{815884F1-F9A6-4A90-964B-98F56A8DDC9C}" type="presOf" srcId="{1210A2A2-C6F6-4766-86CE-9E72EC36EB24}" destId="{9F29C26A-9E9D-4611-902F-DD75C0F7DACA}" srcOrd="0" destOrd="0" presId="urn:microsoft.com/office/officeart/2005/8/layout/equation1"/>
    <dgm:cxn modelId="{A16D61EC-1AF8-403B-AE59-D6D6F8D1FB53}" type="presOf" srcId="{B66C0663-5ABF-413B-A48F-BD912106BC2A}" destId="{F6EF7D04-C3C9-4740-BF2D-52E8FD05D7E2}" srcOrd="0" destOrd="0" presId="urn:microsoft.com/office/officeart/2005/8/layout/equation1"/>
    <dgm:cxn modelId="{9C9BF9DF-859F-4B7A-BDBD-72BB01ADE0A5}" type="presOf" srcId="{5AC99656-2B89-481A-AB65-EC3F5935ABF5}" destId="{480780DE-7FAD-4527-8675-05E641449FE1}" srcOrd="0" destOrd="0" presId="urn:microsoft.com/office/officeart/2005/8/layout/equation1"/>
    <dgm:cxn modelId="{38376636-8AF2-4B72-9739-33885FA928E3}" type="presOf" srcId="{1AAAF98C-B376-48DD-B32C-09051C3870C6}" destId="{4A0A71D1-E3BA-4D98-9A49-5CD008C198C4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5307F9BA-050D-44A4-8910-A6B78F702BCF}" type="presOf" srcId="{89627D0D-D094-4C1B-B536-81934CB97AFD}" destId="{03FA384B-8606-446F-B863-7C9891326A78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3D1E4100-19DA-4491-A3FB-05311910DDA8}" type="presOf" srcId="{0B1EAAB9-2035-432F-8648-8262700522E9}" destId="{13DFEB32-BEAA-43D4-8420-832402BA4A34}" srcOrd="0" destOrd="0" presId="urn:microsoft.com/office/officeart/2005/8/layout/equation1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5019C8A0-0D02-4FFF-8147-FABAEF03630B}" type="presOf" srcId="{ABA10E6C-9171-4A6F-98EA-299440B00DAD}" destId="{D3F546A5-5171-4E8A-8EAE-B258473985BC}" srcOrd="0" destOrd="0" presId="urn:microsoft.com/office/officeart/2005/8/layout/equation1"/>
    <dgm:cxn modelId="{F3E20262-B2B6-45BF-B581-6F46A4CC1841}" type="presOf" srcId="{F4E5DEB1-F32D-42B2-B82F-BAA4139BADD7}" destId="{670B754E-C896-4088-B04C-84F730F65D37}" srcOrd="0" destOrd="0" presId="urn:microsoft.com/office/officeart/2005/8/layout/equation1"/>
    <dgm:cxn modelId="{60EFD231-9007-4D76-8897-FB24BFA0A378}" type="presParOf" srcId="{670B754E-C896-4088-B04C-84F730F65D37}" destId="{13DFEB32-BEAA-43D4-8420-832402BA4A34}" srcOrd="0" destOrd="0" presId="urn:microsoft.com/office/officeart/2005/8/layout/equation1"/>
    <dgm:cxn modelId="{A21AA406-6AAC-4CBF-B6FD-D171A7C963FE}" type="presParOf" srcId="{670B754E-C896-4088-B04C-84F730F65D37}" destId="{3CF2E5AE-1D0C-4A77-9682-35C0EAA9275B}" srcOrd="1" destOrd="0" presId="urn:microsoft.com/office/officeart/2005/8/layout/equation1"/>
    <dgm:cxn modelId="{A190396C-6579-428E-84CF-2C1CFB2898E6}" type="presParOf" srcId="{670B754E-C896-4088-B04C-84F730F65D37}" destId="{D3F546A5-5171-4E8A-8EAE-B258473985BC}" srcOrd="2" destOrd="0" presId="urn:microsoft.com/office/officeart/2005/8/layout/equation1"/>
    <dgm:cxn modelId="{096D0228-6B38-4AB8-9C14-DAFC5D235CF5}" type="presParOf" srcId="{670B754E-C896-4088-B04C-84F730F65D37}" destId="{8DB036C4-F3FC-4780-B6F8-EF9CC4AEAFAA}" srcOrd="3" destOrd="0" presId="urn:microsoft.com/office/officeart/2005/8/layout/equation1"/>
    <dgm:cxn modelId="{6AF2513D-9E7E-4055-A583-C432DA225444}" type="presParOf" srcId="{670B754E-C896-4088-B04C-84F730F65D37}" destId="{4A0A71D1-E3BA-4D98-9A49-5CD008C198C4}" srcOrd="4" destOrd="0" presId="urn:microsoft.com/office/officeart/2005/8/layout/equation1"/>
    <dgm:cxn modelId="{1DC96891-C6B8-4B93-8530-174DF0C890A4}" type="presParOf" srcId="{670B754E-C896-4088-B04C-84F730F65D37}" destId="{2B51B7A0-8623-41AE-BFC8-768DD75345FA}" srcOrd="5" destOrd="0" presId="urn:microsoft.com/office/officeart/2005/8/layout/equation1"/>
    <dgm:cxn modelId="{4BA03791-936D-4DA4-9BC2-C5E898BC8356}" type="presParOf" srcId="{670B754E-C896-4088-B04C-84F730F65D37}" destId="{FC545151-7CA4-4760-B41B-DC70C9952FFD}" srcOrd="6" destOrd="0" presId="urn:microsoft.com/office/officeart/2005/8/layout/equation1"/>
    <dgm:cxn modelId="{0E84DB43-FCC0-49E7-918A-899EAADBBDC2}" type="presParOf" srcId="{670B754E-C896-4088-B04C-84F730F65D37}" destId="{565E511C-3603-4E16-BA14-5A9C9C5EAF48}" srcOrd="7" destOrd="0" presId="urn:microsoft.com/office/officeart/2005/8/layout/equation1"/>
    <dgm:cxn modelId="{3C24F468-51FA-43ED-8EDC-43DE2014765E}" type="presParOf" srcId="{670B754E-C896-4088-B04C-84F730F65D37}" destId="{9F29C26A-9E9D-4611-902F-DD75C0F7DACA}" srcOrd="8" destOrd="0" presId="urn:microsoft.com/office/officeart/2005/8/layout/equation1"/>
    <dgm:cxn modelId="{7E648EF4-4572-44A8-959C-1599553FCCBD}" type="presParOf" srcId="{670B754E-C896-4088-B04C-84F730F65D37}" destId="{AB0EF22A-1038-4B3E-9D66-C039167674F3}" srcOrd="9" destOrd="0" presId="urn:microsoft.com/office/officeart/2005/8/layout/equation1"/>
    <dgm:cxn modelId="{2BD09311-597D-4DD3-9C0B-FA1DAF8A89FF}" type="presParOf" srcId="{670B754E-C896-4088-B04C-84F730F65D37}" destId="{480780DE-7FAD-4527-8675-05E641449FE1}" srcOrd="10" destOrd="0" presId="urn:microsoft.com/office/officeart/2005/8/layout/equation1"/>
    <dgm:cxn modelId="{C7FA7CAF-615F-40E0-971B-EC30A841C8B2}" type="presParOf" srcId="{670B754E-C896-4088-B04C-84F730F65D37}" destId="{8A3D64DE-44C1-4F96-BB9A-44CCA16F9292}" srcOrd="11" destOrd="0" presId="urn:microsoft.com/office/officeart/2005/8/layout/equation1"/>
    <dgm:cxn modelId="{85945688-14B9-4FED-B8E8-705370E3FC3F}" type="presParOf" srcId="{670B754E-C896-4088-B04C-84F730F65D37}" destId="{FCD60A63-329F-4616-ACF3-21958455DDB8}" srcOrd="12" destOrd="0" presId="urn:microsoft.com/office/officeart/2005/8/layout/equation1"/>
    <dgm:cxn modelId="{834DF83C-D3B5-46AD-93D0-1867CD05DC13}" type="presParOf" srcId="{670B754E-C896-4088-B04C-84F730F65D37}" destId="{CA57A9AC-811D-41B5-BA62-1675C39AD1A5}" srcOrd="13" destOrd="0" presId="urn:microsoft.com/office/officeart/2005/8/layout/equation1"/>
    <dgm:cxn modelId="{393A130B-6237-4F1A-88B0-88287D858411}" type="presParOf" srcId="{670B754E-C896-4088-B04C-84F730F65D37}" destId="{F6EF7D04-C3C9-4740-BF2D-52E8FD05D7E2}" srcOrd="14" destOrd="0" presId="urn:microsoft.com/office/officeart/2005/8/layout/equation1"/>
    <dgm:cxn modelId="{47205FA4-F920-4CC8-9E2C-8CDD3E1C70AF}" type="presParOf" srcId="{670B754E-C896-4088-B04C-84F730F65D37}" destId="{4613585F-B1B0-45A9-89F7-2F279129476F}" srcOrd="15" destOrd="0" presId="urn:microsoft.com/office/officeart/2005/8/layout/equation1"/>
    <dgm:cxn modelId="{2D095016-063A-42AC-B872-CBA245E95066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69χ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156χ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300χ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532χ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(77%)</a:t>
          </a:r>
        </a:p>
      </dsp:txBody>
      <dsp:txXfrm>
        <a:off x="7262216" y="559927"/>
        <a:ext cx="720882" cy="72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26χ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66χ  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3">
            <a:shade val="50000"/>
            <a:hueOff val="484365"/>
            <a:satOff val="-12755"/>
            <a:lumOff val="36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3">
            <a:shade val="90000"/>
            <a:hueOff val="624728"/>
            <a:satOff val="-14336"/>
            <a:lumOff val="35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76χ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1</a:t>
          </a:r>
          <a:r>
            <a:rPr lang="el-GR" sz="2000" b="1" kern="1200" dirty="0">
              <a:latin typeface="+mn-lt"/>
            </a:rPr>
            <a:t>70χ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</a:t>
          </a:r>
          <a:r>
            <a:rPr lang="en-US" sz="2000" b="1" kern="1200" dirty="0">
              <a:latin typeface="+mn-lt"/>
            </a:rPr>
            <a:t>65</a:t>
          </a:r>
          <a:r>
            <a:rPr lang="el-GR" sz="2000" b="1" kern="1200" dirty="0">
              <a:latin typeface="+mn-lt"/>
            </a:rPr>
            <a:t>%)</a:t>
          </a:r>
        </a:p>
      </dsp:txBody>
      <dsp:txXfrm>
        <a:off x="7262216" y="559927"/>
        <a:ext cx="720882" cy="72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Ενίσχυση σε προσωπικό και υποδομές για την διατήρηση του υγειονομικού πλεονεκτήματος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Αποφυγή δευτερογενών κρίσεων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Σαφήνεια σχεδιασμού για την διασφάλιση της εμπιστοσύνης αγορών και επιχειρηματικού κόσμου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Εξειδίκευση και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στοχευμένη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λήψη μέτρων για δίκαιη κατανομή των βαρών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Πυξίδα μας η γρήγορη ανάκαμψη και βιώσιμη ανάπτυξη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3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01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B7DA-62C2-4FE8-8105-8ECC3992E689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97C-BA9D-4184-831D-882CD4D4DC64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3BA3-C34F-4BC1-9506-282EB0354473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3974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54426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48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6C16-E4EE-45BF-B175-F0FA7BD2FB6C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426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98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9999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78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49" name="think-cell Slide" r:id="rId5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0D23C4B-98FA-455D-ACC7-BE3FD468748C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31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472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DBCEDF59-842D-47E4-999E-AAA871083503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93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8496" name="think-cell Slide" r:id="rId5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8591D354-7BF6-4CD1-8CE0-7441B2707E8A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0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520" name="think-cell Slide" r:id="rId5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4A0DBC-E733-4960-9342-9ADC38340C0D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68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544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CA6E9CE-A203-41AE-AA25-1FE6AE479BB7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67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594C122-21D0-4223-B7C8-805780C28CC5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2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1AD7-273F-4BD0-8B40-2B72ECC199B5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37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1568" name="think-cell Slide" r:id="rId5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F1508EE6-522D-4B25-A2B2-153D471C4B4F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89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592" name="think-cell Slide" r:id="rId5" imgW="360" imgH="36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5894345-66C8-43A9-886C-4149DA91852E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81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616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E1019FAD-9917-4618-96AA-5E4411BC3F59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04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640" name="think-cell Slide" r:id="rId5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63383B7D-F935-4ABB-BAEC-AA4A16463DCC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566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8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07FB-8CD2-48EB-9669-5AD9A8005687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CFD8-1C10-4A36-8DB8-F7BD12199D92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A7A-C0CF-4A9C-BA9F-533813A34120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119-3B2B-4F37-B376-02D97C7E3D27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A7B-D8BD-4354-A504-08D2639C2A96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C16-CAE0-42D1-8B16-00CFECCF8433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xmlns="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8735" name="think-cell Slide" r:id="rId17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1CEFFF7-BB5B-4C23-B453-29F183E8721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9B353B6A-D846-4A5E-8E30-F3EA45605284}" type="datetime1">
              <a:rPr lang="en-US" smtClean="0"/>
              <a:pPr/>
              <a:t>20-May-20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3253BFEF-5FD7-4809-A3A1-EDD8A5B2E8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xmlns="" val="196925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9765" name="think-cell Slide" r:id="rId13" imgW="360" imgH="360" progId="">
              <p:embed/>
            </p:oleObj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875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xmlns="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393" name="think-cell Slide" r:id="rId18" imgW="360" imgH="36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3" Type="http://schemas.openxmlformats.org/officeDocument/2006/relationships/tags" Target="../tags/tag36.xml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17" Type="http://schemas.microsoft.com/office/2007/relationships/diagramDrawing" Target="../diagrams/drawing1.xml"/><Relationship Id="rId2" Type="http://schemas.openxmlformats.org/officeDocument/2006/relationships/tags" Target="../tags/tag35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9.v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oleObject" Target="../embeddings/oleObject19.bin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4.xml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67446" name="think-cell Slide" r:id="rId5" imgW="360" imgH="360" progId="">
              <p:embed/>
            </p:oleObj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xmlns="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«Επανεκκίνηση της 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Ελληνικής Οικονομίας»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20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Μαΐου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8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1366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4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703;p5">
            <a:extLst>
              <a:ext uri="{FF2B5EF4-FFF2-40B4-BE49-F238E27FC236}">
                <a16:creationId xmlns:a16="http://schemas.microsoft.com/office/drawing/2014/main" xmlns="" id="{DF7D84EF-9C45-44EA-B521-7C9D13C474DF}"/>
              </a:ext>
            </a:extLst>
          </p:cNvPr>
          <p:cNvSpPr/>
          <p:nvPr/>
        </p:nvSpPr>
        <p:spPr>
          <a:xfrm>
            <a:off x="609209" y="2973846"/>
            <a:ext cx="2036835" cy="32195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Προώθηση</a:t>
            </a: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έρευνας και καινοτομίας σε προϊόντα και υπηρεσίες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xmlns="" id="{5B153247-5FB6-4C61-BE9A-5B6DC7618F7E}"/>
              </a:ext>
            </a:extLst>
          </p:cNvPr>
          <p:cNvSpPr/>
          <p:nvPr/>
        </p:nvSpPr>
        <p:spPr>
          <a:xfrm>
            <a:off x="609209" y="2875671"/>
            <a:ext cx="1892946" cy="662791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Καινοτομία - Τεχνολογία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162A17F-DF13-4C8A-955D-034DAF59D604}"/>
              </a:ext>
            </a:extLst>
          </p:cNvPr>
          <p:cNvSpPr/>
          <p:nvPr/>
        </p:nvSpPr>
        <p:spPr>
          <a:xfrm>
            <a:off x="447343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Google Shape;703;p5">
            <a:extLst>
              <a:ext uri="{FF2B5EF4-FFF2-40B4-BE49-F238E27FC236}">
                <a16:creationId xmlns:a16="http://schemas.microsoft.com/office/drawing/2014/main" xmlns="" id="{5E7AD2CE-9597-4026-8148-048A3D54B046}"/>
              </a:ext>
            </a:extLst>
          </p:cNvPr>
          <p:cNvSpPr/>
          <p:nvPr/>
        </p:nvSpPr>
        <p:spPr>
          <a:xfrm>
            <a:off x="2843396" y="2973846"/>
            <a:ext cx="2036835" cy="32195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r>
              <a:rPr lang="el-GR" sz="1600" dirty="0">
                <a:solidFill>
                  <a:prstClr val="white"/>
                </a:solidFill>
                <a:cs typeface="Arial"/>
              </a:rPr>
              <a:t>Κατεύθυνση προς μηδενισμό εκπομπών αερίων και κυκλική οικονομία</a:t>
            </a:r>
            <a:endParaRPr lang="el-GR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xmlns="" id="{5158CA60-1BD6-4778-BC41-8ED67F724B10}"/>
              </a:ext>
            </a:extLst>
          </p:cNvPr>
          <p:cNvSpPr/>
          <p:nvPr/>
        </p:nvSpPr>
        <p:spPr>
          <a:xfrm>
            <a:off x="284339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Πράσινη οικονομία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0B8C4A-5B3F-4531-B4EC-D47AE676119C}"/>
              </a:ext>
            </a:extLst>
          </p:cNvPr>
          <p:cNvSpPr/>
          <p:nvPr/>
        </p:nvSpPr>
        <p:spPr>
          <a:xfrm>
            <a:off x="268153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Google Shape;703;p5">
            <a:extLst>
              <a:ext uri="{FF2B5EF4-FFF2-40B4-BE49-F238E27FC236}">
                <a16:creationId xmlns:a16="http://schemas.microsoft.com/office/drawing/2014/main" xmlns="" id="{0598F012-2615-4A8D-BB8A-401001904931}"/>
              </a:ext>
            </a:extLst>
          </p:cNvPr>
          <p:cNvSpPr/>
          <p:nvPr/>
        </p:nvSpPr>
        <p:spPr>
          <a:xfrm>
            <a:off x="5077583" y="2973846"/>
            <a:ext cx="2036835" cy="3219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Επίτευξη πλεονασματικού εξωτερικού ισοζυγίου</a:t>
            </a:r>
          </a:p>
        </p:txBody>
      </p:sp>
      <p:sp>
        <p:nvSpPr>
          <p:cNvPr id="16" name="Google Shape;703;p5">
            <a:extLst>
              <a:ext uri="{FF2B5EF4-FFF2-40B4-BE49-F238E27FC236}">
                <a16:creationId xmlns:a16="http://schemas.microsoft.com/office/drawing/2014/main" xmlns="" id="{77C795EF-B91A-4189-8179-7DFD37C669DB}"/>
              </a:ext>
            </a:extLst>
          </p:cNvPr>
          <p:cNvSpPr/>
          <p:nvPr/>
        </p:nvSpPr>
        <p:spPr>
          <a:xfrm>
            <a:off x="7311770" y="2973846"/>
            <a:ext cx="2036835" cy="3219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sym typeface="Arial"/>
              </a:rPr>
              <a:t>Επενδύσεις σε περιοχές με αυξημένη προστιθέμενη αξία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xmlns="" id="{2B55BCAC-FCA8-4F36-800C-A14393623391}"/>
              </a:ext>
            </a:extLst>
          </p:cNvPr>
          <p:cNvSpPr/>
          <p:nvPr/>
        </p:nvSpPr>
        <p:spPr>
          <a:xfrm>
            <a:off x="7311770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Νέοι τομείς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B2BB28C-B866-44A2-B11A-E6BAF23E376D}"/>
              </a:ext>
            </a:extLst>
          </p:cNvPr>
          <p:cNvSpPr/>
          <p:nvPr/>
        </p:nvSpPr>
        <p:spPr>
          <a:xfrm>
            <a:off x="7149904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Google Shape;703;p5">
            <a:extLst>
              <a:ext uri="{FF2B5EF4-FFF2-40B4-BE49-F238E27FC236}">
                <a16:creationId xmlns:a16="http://schemas.microsoft.com/office/drawing/2014/main" xmlns="" id="{CF864D83-F76C-483B-8C61-D55BB0E0D4E1}"/>
              </a:ext>
            </a:extLst>
          </p:cNvPr>
          <p:cNvSpPr/>
          <p:nvPr/>
        </p:nvSpPr>
        <p:spPr>
          <a:xfrm>
            <a:off x="9545956" y="2973846"/>
            <a:ext cx="2036835" cy="3219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Δημιουργία επιχειρηματικών συνδυασμών που μπορούν να ανταγωνιστούν στο εξωτερικό</a:t>
            </a: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xmlns="" id="{0A373EB0-171D-4780-8C7E-6D9D86F7E5B3}"/>
              </a:ext>
            </a:extLst>
          </p:cNvPr>
          <p:cNvSpPr/>
          <p:nvPr/>
        </p:nvSpPr>
        <p:spPr>
          <a:xfrm>
            <a:off x="954595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Οικοσυστήματα</a:t>
            </a:r>
            <a:endParaRPr lang="en-GB" sz="16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D37C7EB-348C-460A-A336-7EBE3C6C3FBC}"/>
              </a:ext>
            </a:extLst>
          </p:cNvPr>
          <p:cNvSpPr/>
          <p:nvPr/>
        </p:nvSpPr>
        <p:spPr>
          <a:xfrm>
            <a:off x="938409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xmlns="" id="{C99BDC18-B933-4367-A8C0-EC49276FCF81}"/>
              </a:ext>
            </a:extLst>
          </p:cNvPr>
          <p:cNvSpPr/>
          <p:nvPr/>
        </p:nvSpPr>
        <p:spPr>
          <a:xfrm>
            <a:off x="5077361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Εξωστρέφεια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4E4F678-1A77-46DB-9D64-76FE8E607EA4}"/>
              </a:ext>
            </a:extLst>
          </p:cNvPr>
          <p:cNvSpPr/>
          <p:nvPr/>
        </p:nvSpPr>
        <p:spPr>
          <a:xfrm>
            <a:off x="4915717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9187531-A80D-479B-A5F3-59DD2EE75BFF}"/>
              </a:ext>
            </a:extLst>
          </p:cNvPr>
          <p:cNvGrpSpPr>
            <a:grpSpLocks noChangeAspect="1"/>
          </p:cNvGrpSpPr>
          <p:nvPr/>
        </p:nvGrpSpPr>
        <p:grpSpPr>
          <a:xfrm>
            <a:off x="7468957" y="3650049"/>
            <a:ext cx="770168" cy="770168"/>
            <a:chOff x="8593211" y="2899480"/>
            <a:chExt cx="900000" cy="90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25AE3ED-C638-4351-BE0D-272FD4E9B4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3211" y="2899480"/>
              <a:ext cx="900000" cy="900000"/>
              <a:chOff x="7040017" y="2411017"/>
              <a:chExt cx="206140" cy="206140"/>
            </a:xfrm>
            <a:solidFill>
              <a:schemeClr val="tx1"/>
            </a:solidFill>
          </p:grpSpPr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xmlns="" id="{7D732575-452C-4982-A94D-61538975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266" y="2411017"/>
                <a:ext cx="36572" cy="39898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xmlns="" id="{52D7C5AB-F138-4B35-BED3-7A09119C1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335" y="2411017"/>
                <a:ext cx="36572" cy="39898"/>
              </a:xfrm>
              <a:custGeom>
                <a:avLst/>
                <a:gdLst>
                  <a:gd name="T0" fmla="*/ 11 w 11"/>
                  <a:gd name="T1" fmla="*/ 8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xmlns="" id="{B86FF04F-8F4A-45A5-A46F-94FE5B988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017" y="2411017"/>
                <a:ext cx="206140" cy="206140"/>
              </a:xfrm>
              <a:custGeom>
                <a:avLst/>
                <a:gdLst>
                  <a:gd name="T0" fmla="*/ 100 w 192"/>
                  <a:gd name="T1" fmla="*/ 41 h 192"/>
                  <a:gd name="T2" fmla="*/ 100 w 192"/>
                  <a:gd name="T3" fmla="*/ 16 h 192"/>
                  <a:gd name="T4" fmla="*/ 107 w 192"/>
                  <a:gd name="T5" fmla="*/ 24 h 192"/>
                  <a:gd name="T6" fmla="*/ 113 w 192"/>
                  <a:gd name="T7" fmla="*/ 18 h 192"/>
                  <a:gd name="T8" fmla="*/ 96 w 192"/>
                  <a:gd name="T9" fmla="*/ 0 h 192"/>
                  <a:gd name="T10" fmla="*/ 79 w 192"/>
                  <a:gd name="T11" fmla="*/ 17 h 192"/>
                  <a:gd name="T12" fmla="*/ 85 w 192"/>
                  <a:gd name="T13" fmla="*/ 23 h 192"/>
                  <a:gd name="T14" fmla="*/ 92 w 192"/>
                  <a:gd name="T15" fmla="*/ 16 h 192"/>
                  <a:gd name="T16" fmla="*/ 92 w 192"/>
                  <a:gd name="T17" fmla="*/ 41 h 192"/>
                  <a:gd name="T18" fmla="*/ 0 w 192"/>
                  <a:gd name="T19" fmla="*/ 41 h 192"/>
                  <a:gd name="T20" fmla="*/ 0 w 192"/>
                  <a:gd name="T21" fmla="*/ 133 h 192"/>
                  <a:gd name="T22" fmla="*/ 0 w 192"/>
                  <a:gd name="T23" fmla="*/ 141 h 192"/>
                  <a:gd name="T24" fmla="*/ 0 w 192"/>
                  <a:gd name="T25" fmla="*/ 158 h 192"/>
                  <a:gd name="T26" fmla="*/ 0 w 192"/>
                  <a:gd name="T27" fmla="*/ 167 h 192"/>
                  <a:gd name="T28" fmla="*/ 0 w 192"/>
                  <a:gd name="T29" fmla="*/ 192 h 192"/>
                  <a:gd name="T30" fmla="*/ 192 w 192"/>
                  <a:gd name="T31" fmla="*/ 192 h 192"/>
                  <a:gd name="T32" fmla="*/ 192 w 192"/>
                  <a:gd name="T33" fmla="*/ 167 h 192"/>
                  <a:gd name="T34" fmla="*/ 192 w 192"/>
                  <a:gd name="T35" fmla="*/ 158 h 192"/>
                  <a:gd name="T36" fmla="*/ 192 w 192"/>
                  <a:gd name="T37" fmla="*/ 141 h 192"/>
                  <a:gd name="T38" fmla="*/ 192 w 192"/>
                  <a:gd name="T39" fmla="*/ 133 h 192"/>
                  <a:gd name="T40" fmla="*/ 192 w 192"/>
                  <a:gd name="T41" fmla="*/ 41 h 192"/>
                  <a:gd name="T42" fmla="*/ 100 w 192"/>
                  <a:gd name="T43" fmla="*/ 41 h 192"/>
                  <a:gd name="T44" fmla="*/ 184 w 192"/>
                  <a:gd name="T45" fmla="*/ 109 h 192"/>
                  <a:gd name="T46" fmla="*/ 160 w 192"/>
                  <a:gd name="T47" fmla="*/ 133 h 192"/>
                  <a:gd name="T48" fmla="*/ 32 w 192"/>
                  <a:gd name="T49" fmla="*/ 133 h 192"/>
                  <a:gd name="T50" fmla="*/ 8 w 192"/>
                  <a:gd name="T51" fmla="*/ 109 h 192"/>
                  <a:gd name="T52" fmla="*/ 8 w 192"/>
                  <a:gd name="T53" fmla="*/ 73 h 192"/>
                  <a:gd name="T54" fmla="*/ 32 w 192"/>
                  <a:gd name="T55" fmla="*/ 49 h 192"/>
                  <a:gd name="T56" fmla="*/ 160 w 192"/>
                  <a:gd name="T57" fmla="*/ 49 h 192"/>
                  <a:gd name="T58" fmla="*/ 184 w 192"/>
                  <a:gd name="T59" fmla="*/ 73 h 192"/>
                  <a:gd name="T60" fmla="*/ 184 w 192"/>
                  <a:gd name="T61" fmla="*/ 109 h 192"/>
                  <a:gd name="T62" fmla="*/ 184 w 192"/>
                  <a:gd name="T63" fmla="*/ 65 h 192"/>
                  <a:gd name="T64" fmla="*/ 169 w 192"/>
                  <a:gd name="T65" fmla="*/ 49 h 192"/>
                  <a:gd name="T66" fmla="*/ 184 w 192"/>
                  <a:gd name="T67" fmla="*/ 49 h 192"/>
                  <a:gd name="T68" fmla="*/ 184 w 192"/>
                  <a:gd name="T69" fmla="*/ 65 h 192"/>
                  <a:gd name="T70" fmla="*/ 23 w 192"/>
                  <a:gd name="T71" fmla="*/ 49 h 192"/>
                  <a:gd name="T72" fmla="*/ 8 w 192"/>
                  <a:gd name="T73" fmla="*/ 65 h 192"/>
                  <a:gd name="T74" fmla="*/ 8 w 192"/>
                  <a:gd name="T75" fmla="*/ 49 h 192"/>
                  <a:gd name="T76" fmla="*/ 23 w 192"/>
                  <a:gd name="T77" fmla="*/ 49 h 192"/>
                  <a:gd name="T78" fmla="*/ 8 w 192"/>
                  <a:gd name="T79" fmla="*/ 117 h 192"/>
                  <a:gd name="T80" fmla="*/ 23 w 192"/>
                  <a:gd name="T81" fmla="*/ 133 h 192"/>
                  <a:gd name="T82" fmla="*/ 8 w 192"/>
                  <a:gd name="T83" fmla="*/ 133 h 192"/>
                  <a:gd name="T84" fmla="*/ 8 w 192"/>
                  <a:gd name="T85" fmla="*/ 117 h 192"/>
                  <a:gd name="T86" fmla="*/ 184 w 192"/>
                  <a:gd name="T87" fmla="*/ 184 h 192"/>
                  <a:gd name="T88" fmla="*/ 8 w 192"/>
                  <a:gd name="T89" fmla="*/ 184 h 192"/>
                  <a:gd name="T90" fmla="*/ 8 w 192"/>
                  <a:gd name="T91" fmla="*/ 167 h 192"/>
                  <a:gd name="T92" fmla="*/ 184 w 192"/>
                  <a:gd name="T93" fmla="*/ 167 h 192"/>
                  <a:gd name="T94" fmla="*/ 184 w 192"/>
                  <a:gd name="T95" fmla="*/ 184 h 192"/>
                  <a:gd name="T96" fmla="*/ 184 w 192"/>
                  <a:gd name="T97" fmla="*/ 158 h 192"/>
                  <a:gd name="T98" fmla="*/ 8 w 192"/>
                  <a:gd name="T99" fmla="*/ 158 h 192"/>
                  <a:gd name="T100" fmla="*/ 8 w 192"/>
                  <a:gd name="T101" fmla="*/ 141 h 192"/>
                  <a:gd name="T102" fmla="*/ 184 w 192"/>
                  <a:gd name="T103" fmla="*/ 141 h 192"/>
                  <a:gd name="T104" fmla="*/ 184 w 192"/>
                  <a:gd name="T105" fmla="*/ 158 h 192"/>
                  <a:gd name="T106" fmla="*/ 169 w 192"/>
                  <a:gd name="T107" fmla="*/ 133 h 192"/>
                  <a:gd name="T108" fmla="*/ 184 w 192"/>
                  <a:gd name="T109" fmla="*/ 117 h 192"/>
                  <a:gd name="T110" fmla="*/ 184 w 192"/>
                  <a:gd name="T111" fmla="*/ 133 h 192"/>
                  <a:gd name="T112" fmla="*/ 169 w 192"/>
                  <a:gd name="T113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192">
                    <a:moveTo>
                      <a:pt x="100" y="41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8"/>
                      <a:pt x="192" y="158"/>
                      <a:pt x="192" y="158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33"/>
                      <a:pt x="192" y="133"/>
                      <a:pt x="192" y="133"/>
                    </a:cubicBezTo>
                    <a:cubicBezTo>
                      <a:pt x="192" y="41"/>
                      <a:pt x="192" y="41"/>
                      <a:pt x="192" y="41"/>
                    </a:cubicBezTo>
                    <a:lnTo>
                      <a:pt x="100" y="41"/>
                    </a:lnTo>
                    <a:close/>
                    <a:moveTo>
                      <a:pt x="184" y="109"/>
                    </a:moveTo>
                    <a:cubicBezTo>
                      <a:pt x="172" y="111"/>
                      <a:pt x="162" y="120"/>
                      <a:pt x="160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0" y="120"/>
                      <a:pt x="20" y="111"/>
                      <a:pt x="8" y="109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20" y="71"/>
                      <a:pt x="30" y="62"/>
                      <a:pt x="32" y="49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62" y="62"/>
                      <a:pt x="172" y="71"/>
                      <a:pt x="184" y="73"/>
                    </a:cubicBezTo>
                    <a:lnTo>
                      <a:pt x="184" y="109"/>
                    </a:lnTo>
                    <a:close/>
                    <a:moveTo>
                      <a:pt x="184" y="65"/>
                    </a:moveTo>
                    <a:cubicBezTo>
                      <a:pt x="176" y="63"/>
                      <a:pt x="170" y="57"/>
                      <a:pt x="169" y="49"/>
                    </a:cubicBezTo>
                    <a:cubicBezTo>
                      <a:pt x="184" y="49"/>
                      <a:pt x="184" y="49"/>
                      <a:pt x="184" y="49"/>
                    </a:cubicBezTo>
                    <a:lnTo>
                      <a:pt x="184" y="65"/>
                    </a:lnTo>
                    <a:close/>
                    <a:moveTo>
                      <a:pt x="23" y="49"/>
                    </a:moveTo>
                    <a:cubicBezTo>
                      <a:pt x="22" y="57"/>
                      <a:pt x="16" y="63"/>
                      <a:pt x="8" y="65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23" y="49"/>
                    </a:lnTo>
                    <a:close/>
                    <a:moveTo>
                      <a:pt x="8" y="117"/>
                    </a:moveTo>
                    <a:cubicBezTo>
                      <a:pt x="16" y="119"/>
                      <a:pt x="22" y="125"/>
                      <a:pt x="23" y="133"/>
                    </a:cubicBezTo>
                    <a:cubicBezTo>
                      <a:pt x="8" y="133"/>
                      <a:pt x="8" y="133"/>
                      <a:pt x="8" y="133"/>
                    </a:cubicBezTo>
                    <a:lnTo>
                      <a:pt x="8" y="117"/>
                    </a:lnTo>
                    <a:close/>
                    <a:moveTo>
                      <a:pt x="184" y="184"/>
                    </a:moveTo>
                    <a:cubicBezTo>
                      <a:pt x="8" y="184"/>
                      <a:pt x="8" y="184"/>
                      <a:pt x="8" y="18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lnTo>
                      <a:pt x="184" y="184"/>
                    </a:lnTo>
                    <a:close/>
                    <a:moveTo>
                      <a:pt x="184" y="158"/>
                    </a:move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84" y="141"/>
                      <a:pt x="184" y="141"/>
                      <a:pt x="184" y="141"/>
                    </a:cubicBezTo>
                    <a:lnTo>
                      <a:pt x="184" y="158"/>
                    </a:lnTo>
                    <a:close/>
                    <a:moveTo>
                      <a:pt x="169" y="133"/>
                    </a:moveTo>
                    <a:cubicBezTo>
                      <a:pt x="170" y="125"/>
                      <a:pt x="176" y="119"/>
                      <a:pt x="184" y="117"/>
                    </a:cubicBezTo>
                    <a:cubicBezTo>
                      <a:pt x="184" y="133"/>
                      <a:pt x="184" y="133"/>
                      <a:pt x="184" y="133"/>
                    </a:cubicBezTo>
                    <a:lnTo>
                      <a:pt x="169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xmlns="" id="{1812F9B5-4340-4E57-B42C-A096F177F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3164" y="2477514"/>
                <a:ext cx="59847" cy="59847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48 h 56"/>
                  <a:gd name="T12" fmla="*/ 8 w 56"/>
                  <a:gd name="T13" fmla="*/ 28 h 56"/>
                  <a:gd name="T14" fmla="*/ 28 w 56"/>
                  <a:gd name="T15" fmla="*/ 8 h 56"/>
                  <a:gd name="T16" fmla="*/ 48 w 56"/>
                  <a:gd name="T17" fmla="*/ 28 h 56"/>
                  <a:gd name="T18" fmla="*/ 28 w 56"/>
                  <a:gd name="T1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xmlns="" id="{91B940A1-1DF3-4FC3-B208-EBED7AF2EC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3113" y="2494139"/>
                <a:ext cx="16623" cy="29925"/>
              </a:xfrm>
              <a:custGeom>
                <a:avLst/>
                <a:gdLst>
                  <a:gd name="T0" fmla="*/ 15 w 16"/>
                  <a:gd name="T1" fmla="*/ 15 h 27"/>
                  <a:gd name="T2" fmla="*/ 14 w 16"/>
                  <a:gd name="T3" fmla="*/ 13 h 27"/>
                  <a:gd name="T4" fmla="*/ 10 w 16"/>
                  <a:gd name="T5" fmla="*/ 12 h 27"/>
                  <a:gd name="T6" fmla="*/ 9 w 16"/>
                  <a:gd name="T7" fmla="*/ 12 h 27"/>
                  <a:gd name="T8" fmla="*/ 9 w 16"/>
                  <a:gd name="T9" fmla="*/ 12 h 27"/>
                  <a:gd name="T10" fmla="*/ 9 w 16"/>
                  <a:gd name="T11" fmla="*/ 6 h 27"/>
                  <a:gd name="T12" fmla="*/ 10 w 16"/>
                  <a:gd name="T13" fmla="*/ 7 h 27"/>
                  <a:gd name="T14" fmla="*/ 11 w 16"/>
                  <a:gd name="T15" fmla="*/ 9 h 27"/>
                  <a:gd name="T16" fmla="*/ 15 w 16"/>
                  <a:gd name="T17" fmla="*/ 9 h 27"/>
                  <a:gd name="T18" fmla="*/ 15 w 16"/>
                  <a:gd name="T19" fmla="*/ 6 h 27"/>
                  <a:gd name="T20" fmla="*/ 13 w 16"/>
                  <a:gd name="T21" fmla="*/ 5 h 27"/>
                  <a:gd name="T22" fmla="*/ 11 w 16"/>
                  <a:gd name="T23" fmla="*/ 3 h 27"/>
                  <a:gd name="T24" fmla="*/ 9 w 16"/>
                  <a:gd name="T25" fmla="*/ 3 h 27"/>
                  <a:gd name="T26" fmla="*/ 9 w 16"/>
                  <a:gd name="T27" fmla="*/ 0 h 27"/>
                  <a:gd name="T28" fmla="*/ 7 w 16"/>
                  <a:gd name="T29" fmla="*/ 0 h 27"/>
                  <a:gd name="T30" fmla="*/ 7 w 16"/>
                  <a:gd name="T31" fmla="*/ 3 h 27"/>
                  <a:gd name="T32" fmla="*/ 4 w 16"/>
                  <a:gd name="T33" fmla="*/ 3 h 27"/>
                  <a:gd name="T34" fmla="*/ 2 w 16"/>
                  <a:gd name="T35" fmla="*/ 5 h 27"/>
                  <a:gd name="T36" fmla="*/ 1 w 16"/>
                  <a:gd name="T37" fmla="*/ 6 h 27"/>
                  <a:gd name="T38" fmla="*/ 0 w 16"/>
                  <a:gd name="T39" fmla="*/ 9 h 27"/>
                  <a:gd name="T40" fmla="*/ 1 w 16"/>
                  <a:gd name="T41" fmla="*/ 12 h 27"/>
                  <a:gd name="T42" fmla="*/ 2 w 16"/>
                  <a:gd name="T43" fmla="*/ 13 h 27"/>
                  <a:gd name="T44" fmla="*/ 4 w 16"/>
                  <a:gd name="T45" fmla="*/ 14 h 27"/>
                  <a:gd name="T46" fmla="*/ 6 w 16"/>
                  <a:gd name="T47" fmla="*/ 15 h 27"/>
                  <a:gd name="T48" fmla="*/ 7 w 16"/>
                  <a:gd name="T49" fmla="*/ 15 h 27"/>
                  <a:gd name="T50" fmla="*/ 7 w 16"/>
                  <a:gd name="T51" fmla="*/ 15 h 27"/>
                  <a:gd name="T52" fmla="*/ 7 w 16"/>
                  <a:gd name="T53" fmla="*/ 22 h 27"/>
                  <a:gd name="T54" fmla="*/ 5 w 16"/>
                  <a:gd name="T55" fmla="*/ 20 h 27"/>
                  <a:gd name="T56" fmla="*/ 4 w 16"/>
                  <a:gd name="T57" fmla="*/ 18 h 27"/>
                  <a:gd name="T58" fmla="*/ 0 w 16"/>
                  <a:gd name="T59" fmla="*/ 18 h 27"/>
                  <a:gd name="T60" fmla="*/ 2 w 16"/>
                  <a:gd name="T61" fmla="*/ 23 h 27"/>
                  <a:gd name="T62" fmla="*/ 7 w 16"/>
                  <a:gd name="T63" fmla="*/ 25 h 27"/>
                  <a:gd name="T64" fmla="*/ 7 w 16"/>
                  <a:gd name="T65" fmla="*/ 27 h 27"/>
                  <a:gd name="T66" fmla="*/ 9 w 16"/>
                  <a:gd name="T67" fmla="*/ 27 h 27"/>
                  <a:gd name="T68" fmla="*/ 9 w 16"/>
                  <a:gd name="T69" fmla="*/ 25 h 27"/>
                  <a:gd name="T70" fmla="*/ 12 w 16"/>
                  <a:gd name="T71" fmla="*/ 24 h 27"/>
                  <a:gd name="T72" fmla="*/ 15 w 16"/>
                  <a:gd name="T73" fmla="*/ 22 h 27"/>
                  <a:gd name="T74" fmla="*/ 16 w 16"/>
                  <a:gd name="T75" fmla="*/ 20 h 27"/>
                  <a:gd name="T76" fmla="*/ 16 w 16"/>
                  <a:gd name="T77" fmla="*/ 19 h 27"/>
                  <a:gd name="T78" fmla="*/ 16 w 16"/>
                  <a:gd name="T79" fmla="*/ 17 h 27"/>
                  <a:gd name="T80" fmla="*/ 15 w 16"/>
                  <a:gd name="T81" fmla="*/ 15 h 27"/>
                  <a:gd name="T82" fmla="*/ 7 w 16"/>
                  <a:gd name="T83" fmla="*/ 11 h 27"/>
                  <a:gd name="T84" fmla="*/ 5 w 16"/>
                  <a:gd name="T85" fmla="*/ 10 h 27"/>
                  <a:gd name="T86" fmla="*/ 4 w 16"/>
                  <a:gd name="T87" fmla="*/ 9 h 27"/>
                  <a:gd name="T88" fmla="*/ 5 w 16"/>
                  <a:gd name="T89" fmla="*/ 8 h 27"/>
                  <a:gd name="T90" fmla="*/ 5 w 16"/>
                  <a:gd name="T91" fmla="*/ 7 h 27"/>
                  <a:gd name="T92" fmla="*/ 6 w 16"/>
                  <a:gd name="T93" fmla="*/ 6 h 27"/>
                  <a:gd name="T94" fmla="*/ 7 w 16"/>
                  <a:gd name="T95" fmla="*/ 6 h 27"/>
                  <a:gd name="T96" fmla="*/ 7 w 16"/>
                  <a:gd name="T97" fmla="*/ 11 h 27"/>
                  <a:gd name="T98" fmla="*/ 12 w 16"/>
                  <a:gd name="T99" fmla="*/ 20 h 27"/>
                  <a:gd name="T100" fmla="*/ 11 w 16"/>
                  <a:gd name="T101" fmla="*/ 21 h 27"/>
                  <a:gd name="T102" fmla="*/ 10 w 16"/>
                  <a:gd name="T103" fmla="*/ 21 h 27"/>
                  <a:gd name="T104" fmla="*/ 9 w 16"/>
                  <a:gd name="T105" fmla="*/ 22 h 27"/>
                  <a:gd name="T106" fmla="*/ 9 w 16"/>
                  <a:gd name="T107" fmla="*/ 16 h 27"/>
                  <a:gd name="T108" fmla="*/ 11 w 16"/>
                  <a:gd name="T109" fmla="*/ 17 h 27"/>
                  <a:gd name="T110" fmla="*/ 12 w 16"/>
                  <a:gd name="T111" fmla="*/ 19 h 27"/>
                  <a:gd name="T112" fmla="*/ 12 w 16"/>
                  <a:gd name="T11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27">
                    <a:moveTo>
                      <a:pt x="15" y="15"/>
                    </a:moveTo>
                    <a:cubicBezTo>
                      <a:pt x="15" y="15"/>
                      <a:pt x="14" y="14"/>
                      <a:pt x="14" y="13"/>
                    </a:cubicBezTo>
                    <a:cubicBezTo>
                      <a:pt x="13" y="13"/>
                      <a:pt x="12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2" y="23"/>
                    </a:cubicBezTo>
                    <a:cubicBezTo>
                      <a:pt x="3" y="24"/>
                      <a:pt x="5" y="25"/>
                      <a:pt x="7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5"/>
                      <a:pt x="12" y="24"/>
                    </a:cubicBezTo>
                    <a:cubicBezTo>
                      <a:pt x="13" y="24"/>
                      <a:pt x="14" y="23"/>
                      <a:pt x="15" y="22"/>
                    </a:cubicBezTo>
                    <a:cubicBezTo>
                      <a:pt x="15" y="22"/>
                      <a:pt x="16" y="21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6" y="16"/>
                      <a:pt x="16" y="16"/>
                      <a:pt x="15" y="15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5" y="11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lnTo>
                      <a:pt x="7" y="11"/>
                    </a:lnTo>
                    <a:close/>
                    <a:moveTo>
                      <a:pt x="12" y="20"/>
                    </a:move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2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" name="Google Shape;703;p5">
              <a:extLst>
                <a:ext uri="{FF2B5EF4-FFF2-40B4-BE49-F238E27FC236}">
                  <a16:creationId xmlns:a16="http://schemas.microsoft.com/office/drawing/2014/main" xmlns="" id="{78AA30CF-BF9D-4B55-BEA9-0ED959E880B8}"/>
                </a:ext>
              </a:extLst>
            </p:cNvPr>
            <p:cNvSpPr/>
            <p:nvPr/>
          </p:nvSpPr>
          <p:spPr>
            <a:xfrm>
              <a:off x="8805996" y="3181040"/>
              <a:ext cx="436295" cy="293345"/>
            </a:xfrm>
            <a:prstGeom prst="rect">
              <a:avLst/>
            </a:prstGeom>
            <a:solidFill>
              <a:srgbClr val="BDDADF"/>
            </a:solidFill>
            <a:ln>
              <a:noFill/>
            </a:ln>
          </p:spPr>
          <p:txBody>
            <a:bodyPr spcFirstLastPara="1" wrap="square" lIns="144000" tIns="1116000" rIns="62335" bIns="6233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xmlns="" id="{6B5B210F-6B8A-420F-BDF5-8B31C4DB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317" y="3203077"/>
              <a:ext cx="232895" cy="241886"/>
            </a:xfrm>
            <a:custGeom>
              <a:avLst/>
              <a:gdLst>
                <a:gd name="T0" fmla="*/ 102 w 110"/>
                <a:gd name="T1" fmla="*/ 92 h 118"/>
                <a:gd name="T2" fmla="*/ 96 w 110"/>
                <a:gd name="T3" fmla="*/ 96 h 118"/>
                <a:gd name="T4" fmla="*/ 79 w 110"/>
                <a:gd name="T5" fmla="*/ 99 h 118"/>
                <a:gd name="T6" fmla="*/ 50 w 110"/>
                <a:gd name="T7" fmla="*/ 88 h 118"/>
                <a:gd name="T8" fmla="*/ 43 w 110"/>
                <a:gd name="T9" fmla="*/ 79 h 118"/>
                <a:gd name="T10" fmla="*/ 80 w 110"/>
                <a:gd name="T11" fmla="*/ 79 h 118"/>
                <a:gd name="T12" fmla="*/ 86 w 110"/>
                <a:gd name="T13" fmla="*/ 65 h 118"/>
                <a:gd name="T14" fmla="*/ 38 w 110"/>
                <a:gd name="T15" fmla="*/ 65 h 118"/>
                <a:gd name="T16" fmla="*/ 38 w 110"/>
                <a:gd name="T17" fmla="*/ 59 h 118"/>
                <a:gd name="T18" fmla="*/ 38 w 110"/>
                <a:gd name="T19" fmla="*/ 59 h 118"/>
                <a:gd name="T20" fmla="*/ 38 w 110"/>
                <a:gd name="T21" fmla="*/ 58 h 118"/>
                <a:gd name="T22" fmla="*/ 38 w 110"/>
                <a:gd name="T23" fmla="*/ 53 h 118"/>
                <a:gd name="T24" fmla="*/ 91 w 110"/>
                <a:gd name="T25" fmla="*/ 53 h 118"/>
                <a:gd name="T26" fmla="*/ 97 w 110"/>
                <a:gd name="T27" fmla="*/ 38 h 118"/>
                <a:gd name="T28" fmla="*/ 43 w 110"/>
                <a:gd name="T29" fmla="*/ 38 h 118"/>
                <a:gd name="T30" fmla="*/ 50 w 110"/>
                <a:gd name="T31" fmla="*/ 29 h 118"/>
                <a:gd name="T32" fmla="*/ 79 w 110"/>
                <a:gd name="T33" fmla="*/ 18 h 118"/>
                <a:gd name="T34" fmla="*/ 96 w 110"/>
                <a:gd name="T35" fmla="*/ 21 h 118"/>
                <a:gd name="T36" fmla="*/ 102 w 110"/>
                <a:gd name="T37" fmla="*/ 25 h 118"/>
                <a:gd name="T38" fmla="*/ 109 w 110"/>
                <a:gd name="T39" fmla="*/ 7 h 118"/>
                <a:gd name="T40" fmla="*/ 79 w 110"/>
                <a:gd name="T41" fmla="*/ 0 h 118"/>
                <a:gd name="T42" fmla="*/ 35 w 110"/>
                <a:gd name="T43" fmla="*/ 16 h 118"/>
                <a:gd name="T44" fmla="*/ 21 w 110"/>
                <a:gd name="T45" fmla="*/ 38 h 118"/>
                <a:gd name="T46" fmla="*/ 6 w 110"/>
                <a:gd name="T47" fmla="*/ 38 h 118"/>
                <a:gd name="T48" fmla="*/ 0 w 110"/>
                <a:gd name="T49" fmla="*/ 53 h 118"/>
                <a:gd name="T50" fmla="*/ 18 w 110"/>
                <a:gd name="T51" fmla="*/ 53 h 118"/>
                <a:gd name="T52" fmla="*/ 18 w 110"/>
                <a:gd name="T53" fmla="*/ 59 h 118"/>
                <a:gd name="T54" fmla="*/ 18 w 110"/>
                <a:gd name="T55" fmla="*/ 65 h 118"/>
                <a:gd name="T56" fmla="*/ 6 w 110"/>
                <a:gd name="T57" fmla="*/ 65 h 118"/>
                <a:gd name="T58" fmla="*/ 0 w 110"/>
                <a:gd name="T59" fmla="*/ 79 h 118"/>
                <a:gd name="T60" fmla="*/ 21 w 110"/>
                <a:gd name="T61" fmla="*/ 79 h 118"/>
                <a:gd name="T62" fmla="*/ 35 w 110"/>
                <a:gd name="T63" fmla="*/ 101 h 118"/>
                <a:gd name="T64" fmla="*/ 79 w 110"/>
                <a:gd name="T65" fmla="*/ 118 h 118"/>
                <a:gd name="T66" fmla="*/ 110 w 110"/>
                <a:gd name="T67" fmla="*/ 109 h 118"/>
                <a:gd name="T68" fmla="*/ 102 w 110"/>
                <a:gd name="T69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102" y="92"/>
                  </a:moveTo>
                  <a:cubicBezTo>
                    <a:pt x="100" y="94"/>
                    <a:pt x="98" y="95"/>
                    <a:pt x="96" y="96"/>
                  </a:cubicBezTo>
                  <a:cubicBezTo>
                    <a:pt x="91" y="98"/>
                    <a:pt x="85" y="99"/>
                    <a:pt x="79" y="99"/>
                  </a:cubicBezTo>
                  <a:cubicBezTo>
                    <a:pt x="67" y="99"/>
                    <a:pt x="58" y="95"/>
                    <a:pt x="50" y="88"/>
                  </a:cubicBezTo>
                  <a:cubicBezTo>
                    <a:pt x="47" y="85"/>
                    <a:pt x="45" y="82"/>
                    <a:pt x="4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3"/>
                    <a:pt x="38" y="61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38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35"/>
                    <a:pt x="47" y="32"/>
                    <a:pt x="50" y="29"/>
                  </a:cubicBezTo>
                  <a:cubicBezTo>
                    <a:pt x="58" y="22"/>
                    <a:pt x="67" y="18"/>
                    <a:pt x="79" y="18"/>
                  </a:cubicBezTo>
                  <a:cubicBezTo>
                    <a:pt x="85" y="18"/>
                    <a:pt x="91" y="19"/>
                    <a:pt x="96" y="21"/>
                  </a:cubicBezTo>
                  <a:cubicBezTo>
                    <a:pt x="98" y="22"/>
                    <a:pt x="100" y="24"/>
                    <a:pt x="102" y="2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2"/>
                    <a:pt x="90" y="0"/>
                    <a:pt x="79" y="0"/>
                  </a:cubicBezTo>
                  <a:cubicBezTo>
                    <a:pt x="61" y="0"/>
                    <a:pt x="47" y="5"/>
                    <a:pt x="35" y="16"/>
                  </a:cubicBezTo>
                  <a:cubicBezTo>
                    <a:pt x="29" y="23"/>
                    <a:pt x="24" y="30"/>
                    <a:pt x="2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5"/>
                    <a:pt x="18" y="57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4" y="87"/>
                    <a:pt x="29" y="94"/>
                    <a:pt x="35" y="101"/>
                  </a:cubicBezTo>
                  <a:cubicBezTo>
                    <a:pt x="47" y="112"/>
                    <a:pt x="61" y="118"/>
                    <a:pt x="79" y="118"/>
                  </a:cubicBezTo>
                  <a:cubicBezTo>
                    <a:pt x="91" y="118"/>
                    <a:pt x="101" y="115"/>
                    <a:pt x="110" y="109"/>
                  </a:cubicBezTo>
                  <a:cubicBezTo>
                    <a:pt x="107" y="103"/>
                    <a:pt x="106" y="101"/>
                    <a:pt x="102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4000" kern="1200"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50C523F-6621-4165-8BE9-3BF28BCAA6EC}"/>
              </a:ext>
            </a:extLst>
          </p:cNvPr>
          <p:cNvSpPr/>
          <p:nvPr/>
        </p:nvSpPr>
        <p:spPr>
          <a:xfrm>
            <a:off x="520090" y="1716281"/>
            <a:ext cx="824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Παρουσίαση Στρατηγικού Σχεδίου Ανάπτυξης της οικονομίας τον Σεπτέμβριο 2020</a:t>
            </a:r>
            <a:endParaRPr lang="el-GR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4ECA8ED-3D7F-435E-BCC9-0601EFC46B0E}"/>
              </a:ext>
            </a:extLst>
          </p:cNvPr>
          <p:cNvGrpSpPr>
            <a:grpSpLocks noChangeAspect="1"/>
          </p:cNvGrpSpPr>
          <p:nvPr/>
        </p:nvGrpSpPr>
        <p:grpSpPr>
          <a:xfrm>
            <a:off x="771343" y="3664217"/>
            <a:ext cx="756000" cy="756000"/>
            <a:chOff x="4143375" y="39688"/>
            <a:chExt cx="1338263" cy="1339850"/>
          </a:xfrm>
          <a:solidFill>
            <a:schemeClr val="bg1"/>
          </a:solidFill>
        </p:grpSpPr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xmlns="" id="{DD54D583-34C8-4FA0-B9CD-14B6B6E16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xmlns="" id="{32CE3252-1BBD-4B62-A7F5-496891C19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xmlns="" id="{B6AFD691-32A4-48DD-98A0-9C398B905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38" name="Freeform 212">
            <a:extLst>
              <a:ext uri="{FF2B5EF4-FFF2-40B4-BE49-F238E27FC236}">
                <a16:creationId xmlns:a16="http://schemas.microsoft.com/office/drawing/2014/main" xmlns="" id="{233266AE-7A95-4944-A741-6A4C90430B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02442" y="3664217"/>
            <a:ext cx="756000" cy="7560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xmlns="" id="{99A44447-41B9-4C03-908D-231776C433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89307" y="3664217"/>
            <a:ext cx="756000" cy="756000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488215A-E352-4C14-97BD-1E2019328259}"/>
              </a:ext>
            </a:extLst>
          </p:cNvPr>
          <p:cNvGrpSpPr>
            <a:grpSpLocks noChangeAspect="1"/>
          </p:cNvGrpSpPr>
          <p:nvPr/>
        </p:nvGrpSpPr>
        <p:grpSpPr>
          <a:xfrm>
            <a:off x="9681456" y="3669961"/>
            <a:ext cx="756000" cy="756000"/>
            <a:chOff x="2753539" y="2736287"/>
            <a:chExt cx="422275" cy="422275"/>
          </a:xfrm>
          <a:solidFill>
            <a:schemeClr val="tx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135E97EB-0B5B-4C17-80BA-3D8943B7E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26168EEA-EC4D-487E-BEA9-203AAFD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E908869E-2DBC-4286-ADF8-D39E2ADA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9D49A5E8-69CE-4C00-9648-00532B891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165A7E-97B3-49B0-B645-30F465D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4980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5584057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Νέα μέτρα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1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4198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(1/5)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0BE529-5A0E-4EBD-8FBE-20CE2F446A2E}"/>
              </a:ext>
            </a:extLst>
          </p:cNvPr>
          <p:cNvGrpSpPr/>
          <p:nvPr/>
        </p:nvGrpSpPr>
        <p:grpSpPr>
          <a:xfrm>
            <a:off x="428878" y="1841378"/>
            <a:ext cx="11334243" cy="3666016"/>
            <a:chOff x="343168" y="1309996"/>
            <a:chExt cx="11334243" cy="36660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59A4EBD3-8EB1-4243-BB70-3D77157C0448}"/>
                </a:ext>
              </a:extLst>
            </p:cNvPr>
            <p:cNvGrpSpPr/>
            <p:nvPr/>
          </p:nvGrpSpPr>
          <p:grpSpPr>
            <a:xfrm>
              <a:off x="588043" y="1309996"/>
              <a:ext cx="10824912" cy="3666016"/>
              <a:chOff x="588043" y="1298485"/>
              <a:chExt cx="10824912" cy="481969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F98122CA-8347-41F6-A286-66AF606B9145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073601"/>
                <a:chOff x="588043" y="1703540"/>
                <a:chExt cx="10824912" cy="407360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xmlns="" id="{3954A43B-E9DF-4277-98F1-DC5598EFD554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073601"/>
                  <a:chOff x="588043" y="1703540"/>
                  <a:chExt cx="10824912" cy="4073601"/>
                </a:xfrm>
              </p:grpSpPr>
              <p:sp>
                <p:nvSpPr>
                  <p:cNvPr id="56" name="Rectangle: Diagonal Corners Snipped 55">
                    <a:extLst>
                      <a:ext uri="{FF2B5EF4-FFF2-40B4-BE49-F238E27FC236}">
                        <a16:creationId xmlns:a16="http://schemas.microsoft.com/office/drawing/2014/main" xmlns="" id="{E8B20A8A-D5C6-484E-A45F-BB449C7B5695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7EB2E6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7" name="Rectangle: Diagonal Corners Snipped 56">
                    <a:extLst>
                      <a:ext uri="{FF2B5EF4-FFF2-40B4-BE49-F238E27FC236}">
                        <a16:creationId xmlns:a16="http://schemas.microsoft.com/office/drawing/2014/main" xmlns="" id="{DCCEC696-23FC-4C4E-AC28-978C489DE283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7"/>
                    <a:ext cx="5379868" cy="1985454"/>
                  </a:xfrm>
                  <a:prstGeom prst="snip2DiagRect">
                    <a:avLst/>
                  </a:prstGeom>
                  <a:solidFill>
                    <a:srgbClr val="D6DCE5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8" name="Rectangle: Diagonal Corners Snipped 57">
                    <a:extLst>
                      <a:ext uri="{FF2B5EF4-FFF2-40B4-BE49-F238E27FC236}">
                        <a16:creationId xmlns:a16="http://schemas.microsoft.com/office/drawing/2014/main" xmlns="" id="{35BD79A9-C7BA-4D8F-B230-22E5C6E3CDD5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7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9" name="Rectangle: Diagonal Corners Snipped 58">
                    <a:extLst>
                      <a:ext uri="{FF2B5EF4-FFF2-40B4-BE49-F238E27FC236}">
                        <a16:creationId xmlns:a16="http://schemas.microsoft.com/office/drawing/2014/main" xmlns="" id="{49155869-D3B2-482A-A4BB-1B8E31EA75E5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</p:grpSp>
            <p:sp>
              <p:nvSpPr>
                <p:cNvPr id="55" name="Rectangle: Diagonal Corners Snipped 54">
                  <a:extLst>
                    <a:ext uri="{FF2B5EF4-FFF2-40B4-BE49-F238E27FC236}">
                      <a16:creationId xmlns:a16="http://schemas.microsoft.com/office/drawing/2014/main" xmlns="" id="{307E1212-9F5A-4E8E-862E-2AB59D28A9F7}"/>
                    </a:ext>
                  </a:extLst>
                </p:cNvPr>
                <p:cNvSpPr/>
                <p:nvPr/>
              </p:nvSpPr>
              <p:spPr>
                <a:xfrm rot="2704752">
                  <a:off x="5702394" y="3518203"/>
                  <a:ext cx="600993" cy="44731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Georgia"/>
                  </a:endParaRPr>
                </a:p>
              </p:txBody>
            </p:sp>
          </p:grpSp>
          <p:sp>
            <p:nvSpPr>
              <p:cNvPr id="52" name="Rectangle: Diagonal Corners Snipped 51">
                <a:extLst>
                  <a:ext uri="{FF2B5EF4-FFF2-40B4-BE49-F238E27FC236}">
                    <a16:creationId xmlns:a16="http://schemas.microsoft.com/office/drawing/2014/main" xmlns="" id="{88C7DCF1-6BD6-43D1-9F70-7C6BCFC868C4}"/>
                  </a:ext>
                </a:extLst>
              </p:cNvPr>
              <p:cNvSpPr/>
              <p:nvPr/>
            </p:nvSpPr>
            <p:spPr>
              <a:xfrm rot="2704752">
                <a:off x="5709376" y="5625388"/>
                <a:ext cx="587029" cy="398557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  <p:sp>
            <p:nvSpPr>
              <p:cNvPr id="53" name="Rectangle: Diagonal Corners Snipped 52">
                <a:extLst>
                  <a:ext uri="{FF2B5EF4-FFF2-40B4-BE49-F238E27FC236}">
                    <a16:creationId xmlns:a16="http://schemas.microsoft.com/office/drawing/2014/main" xmlns="" id="{99C4739B-9940-4F78-8EB4-834431D913AB}"/>
                  </a:ext>
                </a:extLst>
              </p:cNvPr>
              <p:cNvSpPr/>
              <p:nvPr/>
            </p:nvSpPr>
            <p:spPr>
              <a:xfrm rot="2704752">
                <a:off x="5730724" y="1333572"/>
                <a:ext cx="604726" cy="534551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xmlns="" id="{842834B8-C630-45A8-8EE5-F03B45E72CCC}"/>
                </a:ext>
              </a:extLst>
            </p:cNvPr>
            <p:cNvSpPr/>
            <p:nvPr/>
          </p:nvSpPr>
          <p:spPr>
            <a:xfrm rot="2704752">
              <a:off x="11254874" y="294786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6" name="Rectangle: Diagonal Corners Snipped 45">
              <a:extLst>
                <a:ext uri="{FF2B5EF4-FFF2-40B4-BE49-F238E27FC236}">
                  <a16:creationId xmlns:a16="http://schemas.microsoft.com/office/drawing/2014/main" xmlns="" id="{9738ED17-DD89-4F36-8078-1EDCD9117C82}"/>
                </a:ext>
              </a:extLst>
            </p:cNvPr>
            <p:cNvSpPr/>
            <p:nvPr/>
          </p:nvSpPr>
          <p:spPr>
            <a:xfrm rot="2704752">
              <a:off x="11254876" y="4546625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xmlns="" id="{14C4E1C9-E283-41C7-8E75-2BA8B51949C9}"/>
                </a:ext>
              </a:extLst>
            </p:cNvPr>
            <p:cNvSpPr/>
            <p:nvPr/>
          </p:nvSpPr>
          <p:spPr>
            <a:xfrm rot="2704752">
              <a:off x="319190" y="452590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EFD45C3-E2B7-45E0-8639-0E8B7AAAA840}"/>
              </a:ext>
            </a:extLst>
          </p:cNvPr>
          <p:cNvSpPr/>
          <p:nvPr/>
        </p:nvSpPr>
        <p:spPr>
          <a:xfrm>
            <a:off x="2602278" y="3942102"/>
            <a:ext cx="303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Παροχή επιδόματος ανεργίας για εποχικά απασχολούμενους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87C9A2-1F65-4040-B00C-F02636A59C11}"/>
              </a:ext>
            </a:extLst>
          </p:cNvPr>
          <p:cNvSpPr/>
          <p:nvPr/>
        </p:nvSpPr>
        <p:spPr>
          <a:xfrm>
            <a:off x="7706919" y="2467844"/>
            <a:ext cx="3604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Νέος μηχανισμός στήριξης απασχόλησης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E48EDF-356B-4C38-A0B5-B0693E56B919}"/>
              </a:ext>
            </a:extLst>
          </p:cNvPr>
          <p:cNvSpPr/>
          <p:nvPr/>
        </p:nvSpPr>
        <p:spPr>
          <a:xfrm>
            <a:off x="7953398" y="4097721"/>
            <a:ext cx="3111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πληρωμής φορολογικών οφειλών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4EDFF3-4F5D-4BFB-A4CC-D145F44C1CB6}"/>
              </a:ext>
            </a:extLst>
          </p:cNvPr>
          <p:cNvSpPr/>
          <p:nvPr/>
        </p:nvSpPr>
        <p:spPr>
          <a:xfrm>
            <a:off x="2777333" y="2376449"/>
            <a:ext cx="2684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σύμβασης εργασίας και αποζημίωση ειδικού σκοπού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11F34A7C-3C5E-4A45-B6C8-0E63B29F3CB1}"/>
              </a:ext>
            </a:extLst>
          </p:cNvPr>
          <p:cNvSpPr/>
          <p:nvPr/>
        </p:nvSpPr>
        <p:spPr>
          <a:xfrm>
            <a:off x="531335" y="1956877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864329F6-BB11-40D1-A168-9BC50A45C470}"/>
              </a:ext>
            </a:extLst>
          </p:cNvPr>
          <p:cNvSpPr/>
          <p:nvPr/>
        </p:nvSpPr>
        <p:spPr>
          <a:xfrm>
            <a:off x="6217251" y="197600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D03EEF9F-9547-430D-A39F-41291AFA44B7}"/>
              </a:ext>
            </a:extLst>
          </p:cNvPr>
          <p:cNvSpPr/>
          <p:nvPr/>
        </p:nvSpPr>
        <p:spPr>
          <a:xfrm>
            <a:off x="531335" y="3575788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0B7ECC09-0AFA-4D1B-A93C-D509B81FFBD8}"/>
              </a:ext>
            </a:extLst>
          </p:cNvPr>
          <p:cNvSpPr/>
          <p:nvPr/>
        </p:nvSpPr>
        <p:spPr>
          <a:xfrm>
            <a:off x="6208371" y="358645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32CDC64-CA7E-4771-9B0A-53578CE0FC7F}"/>
              </a:ext>
            </a:extLst>
          </p:cNvPr>
          <p:cNvGrpSpPr>
            <a:grpSpLocks noChangeAspect="1"/>
          </p:cNvGrpSpPr>
          <p:nvPr/>
        </p:nvGrpSpPr>
        <p:grpSpPr>
          <a:xfrm>
            <a:off x="1235216" y="2437166"/>
            <a:ext cx="864000" cy="864000"/>
            <a:chOff x="5794375" y="3784600"/>
            <a:chExt cx="420688" cy="420688"/>
          </a:xfrm>
          <a:solidFill>
            <a:schemeClr val="bg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xmlns="" id="{8FD2CD02-2088-4B33-8607-3F42CFB6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xmlns="" id="{1EC1CDC5-D6F9-418B-AC9F-364AF79F8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xmlns="" id="{B76A61F5-6B2A-4015-A7DB-7AB4D5B25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1DDF755-70A0-4ADC-B572-8858EF760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19" y="2467844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40" name="Freeform 195">
              <a:extLst>
                <a:ext uri="{FF2B5EF4-FFF2-40B4-BE49-F238E27FC236}">
                  <a16:creationId xmlns:a16="http://schemas.microsoft.com/office/drawing/2014/main" xmlns="" id="{79CBEF89-6976-49CF-B0B4-81CBB95B8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6">
              <a:extLst>
                <a:ext uri="{FF2B5EF4-FFF2-40B4-BE49-F238E27FC236}">
                  <a16:creationId xmlns:a16="http://schemas.microsoft.com/office/drawing/2014/main" xmlns="" id="{21664E4B-E9B7-4396-89B0-211733A93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7">
              <a:extLst>
                <a:ext uri="{FF2B5EF4-FFF2-40B4-BE49-F238E27FC236}">
                  <a16:creationId xmlns:a16="http://schemas.microsoft.com/office/drawing/2014/main" xmlns="" id="{30B86267-FA0F-42A6-A07A-3C76FB25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98">
              <a:extLst>
                <a:ext uri="{FF2B5EF4-FFF2-40B4-BE49-F238E27FC236}">
                  <a16:creationId xmlns:a16="http://schemas.microsoft.com/office/drawing/2014/main" xmlns="" id="{E49FE92D-B417-4E41-9420-0C788365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7D0ADA3-B7EE-4312-8D3B-EF2F6EE2F78B}"/>
              </a:ext>
            </a:extLst>
          </p:cNvPr>
          <p:cNvGrpSpPr>
            <a:grpSpLocks noChangeAspect="1"/>
          </p:cNvGrpSpPr>
          <p:nvPr/>
        </p:nvGrpSpPr>
        <p:grpSpPr>
          <a:xfrm>
            <a:off x="1229448" y="4019664"/>
            <a:ext cx="864000" cy="864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436C90A3-AA35-4921-949C-1260F64A1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xmlns="" id="{4AEECB61-6AF8-4125-8281-E4ABBACB5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xmlns="" id="{D3F4B6E1-A106-42B2-9141-D868FBD7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xmlns="" id="{B5F9DC8B-D505-4103-A0FE-A5D7EDEEE1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42919" y="4081789"/>
            <a:ext cx="864000" cy="864000"/>
          </a:xfrm>
          <a:custGeom>
            <a:avLst/>
            <a:gdLst>
              <a:gd name="T0" fmla="*/ 0 w 61"/>
              <a:gd name="T1" fmla="*/ 0 h 61"/>
              <a:gd name="T2" fmla="*/ 0 w 61"/>
              <a:gd name="T3" fmla="*/ 61 h 61"/>
              <a:gd name="T4" fmla="*/ 8 w 61"/>
              <a:gd name="T5" fmla="*/ 61 h 61"/>
              <a:gd name="T6" fmla="*/ 8 w 61"/>
              <a:gd name="T7" fmla="*/ 27 h 61"/>
              <a:gd name="T8" fmla="*/ 18 w 61"/>
              <a:gd name="T9" fmla="*/ 27 h 61"/>
              <a:gd name="T10" fmla="*/ 18 w 61"/>
              <a:gd name="T11" fmla="*/ 61 h 61"/>
              <a:gd name="T12" fmla="*/ 26 w 61"/>
              <a:gd name="T13" fmla="*/ 61 h 61"/>
              <a:gd name="T14" fmla="*/ 26 w 61"/>
              <a:gd name="T15" fmla="*/ 41 h 61"/>
              <a:gd name="T16" fmla="*/ 35 w 61"/>
              <a:gd name="T17" fmla="*/ 41 h 61"/>
              <a:gd name="T18" fmla="*/ 35 w 61"/>
              <a:gd name="T19" fmla="*/ 61 h 61"/>
              <a:gd name="T20" fmla="*/ 43 w 61"/>
              <a:gd name="T21" fmla="*/ 61 h 61"/>
              <a:gd name="T22" fmla="*/ 43 w 61"/>
              <a:gd name="T23" fmla="*/ 52 h 61"/>
              <a:gd name="T24" fmla="*/ 52 w 61"/>
              <a:gd name="T25" fmla="*/ 52 h 61"/>
              <a:gd name="T26" fmla="*/ 52 w 61"/>
              <a:gd name="T27" fmla="*/ 61 h 61"/>
              <a:gd name="T28" fmla="*/ 61 w 61"/>
              <a:gd name="T29" fmla="*/ 61 h 61"/>
              <a:gd name="T30" fmla="*/ 61 w 61"/>
              <a:gd name="T31" fmla="*/ 0 h 61"/>
              <a:gd name="T32" fmla="*/ 0 w 61"/>
              <a:gd name="T33" fmla="*/ 0 h 61"/>
              <a:gd name="T34" fmla="*/ 58 w 61"/>
              <a:gd name="T35" fmla="*/ 58 h 61"/>
              <a:gd name="T36" fmla="*/ 55 w 61"/>
              <a:gd name="T37" fmla="*/ 58 h 61"/>
              <a:gd name="T38" fmla="*/ 55 w 61"/>
              <a:gd name="T39" fmla="*/ 50 h 61"/>
              <a:gd name="T40" fmla="*/ 40 w 61"/>
              <a:gd name="T41" fmla="*/ 50 h 61"/>
              <a:gd name="T42" fmla="*/ 40 w 61"/>
              <a:gd name="T43" fmla="*/ 58 h 61"/>
              <a:gd name="T44" fmla="*/ 38 w 61"/>
              <a:gd name="T45" fmla="*/ 58 h 61"/>
              <a:gd name="T46" fmla="*/ 38 w 61"/>
              <a:gd name="T47" fmla="*/ 39 h 61"/>
              <a:gd name="T48" fmla="*/ 23 w 61"/>
              <a:gd name="T49" fmla="*/ 39 h 61"/>
              <a:gd name="T50" fmla="*/ 23 w 61"/>
              <a:gd name="T51" fmla="*/ 58 h 61"/>
              <a:gd name="T52" fmla="*/ 20 w 61"/>
              <a:gd name="T53" fmla="*/ 58 h 61"/>
              <a:gd name="T54" fmla="*/ 20 w 61"/>
              <a:gd name="T55" fmla="*/ 24 h 61"/>
              <a:gd name="T56" fmla="*/ 6 w 61"/>
              <a:gd name="T57" fmla="*/ 24 h 61"/>
              <a:gd name="T58" fmla="*/ 6 w 61"/>
              <a:gd name="T59" fmla="*/ 58 h 61"/>
              <a:gd name="T60" fmla="*/ 3 w 61"/>
              <a:gd name="T61" fmla="*/ 58 h 61"/>
              <a:gd name="T62" fmla="*/ 3 w 61"/>
              <a:gd name="T63" fmla="*/ 3 h 61"/>
              <a:gd name="T64" fmla="*/ 13 w 61"/>
              <a:gd name="T65" fmla="*/ 3 h 61"/>
              <a:gd name="T66" fmla="*/ 33 w 61"/>
              <a:gd name="T67" fmla="*/ 22 h 61"/>
              <a:gd name="T68" fmla="*/ 30 w 61"/>
              <a:gd name="T69" fmla="*/ 25 h 61"/>
              <a:gd name="T70" fmla="*/ 48 w 61"/>
              <a:gd name="T71" fmla="*/ 43 h 61"/>
              <a:gd name="T72" fmla="*/ 42 w 61"/>
              <a:gd name="T73" fmla="*/ 43 h 61"/>
              <a:gd name="T74" fmla="*/ 42 w 61"/>
              <a:gd name="T75" fmla="*/ 46 h 61"/>
              <a:gd name="T76" fmla="*/ 52 w 61"/>
              <a:gd name="T77" fmla="*/ 46 h 61"/>
              <a:gd name="T78" fmla="*/ 52 w 61"/>
              <a:gd name="T79" fmla="*/ 35 h 61"/>
              <a:gd name="T80" fmla="*/ 50 w 61"/>
              <a:gd name="T81" fmla="*/ 35 h 61"/>
              <a:gd name="T82" fmla="*/ 50 w 61"/>
              <a:gd name="T83" fmla="*/ 41 h 61"/>
              <a:gd name="T84" fmla="*/ 34 w 61"/>
              <a:gd name="T85" fmla="*/ 25 h 61"/>
              <a:gd name="T86" fmla="*/ 37 w 61"/>
              <a:gd name="T87" fmla="*/ 22 h 61"/>
              <a:gd name="T88" fmla="*/ 17 w 61"/>
              <a:gd name="T89" fmla="*/ 3 h 61"/>
              <a:gd name="T90" fmla="*/ 58 w 61"/>
              <a:gd name="T91" fmla="*/ 3 h 61"/>
              <a:gd name="T92" fmla="*/ 58 w 61"/>
              <a:gd name="T93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" h="61">
                <a:moveTo>
                  <a:pt x="0" y="0"/>
                </a:moveTo>
                <a:lnTo>
                  <a:pt x="0" y="61"/>
                </a:lnTo>
                <a:lnTo>
                  <a:pt x="8" y="61"/>
                </a:lnTo>
                <a:lnTo>
                  <a:pt x="8" y="27"/>
                </a:lnTo>
                <a:lnTo>
                  <a:pt x="18" y="27"/>
                </a:lnTo>
                <a:lnTo>
                  <a:pt x="18" y="61"/>
                </a:lnTo>
                <a:lnTo>
                  <a:pt x="26" y="61"/>
                </a:lnTo>
                <a:lnTo>
                  <a:pt x="26" y="41"/>
                </a:lnTo>
                <a:lnTo>
                  <a:pt x="35" y="41"/>
                </a:lnTo>
                <a:lnTo>
                  <a:pt x="35" y="61"/>
                </a:lnTo>
                <a:lnTo>
                  <a:pt x="43" y="61"/>
                </a:lnTo>
                <a:lnTo>
                  <a:pt x="43" y="52"/>
                </a:lnTo>
                <a:lnTo>
                  <a:pt x="52" y="52"/>
                </a:lnTo>
                <a:lnTo>
                  <a:pt x="52" y="61"/>
                </a:ln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close/>
                <a:moveTo>
                  <a:pt x="58" y="58"/>
                </a:moveTo>
                <a:lnTo>
                  <a:pt x="55" y="58"/>
                </a:lnTo>
                <a:lnTo>
                  <a:pt x="55" y="50"/>
                </a:lnTo>
                <a:lnTo>
                  <a:pt x="40" y="50"/>
                </a:lnTo>
                <a:lnTo>
                  <a:pt x="40" y="58"/>
                </a:lnTo>
                <a:lnTo>
                  <a:pt x="38" y="58"/>
                </a:lnTo>
                <a:lnTo>
                  <a:pt x="38" y="39"/>
                </a:lnTo>
                <a:lnTo>
                  <a:pt x="23" y="39"/>
                </a:lnTo>
                <a:lnTo>
                  <a:pt x="23" y="58"/>
                </a:lnTo>
                <a:lnTo>
                  <a:pt x="20" y="58"/>
                </a:lnTo>
                <a:lnTo>
                  <a:pt x="20" y="24"/>
                </a:lnTo>
                <a:lnTo>
                  <a:pt x="6" y="24"/>
                </a:lnTo>
                <a:lnTo>
                  <a:pt x="6" y="58"/>
                </a:lnTo>
                <a:lnTo>
                  <a:pt x="3" y="58"/>
                </a:lnTo>
                <a:lnTo>
                  <a:pt x="3" y="3"/>
                </a:lnTo>
                <a:lnTo>
                  <a:pt x="13" y="3"/>
                </a:lnTo>
                <a:lnTo>
                  <a:pt x="33" y="22"/>
                </a:lnTo>
                <a:lnTo>
                  <a:pt x="30" y="25"/>
                </a:lnTo>
                <a:lnTo>
                  <a:pt x="48" y="43"/>
                </a:lnTo>
                <a:lnTo>
                  <a:pt x="42" y="43"/>
                </a:lnTo>
                <a:lnTo>
                  <a:pt x="42" y="46"/>
                </a:lnTo>
                <a:lnTo>
                  <a:pt x="52" y="46"/>
                </a:lnTo>
                <a:lnTo>
                  <a:pt x="52" y="35"/>
                </a:lnTo>
                <a:lnTo>
                  <a:pt x="50" y="35"/>
                </a:lnTo>
                <a:lnTo>
                  <a:pt x="50" y="41"/>
                </a:lnTo>
                <a:lnTo>
                  <a:pt x="34" y="25"/>
                </a:lnTo>
                <a:lnTo>
                  <a:pt x="37" y="22"/>
                </a:lnTo>
                <a:lnTo>
                  <a:pt x="17" y="3"/>
                </a:lnTo>
                <a:lnTo>
                  <a:pt x="58" y="3"/>
                </a:lnTo>
                <a:lnTo>
                  <a:pt x="58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0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5223" name="think-cell Slide" r:id="rId4" imgW="360" imgH="360" progId="">
              <p:embed/>
            </p:oleObj>
          </a:graphicData>
        </a:graphic>
      </p:graphicFrame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xmlns="" id="{DF4BBE6B-18D1-4630-8B1E-D8F4E41BAD5A}"/>
              </a:ext>
            </a:extLst>
          </p:cNvPr>
          <p:cNvSpPr/>
          <p:nvPr/>
        </p:nvSpPr>
        <p:spPr>
          <a:xfrm>
            <a:off x="6196829" y="3672772"/>
            <a:ext cx="5379868" cy="1510200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xmlns="" id="{E8B20A8A-D5C6-484E-A45F-BB449C7B5695}"/>
              </a:ext>
            </a:extLst>
          </p:cNvPr>
          <p:cNvSpPr/>
          <p:nvPr/>
        </p:nvSpPr>
        <p:spPr>
          <a:xfrm>
            <a:off x="6128356" y="2099366"/>
            <a:ext cx="5379868" cy="1510200"/>
          </a:xfrm>
          <a:prstGeom prst="snip2DiagRect">
            <a:avLst/>
          </a:prstGeom>
          <a:solidFill>
            <a:srgbClr val="7EB2E6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xmlns="" id="{35BD79A9-C7BA-4D8F-B230-22E5C6E3CDD5}"/>
              </a:ext>
            </a:extLst>
          </p:cNvPr>
          <p:cNvSpPr/>
          <p:nvPr/>
        </p:nvSpPr>
        <p:spPr>
          <a:xfrm>
            <a:off x="721337" y="3703390"/>
            <a:ext cx="5379868" cy="1510201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9" name="Rectangle: Diagonal Corners Snipped 58">
            <a:extLst>
              <a:ext uri="{FF2B5EF4-FFF2-40B4-BE49-F238E27FC236}">
                <a16:creationId xmlns:a16="http://schemas.microsoft.com/office/drawing/2014/main" xmlns="" id="{49155869-D3B2-482A-A4BB-1B8E31EA75E5}"/>
              </a:ext>
            </a:extLst>
          </p:cNvPr>
          <p:cNvSpPr/>
          <p:nvPr/>
        </p:nvSpPr>
        <p:spPr>
          <a:xfrm>
            <a:off x="718671" y="2121612"/>
            <a:ext cx="5379868" cy="1510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xmlns="" id="{99C4739B-9940-4F78-8EB4-834431D913AB}"/>
              </a:ext>
            </a:extLst>
          </p:cNvPr>
          <p:cNvSpPr/>
          <p:nvPr/>
        </p:nvSpPr>
        <p:spPr>
          <a:xfrm rot="2704752">
            <a:off x="5928566" y="1769548"/>
            <a:ext cx="459974" cy="5345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xmlns="" id="{D7DC8B98-BF00-4846-B933-7CCAC8EF9FA3}"/>
              </a:ext>
            </a:extLst>
          </p:cNvPr>
          <p:cNvSpPr/>
          <p:nvPr/>
        </p:nvSpPr>
        <p:spPr>
          <a:xfrm rot="2704752">
            <a:off x="5868010" y="5917853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xmlns="" id="{14C4E1C9-E283-41C7-8E75-2BA8B51949C9}"/>
              </a:ext>
            </a:extLst>
          </p:cNvPr>
          <p:cNvSpPr/>
          <p:nvPr/>
        </p:nvSpPr>
        <p:spPr>
          <a:xfrm rot="2704752">
            <a:off x="11377673" y="499293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EFD45C3-E2B7-45E0-8639-0E8B7AAAA840}"/>
              </a:ext>
            </a:extLst>
          </p:cNvPr>
          <p:cNvSpPr/>
          <p:nvPr/>
        </p:nvSpPr>
        <p:spPr>
          <a:xfrm>
            <a:off x="2722590" y="3877748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Δεύτερη φάση επιστρεπτέας προκαταβολής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(σύνολο €2 δισ.)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F562BC59-1D54-42F1-B916-486A8DD20A9C}"/>
              </a:ext>
            </a:extLst>
          </p:cNvPr>
          <p:cNvSpPr/>
          <p:nvPr/>
        </p:nvSpPr>
        <p:spPr>
          <a:xfrm>
            <a:off x="7710351" y="4056906"/>
            <a:ext cx="336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προκαταβολής φόρου εισοδήματος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487C9A2-1F65-4040-B00C-F02636A59C11}"/>
              </a:ext>
            </a:extLst>
          </p:cNvPr>
          <p:cNvSpPr/>
          <p:nvPr/>
        </p:nvSpPr>
        <p:spPr>
          <a:xfrm>
            <a:off x="7806350" y="2276784"/>
            <a:ext cx="3170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Συμψηφισμός φόρου ιδιοκτητών ακινήτων με φορολογικές υποχρεώσεις από τον Ιούλιο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4EDFF3-4F5D-4BFB-A4CC-D145F44C1CB6}"/>
              </a:ext>
            </a:extLst>
          </p:cNvPr>
          <p:cNvSpPr/>
          <p:nvPr/>
        </p:nvSpPr>
        <p:spPr>
          <a:xfrm>
            <a:off x="2569531" y="2272800"/>
            <a:ext cx="3187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(ιδιαίτερη πρόνοια για τουρισμό, μεταφορές, πολιτισμό και αθλητισμό)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E91A4CC-0BEA-4042-B6D1-C200B9B82C71}"/>
              </a:ext>
            </a:extLst>
          </p:cNvPr>
          <p:cNvSpPr/>
          <p:nvPr/>
        </p:nvSpPr>
        <p:spPr>
          <a:xfrm>
            <a:off x="564213" y="195961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B547E23-FFDA-4F72-A4C0-BD6A79BE972F}"/>
              </a:ext>
            </a:extLst>
          </p:cNvPr>
          <p:cNvSpPr/>
          <p:nvPr/>
        </p:nvSpPr>
        <p:spPr>
          <a:xfrm>
            <a:off x="6187155" y="197938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5E6BDF30-9377-4EC5-9EE5-5FB0F5DBAF08}"/>
              </a:ext>
            </a:extLst>
          </p:cNvPr>
          <p:cNvSpPr/>
          <p:nvPr/>
        </p:nvSpPr>
        <p:spPr>
          <a:xfrm>
            <a:off x="612850" y="350779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Νέα μέτρα (2/5)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3F302D72-66D6-4BAC-8968-07658E564F01}"/>
              </a:ext>
            </a:extLst>
          </p:cNvPr>
          <p:cNvGrpSpPr/>
          <p:nvPr/>
        </p:nvGrpSpPr>
        <p:grpSpPr>
          <a:xfrm>
            <a:off x="1188450" y="4057649"/>
            <a:ext cx="864000" cy="856762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xmlns="" id="{48FDB5DE-A7A6-4E7D-B7FE-131810D74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" name="Group 243">
              <a:extLst>
                <a:ext uri="{FF2B5EF4-FFF2-40B4-BE49-F238E27FC236}">
                  <a16:creationId xmlns:a16="http://schemas.microsoft.com/office/drawing/2014/main" xmlns="" id="{7A9F02FE-2882-49D3-8760-24CA64AD7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107" name="AutoShape 244">
                <a:extLst>
                  <a:ext uri="{FF2B5EF4-FFF2-40B4-BE49-F238E27FC236}">
                    <a16:creationId xmlns:a16="http://schemas.microsoft.com/office/drawing/2014/main" xmlns="" id="{89FB848A-1648-4BF5-980E-2047CBD1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245">
                <a:extLst>
                  <a:ext uri="{FF2B5EF4-FFF2-40B4-BE49-F238E27FC236}">
                    <a16:creationId xmlns:a16="http://schemas.microsoft.com/office/drawing/2014/main" xmlns="" id="{2BFF2CE1-4B91-4666-82B3-705950817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 246">
                <a:extLst>
                  <a:ext uri="{FF2B5EF4-FFF2-40B4-BE49-F238E27FC236}">
                    <a16:creationId xmlns:a16="http://schemas.microsoft.com/office/drawing/2014/main" xmlns="" id="{C90FED10-8F5F-4D15-B75D-FD6AFC72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" name="Freeform 43">
            <a:extLst>
              <a:ext uri="{FF2B5EF4-FFF2-40B4-BE49-F238E27FC236}">
                <a16:creationId xmlns:a16="http://schemas.microsoft.com/office/drawing/2014/main" xmlns="" id="{29C806DC-CB6B-4F64-AE73-C7519E44A9DF}"/>
              </a:ext>
            </a:extLst>
          </p:cNvPr>
          <p:cNvSpPr>
            <a:spLocks noEditPoints="1"/>
          </p:cNvSpPr>
          <p:nvPr/>
        </p:nvSpPr>
        <p:spPr bwMode="auto">
          <a:xfrm>
            <a:off x="6871596" y="2472324"/>
            <a:ext cx="396588" cy="339932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xmlns="" id="{94036196-650D-48E4-ABCD-FFFB07B19CE3}"/>
              </a:ext>
            </a:extLst>
          </p:cNvPr>
          <p:cNvSpPr>
            <a:spLocks noEditPoints="1"/>
          </p:cNvSpPr>
          <p:nvPr/>
        </p:nvSpPr>
        <p:spPr bwMode="auto">
          <a:xfrm>
            <a:off x="6644975" y="2359013"/>
            <a:ext cx="864000" cy="864000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24">
            <a:extLst>
              <a:ext uri="{FF2B5EF4-FFF2-40B4-BE49-F238E27FC236}">
                <a16:creationId xmlns:a16="http://schemas.microsoft.com/office/drawing/2014/main" xmlns="" id="{C6C7828D-D838-4D3F-9050-83506E8427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9596" y="4048948"/>
            <a:ext cx="864000" cy="864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xmlns="" id="{C9C50950-7913-4289-A70B-8197CCE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xmlns="" id="{E4BE2DF3-8250-4693-A0B3-4BE9E0FF9BF4}"/>
              </a:ext>
            </a:extLst>
          </p:cNvPr>
          <p:cNvSpPr/>
          <p:nvPr/>
        </p:nvSpPr>
        <p:spPr>
          <a:xfrm rot="2704752">
            <a:off x="5899789" y="3446414"/>
            <a:ext cx="457135" cy="44731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C5998969-67C5-43EA-874B-7F6F7A1A8F1C}"/>
              </a:ext>
            </a:extLst>
          </p:cNvPr>
          <p:cNvSpPr/>
          <p:nvPr/>
        </p:nvSpPr>
        <p:spPr>
          <a:xfrm>
            <a:off x="6320975" y="343822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xmlns="" id="{8DB4FD79-1A39-44B4-AC43-0F3C3E1AFF59}"/>
              </a:ext>
            </a:extLst>
          </p:cNvPr>
          <p:cNvSpPr/>
          <p:nvPr/>
        </p:nvSpPr>
        <p:spPr>
          <a:xfrm rot="2704752">
            <a:off x="5964172" y="502606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xmlns="" id="{06B54FF5-6F91-40EF-8FBD-C6E21E339CDA}"/>
              </a:ext>
            </a:extLst>
          </p:cNvPr>
          <p:cNvSpPr/>
          <p:nvPr/>
        </p:nvSpPr>
        <p:spPr>
          <a:xfrm rot="2704752">
            <a:off x="11386512" y="3443676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xmlns="" id="{B12FDB5A-3701-4D8D-8304-69D7CDBE04EC}"/>
              </a:ext>
            </a:extLst>
          </p:cNvPr>
          <p:cNvGrpSpPr>
            <a:grpSpLocks noChangeAspect="1"/>
          </p:cNvGrpSpPr>
          <p:nvPr/>
        </p:nvGrpSpPr>
        <p:grpSpPr>
          <a:xfrm>
            <a:off x="1188450" y="2408889"/>
            <a:ext cx="864000" cy="864000"/>
            <a:chOff x="971884" y="9312867"/>
            <a:chExt cx="426447" cy="426447"/>
          </a:xfrm>
          <a:solidFill>
            <a:schemeClr val="bg1"/>
          </a:solidFill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xmlns="" id="{460B4E8D-F37E-4B1C-8654-D9536ADBE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84" y="9312867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xmlns="" id="{C37D550F-271C-4AF2-B94D-8E41650C8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841" y="9361805"/>
              <a:ext cx="356538" cy="321581"/>
            </a:xfrm>
            <a:custGeom>
              <a:avLst/>
              <a:gdLst>
                <a:gd name="T0" fmla="*/ 7 w 51"/>
                <a:gd name="T1" fmla="*/ 46 h 46"/>
                <a:gd name="T2" fmla="*/ 19 w 51"/>
                <a:gd name="T3" fmla="*/ 46 h 46"/>
                <a:gd name="T4" fmla="*/ 32 w 51"/>
                <a:gd name="T5" fmla="*/ 46 h 46"/>
                <a:gd name="T6" fmla="*/ 44 w 51"/>
                <a:gd name="T7" fmla="*/ 46 h 46"/>
                <a:gd name="T8" fmla="*/ 44 w 51"/>
                <a:gd name="T9" fmla="*/ 25 h 46"/>
                <a:gd name="T10" fmla="*/ 51 w 51"/>
                <a:gd name="T11" fmla="*/ 25 h 46"/>
                <a:gd name="T12" fmla="*/ 26 w 51"/>
                <a:gd name="T13" fmla="*/ 0 h 46"/>
                <a:gd name="T14" fmla="*/ 0 w 51"/>
                <a:gd name="T15" fmla="*/ 25 h 46"/>
                <a:gd name="T16" fmla="*/ 7 w 51"/>
                <a:gd name="T17" fmla="*/ 25 h 46"/>
                <a:gd name="T18" fmla="*/ 7 w 51"/>
                <a:gd name="T19" fmla="*/ 46 h 46"/>
                <a:gd name="T20" fmla="*/ 22 w 51"/>
                <a:gd name="T21" fmla="*/ 44 h 46"/>
                <a:gd name="T22" fmla="*/ 22 w 51"/>
                <a:gd name="T23" fmla="*/ 33 h 46"/>
                <a:gd name="T24" fmla="*/ 29 w 51"/>
                <a:gd name="T25" fmla="*/ 33 h 46"/>
                <a:gd name="T26" fmla="*/ 29 w 51"/>
                <a:gd name="T27" fmla="*/ 44 h 46"/>
                <a:gd name="T28" fmla="*/ 22 w 51"/>
                <a:gd name="T29" fmla="*/ 44 h 46"/>
                <a:gd name="T30" fmla="*/ 7 w 51"/>
                <a:gd name="T31" fmla="*/ 23 h 46"/>
                <a:gd name="T32" fmla="*/ 26 w 51"/>
                <a:gd name="T33" fmla="*/ 4 h 46"/>
                <a:gd name="T34" fmla="*/ 45 w 51"/>
                <a:gd name="T35" fmla="*/ 23 h 46"/>
                <a:gd name="T36" fmla="*/ 42 w 51"/>
                <a:gd name="T37" fmla="*/ 23 h 46"/>
                <a:gd name="T38" fmla="*/ 42 w 51"/>
                <a:gd name="T39" fmla="*/ 44 h 46"/>
                <a:gd name="T40" fmla="*/ 32 w 51"/>
                <a:gd name="T41" fmla="*/ 44 h 46"/>
                <a:gd name="T42" fmla="*/ 32 w 51"/>
                <a:gd name="T43" fmla="*/ 31 h 46"/>
                <a:gd name="T44" fmla="*/ 19 w 51"/>
                <a:gd name="T45" fmla="*/ 31 h 46"/>
                <a:gd name="T46" fmla="*/ 19 w 51"/>
                <a:gd name="T47" fmla="*/ 44 h 46"/>
                <a:gd name="T48" fmla="*/ 9 w 51"/>
                <a:gd name="T49" fmla="*/ 44 h 46"/>
                <a:gd name="T50" fmla="*/ 9 w 51"/>
                <a:gd name="T51" fmla="*/ 23 h 46"/>
                <a:gd name="T52" fmla="*/ 7 w 51"/>
                <a:gd name="T5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6">
                  <a:moveTo>
                    <a:pt x="7" y="46"/>
                  </a:moveTo>
                  <a:lnTo>
                    <a:pt x="19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4" y="25"/>
                  </a:lnTo>
                  <a:lnTo>
                    <a:pt x="51" y="25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46"/>
                  </a:lnTo>
                  <a:close/>
                  <a:moveTo>
                    <a:pt x="22" y="44"/>
                  </a:moveTo>
                  <a:lnTo>
                    <a:pt x="22" y="33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22" y="44"/>
                  </a:lnTo>
                  <a:close/>
                  <a:moveTo>
                    <a:pt x="7" y="23"/>
                  </a:moveTo>
                  <a:lnTo>
                    <a:pt x="26" y="4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2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52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6247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(3/5)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654096" y="2738669"/>
            <a:ext cx="2549121" cy="3127048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593034" y="2501072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Μεταφορές προσώπων 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3450206" y="2738669"/>
            <a:ext cx="2549121" cy="3127048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3396564" y="2510600"/>
            <a:ext cx="2368486" cy="85562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Καφές και μη αλκοολούχα ποτά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xmlns="" id="{BEF97278-479E-4662-A828-C7C57170659B}"/>
              </a:ext>
            </a:extLst>
          </p:cNvPr>
          <p:cNvSpPr/>
          <p:nvPr/>
        </p:nvSpPr>
        <p:spPr>
          <a:xfrm>
            <a:off x="6246315" y="2738669"/>
            <a:ext cx="2549121" cy="3127048"/>
          </a:xfrm>
          <a:prstGeom prst="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80/20 στο 90/10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xmlns="" id="{E670C18F-7F70-4E02-8AA0-359BAAC55A64}"/>
              </a:ext>
            </a:extLst>
          </p:cNvPr>
          <p:cNvSpPr/>
          <p:nvPr/>
        </p:nvSpPr>
        <p:spPr>
          <a:xfrm>
            <a:off x="9042425" y="2738669"/>
            <a:ext cx="2549121" cy="3127048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xmlns="" id="{32E10C94-8E0E-40E3-8353-C49AFD67AF93}"/>
              </a:ext>
            </a:extLst>
          </p:cNvPr>
          <p:cNvSpPr/>
          <p:nvPr/>
        </p:nvSpPr>
        <p:spPr>
          <a:xfrm>
            <a:off x="8988783" y="2510600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Εισιτήρια κινηματογράφων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xmlns="" id="{705D0E51-719B-40F6-A2CB-7DC1179A48F5}"/>
              </a:ext>
            </a:extLst>
          </p:cNvPr>
          <p:cNvSpPr/>
          <p:nvPr/>
        </p:nvSpPr>
        <p:spPr>
          <a:xfrm>
            <a:off x="6192395" y="2510600"/>
            <a:ext cx="248071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Τουριστικό πακέτο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969CF1F-0A16-4903-AA5E-731F519AB3ED}"/>
              </a:ext>
            </a:extLst>
          </p:cNvPr>
          <p:cNvGrpSpPr/>
          <p:nvPr/>
        </p:nvGrpSpPr>
        <p:grpSpPr>
          <a:xfrm>
            <a:off x="804388" y="3795310"/>
            <a:ext cx="864000" cy="775152"/>
            <a:chOff x="8104739" y="2096461"/>
            <a:chExt cx="864000" cy="775152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8D8E5A26-CA35-4939-BDFB-42095F811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4739" y="209646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9E60EA0-B704-4571-9272-85B9CE4F764B}"/>
                </a:ext>
              </a:extLst>
            </p:cNvPr>
            <p:cNvGrpSpPr/>
            <p:nvPr/>
          </p:nvGrpSpPr>
          <p:grpSpPr>
            <a:xfrm>
              <a:off x="8262980" y="2183411"/>
              <a:ext cx="555868" cy="554428"/>
              <a:chOff x="10177481" y="3471578"/>
              <a:chExt cx="555868" cy="554428"/>
            </a:xfrm>
          </p:grpSpPr>
          <p:sp>
            <p:nvSpPr>
              <p:cNvPr id="42" name="AutoShape 61">
                <a:extLst>
                  <a:ext uri="{FF2B5EF4-FFF2-40B4-BE49-F238E27FC236}">
                    <a16:creationId xmlns:a16="http://schemas.microsoft.com/office/drawing/2014/main" xmlns="" id="{F8CDDFF8-081C-4E54-A52B-348A5CA7A4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177481" y="3471578"/>
                <a:ext cx="555868" cy="554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xmlns="" id="{4D05371B-4717-43FD-9109-054413CE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244" y="3663107"/>
                <a:ext cx="473784" cy="165608"/>
              </a:xfrm>
              <a:custGeom>
                <a:avLst/>
                <a:gdLst>
                  <a:gd name="T0" fmla="*/ 987 w 987"/>
                  <a:gd name="T1" fmla="*/ 203 h 345"/>
                  <a:gd name="T2" fmla="*/ 987 w 987"/>
                  <a:gd name="T3" fmla="*/ 308 h 345"/>
                  <a:gd name="T4" fmla="*/ 987 w 987"/>
                  <a:gd name="T5" fmla="*/ 308 h 345"/>
                  <a:gd name="T6" fmla="*/ 986 w 987"/>
                  <a:gd name="T7" fmla="*/ 315 h 345"/>
                  <a:gd name="T8" fmla="*/ 983 w 987"/>
                  <a:gd name="T9" fmla="*/ 322 h 345"/>
                  <a:gd name="T10" fmla="*/ 981 w 987"/>
                  <a:gd name="T11" fmla="*/ 328 h 345"/>
                  <a:gd name="T12" fmla="*/ 976 w 987"/>
                  <a:gd name="T13" fmla="*/ 334 h 345"/>
                  <a:gd name="T14" fmla="*/ 970 w 987"/>
                  <a:gd name="T15" fmla="*/ 339 h 345"/>
                  <a:gd name="T16" fmla="*/ 964 w 987"/>
                  <a:gd name="T17" fmla="*/ 343 h 345"/>
                  <a:gd name="T18" fmla="*/ 957 w 987"/>
                  <a:gd name="T19" fmla="*/ 344 h 345"/>
                  <a:gd name="T20" fmla="*/ 950 w 987"/>
                  <a:gd name="T21" fmla="*/ 345 h 345"/>
                  <a:gd name="T22" fmla="*/ 36 w 987"/>
                  <a:gd name="T23" fmla="*/ 345 h 345"/>
                  <a:gd name="T24" fmla="*/ 36 w 987"/>
                  <a:gd name="T25" fmla="*/ 345 h 345"/>
                  <a:gd name="T26" fmla="*/ 29 w 987"/>
                  <a:gd name="T27" fmla="*/ 344 h 345"/>
                  <a:gd name="T28" fmla="*/ 23 w 987"/>
                  <a:gd name="T29" fmla="*/ 343 h 345"/>
                  <a:gd name="T30" fmla="*/ 16 w 987"/>
                  <a:gd name="T31" fmla="*/ 339 h 345"/>
                  <a:gd name="T32" fmla="*/ 11 w 987"/>
                  <a:gd name="T33" fmla="*/ 334 h 345"/>
                  <a:gd name="T34" fmla="*/ 6 w 987"/>
                  <a:gd name="T35" fmla="*/ 328 h 345"/>
                  <a:gd name="T36" fmla="*/ 2 w 987"/>
                  <a:gd name="T37" fmla="*/ 322 h 345"/>
                  <a:gd name="T38" fmla="*/ 0 w 987"/>
                  <a:gd name="T39" fmla="*/ 315 h 345"/>
                  <a:gd name="T40" fmla="*/ 0 w 987"/>
                  <a:gd name="T41" fmla="*/ 308 h 345"/>
                  <a:gd name="T42" fmla="*/ 0 w 987"/>
                  <a:gd name="T43" fmla="*/ 37 h 345"/>
                  <a:gd name="T44" fmla="*/ 0 w 987"/>
                  <a:gd name="T45" fmla="*/ 37 h 345"/>
                  <a:gd name="T46" fmla="*/ 0 w 987"/>
                  <a:gd name="T47" fmla="*/ 29 h 345"/>
                  <a:gd name="T48" fmla="*/ 2 w 987"/>
                  <a:gd name="T49" fmla="*/ 23 h 345"/>
                  <a:gd name="T50" fmla="*/ 6 w 987"/>
                  <a:gd name="T51" fmla="*/ 16 h 345"/>
                  <a:gd name="T52" fmla="*/ 11 w 987"/>
                  <a:gd name="T53" fmla="*/ 11 h 345"/>
                  <a:gd name="T54" fmla="*/ 16 w 987"/>
                  <a:gd name="T55" fmla="*/ 6 h 345"/>
                  <a:gd name="T56" fmla="*/ 23 w 987"/>
                  <a:gd name="T57" fmla="*/ 3 h 345"/>
                  <a:gd name="T58" fmla="*/ 29 w 987"/>
                  <a:gd name="T59" fmla="*/ 0 h 345"/>
                  <a:gd name="T60" fmla="*/ 36 w 987"/>
                  <a:gd name="T61" fmla="*/ 0 h 345"/>
                  <a:gd name="T62" fmla="*/ 907 w 987"/>
                  <a:gd name="T63" fmla="*/ 0 h 345"/>
                  <a:gd name="T64" fmla="*/ 907 w 987"/>
                  <a:gd name="T65" fmla="*/ 0 h 345"/>
                  <a:gd name="T66" fmla="*/ 915 w 987"/>
                  <a:gd name="T67" fmla="*/ 1 h 345"/>
                  <a:gd name="T68" fmla="*/ 921 w 987"/>
                  <a:gd name="T69" fmla="*/ 3 h 345"/>
                  <a:gd name="T70" fmla="*/ 927 w 987"/>
                  <a:gd name="T71" fmla="*/ 6 h 345"/>
                  <a:gd name="T72" fmla="*/ 933 w 987"/>
                  <a:gd name="T73" fmla="*/ 11 h 345"/>
                  <a:gd name="T74" fmla="*/ 936 w 987"/>
                  <a:gd name="T75" fmla="*/ 17 h 345"/>
                  <a:gd name="T76" fmla="*/ 940 w 987"/>
                  <a:gd name="T77" fmla="*/ 23 h 345"/>
                  <a:gd name="T78" fmla="*/ 942 w 987"/>
                  <a:gd name="T79" fmla="*/ 30 h 345"/>
                  <a:gd name="T80" fmla="*/ 945 w 987"/>
                  <a:gd name="T81" fmla="*/ 37 h 345"/>
                  <a:gd name="T82" fmla="*/ 987 w 987"/>
                  <a:gd name="T83" fmla="*/ 20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7" h="345">
                    <a:moveTo>
                      <a:pt x="987" y="203"/>
                    </a:moveTo>
                    <a:lnTo>
                      <a:pt x="987" y="308"/>
                    </a:lnTo>
                    <a:lnTo>
                      <a:pt x="987" y="308"/>
                    </a:lnTo>
                    <a:lnTo>
                      <a:pt x="986" y="315"/>
                    </a:lnTo>
                    <a:lnTo>
                      <a:pt x="983" y="322"/>
                    </a:lnTo>
                    <a:lnTo>
                      <a:pt x="981" y="328"/>
                    </a:lnTo>
                    <a:lnTo>
                      <a:pt x="976" y="334"/>
                    </a:lnTo>
                    <a:lnTo>
                      <a:pt x="970" y="339"/>
                    </a:lnTo>
                    <a:lnTo>
                      <a:pt x="964" y="343"/>
                    </a:lnTo>
                    <a:lnTo>
                      <a:pt x="957" y="344"/>
                    </a:lnTo>
                    <a:lnTo>
                      <a:pt x="950" y="345"/>
                    </a:lnTo>
                    <a:lnTo>
                      <a:pt x="36" y="345"/>
                    </a:lnTo>
                    <a:lnTo>
                      <a:pt x="36" y="345"/>
                    </a:lnTo>
                    <a:lnTo>
                      <a:pt x="29" y="344"/>
                    </a:lnTo>
                    <a:lnTo>
                      <a:pt x="23" y="343"/>
                    </a:lnTo>
                    <a:lnTo>
                      <a:pt x="16" y="339"/>
                    </a:lnTo>
                    <a:lnTo>
                      <a:pt x="11" y="334"/>
                    </a:lnTo>
                    <a:lnTo>
                      <a:pt x="6" y="328"/>
                    </a:lnTo>
                    <a:lnTo>
                      <a:pt x="2" y="322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907" y="0"/>
                    </a:lnTo>
                    <a:lnTo>
                      <a:pt x="907" y="0"/>
                    </a:lnTo>
                    <a:lnTo>
                      <a:pt x="915" y="1"/>
                    </a:lnTo>
                    <a:lnTo>
                      <a:pt x="921" y="3"/>
                    </a:lnTo>
                    <a:lnTo>
                      <a:pt x="927" y="6"/>
                    </a:lnTo>
                    <a:lnTo>
                      <a:pt x="933" y="11"/>
                    </a:lnTo>
                    <a:lnTo>
                      <a:pt x="936" y="17"/>
                    </a:lnTo>
                    <a:lnTo>
                      <a:pt x="940" y="23"/>
                    </a:lnTo>
                    <a:lnTo>
                      <a:pt x="942" y="30"/>
                    </a:lnTo>
                    <a:lnTo>
                      <a:pt x="945" y="37"/>
                    </a:lnTo>
                    <a:lnTo>
                      <a:pt x="987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xmlns="" id="{0830B24B-7D03-4835-ACAA-D213BD14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44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5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7 w 147"/>
                  <a:gd name="T33" fmla="*/ 146 h 147"/>
                  <a:gd name="T34" fmla="*/ 51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1 w 147"/>
                  <a:gd name="T73" fmla="*/ 4 h 147"/>
                  <a:gd name="T74" fmla="*/ 57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5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7" y="146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1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5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xmlns="" id="{CC6FAB14-116F-4AC0-9C99-6F760BA18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8769" y="3795594"/>
                <a:ext cx="60483" cy="59043"/>
              </a:xfrm>
              <a:custGeom>
                <a:avLst/>
                <a:gdLst>
                  <a:gd name="T0" fmla="*/ 126 w 126"/>
                  <a:gd name="T1" fmla="*/ 63 h 125"/>
                  <a:gd name="T2" fmla="*/ 126 w 126"/>
                  <a:gd name="T3" fmla="*/ 63 h 125"/>
                  <a:gd name="T4" fmla="*/ 125 w 126"/>
                  <a:gd name="T5" fmla="*/ 75 h 125"/>
                  <a:gd name="T6" fmla="*/ 121 w 126"/>
                  <a:gd name="T7" fmla="*/ 87 h 125"/>
                  <a:gd name="T8" fmla="*/ 115 w 126"/>
                  <a:gd name="T9" fmla="*/ 98 h 125"/>
                  <a:gd name="T10" fmla="*/ 106 w 126"/>
                  <a:gd name="T11" fmla="*/ 107 h 125"/>
                  <a:gd name="T12" fmla="*/ 98 w 126"/>
                  <a:gd name="T13" fmla="*/ 114 h 125"/>
                  <a:gd name="T14" fmla="*/ 87 w 126"/>
                  <a:gd name="T15" fmla="*/ 120 h 125"/>
                  <a:gd name="T16" fmla="*/ 75 w 126"/>
                  <a:gd name="T17" fmla="*/ 124 h 125"/>
                  <a:gd name="T18" fmla="*/ 63 w 126"/>
                  <a:gd name="T19" fmla="*/ 125 h 125"/>
                  <a:gd name="T20" fmla="*/ 63 w 126"/>
                  <a:gd name="T21" fmla="*/ 125 h 125"/>
                  <a:gd name="T22" fmla="*/ 50 w 126"/>
                  <a:gd name="T23" fmla="*/ 124 h 125"/>
                  <a:gd name="T24" fmla="*/ 38 w 126"/>
                  <a:gd name="T25" fmla="*/ 120 h 125"/>
                  <a:gd name="T26" fmla="*/ 28 w 126"/>
                  <a:gd name="T27" fmla="*/ 114 h 125"/>
                  <a:gd name="T28" fmla="*/ 18 w 126"/>
                  <a:gd name="T29" fmla="*/ 107 h 125"/>
                  <a:gd name="T30" fmla="*/ 11 w 126"/>
                  <a:gd name="T31" fmla="*/ 98 h 125"/>
                  <a:gd name="T32" fmla="*/ 5 w 126"/>
                  <a:gd name="T33" fmla="*/ 87 h 125"/>
                  <a:gd name="T34" fmla="*/ 2 w 126"/>
                  <a:gd name="T35" fmla="*/ 75 h 125"/>
                  <a:gd name="T36" fmla="*/ 0 w 126"/>
                  <a:gd name="T37" fmla="*/ 63 h 125"/>
                  <a:gd name="T38" fmla="*/ 0 w 126"/>
                  <a:gd name="T39" fmla="*/ 63 h 125"/>
                  <a:gd name="T40" fmla="*/ 2 w 126"/>
                  <a:gd name="T41" fmla="*/ 50 h 125"/>
                  <a:gd name="T42" fmla="*/ 5 w 126"/>
                  <a:gd name="T43" fmla="*/ 39 h 125"/>
                  <a:gd name="T44" fmla="*/ 11 w 126"/>
                  <a:gd name="T45" fmla="*/ 28 h 125"/>
                  <a:gd name="T46" fmla="*/ 18 w 126"/>
                  <a:gd name="T47" fmla="*/ 18 h 125"/>
                  <a:gd name="T48" fmla="*/ 28 w 126"/>
                  <a:gd name="T49" fmla="*/ 11 h 125"/>
                  <a:gd name="T50" fmla="*/ 38 w 126"/>
                  <a:gd name="T51" fmla="*/ 5 h 125"/>
                  <a:gd name="T52" fmla="*/ 50 w 126"/>
                  <a:gd name="T53" fmla="*/ 1 h 125"/>
                  <a:gd name="T54" fmla="*/ 63 w 126"/>
                  <a:gd name="T55" fmla="*/ 0 h 125"/>
                  <a:gd name="T56" fmla="*/ 63 w 126"/>
                  <a:gd name="T57" fmla="*/ 0 h 125"/>
                  <a:gd name="T58" fmla="*/ 75 w 126"/>
                  <a:gd name="T59" fmla="*/ 1 h 125"/>
                  <a:gd name="T60" fmla="*/ 87 w 126"/>
                  <a:gd name="T61" fmla="*/ 5 h 125"/>
                  <a:gd name="T62" fmla="*/ 98 w 126"/>
                  <a:gd name="T63" fmla="*/ 11 h 125"/>
                  <a:gd name="T64" fmla="*/ 106 w 126"/>
                  <a:gd name="T65" fmla="*/ 18 h 125"/>
                  <a:gd name="T66" fmla="*/ 115 w 126"/>
                  <a:gd name="T67" fmla="*/ 28 h 125"/>
                  <a:gd name="T68" fmla="*/ 121 w 126"/>
                  <a:gd name="T69" fmla="*/ 39 h 125"/>
                  <a:gd name="T70" fmla="*/ 125 w 126"/>
                  <a:gd name="T71" fmla="*/ 50 h 125"/>
                  <a:gd name="T72" fmla="*/ 126 w 126"/>
                  <a:gd name="T73" fmla="*/ 63 h 125"/>
                  <a:gd name="T74" fmla="*/ 126 w 126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5">
                    <a:moveTo>
                      <a:pt x="126" y="63"/>
                    </a:moveTo>
                    <a:lnTo>
                      <a:pt x="126" y="63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5" y="98"/>
                    </a:lnTo>
                    <a:lnTo>
                      <a:pt x="106" y="107"/>
                    </a:lnTo>
                    <a:lnTo>
                      <a:pt x="98" y="114"/>
                    </a:lnTo>
                    <a:lnTo>
                      <a:pt x="87" y="120"/>
                    </a:lnTo>
                    <a:lnTo>
                      <a:pt x="75" y="12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6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5" y="50"/>
                    </a:lnTo>
                    <a:lnTo>
                      <a:pt x="126" y="63"/>
                    </a:lnTo>
                    <a:lnTo>
                      <a:pt x="12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xmlns="" id="{852F86AC-F2E8-469D-AA59-BEDB85C8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4610" y="3809995"/>
                <a:ext cx="30242" cy="30241"/>
              </a:xfrm>
              <a:custGeom>
                <a:avLst/>
                <a:gdLst>
                  <a:gd name="T0" fmla="*/ 62 w 62"/>
                  <a:gd name="T1" fmla="*/ 32 h 63"/>
                  <a:gd name="T2" fmla="*/ 62 w 62"/>
                  <a:gd name="T3" fmla="*/ 32 h 63"/>
                  <a:gd name="T4" fmla="*/ 61 w 62"/>
                  <a:gd name="T5" fmla="*/ 38 h 63"/>
                  <a:gd name="T6" fmla="*/ 60 w 62"/>
                  <a:gd name="T7" fmla="*/ 44 h 63"/>
                  <a:gd name="T8" fmla="*/ 56 w 62"/>
                  <a:gd name="T9" fmla="*/ 49 h 63"/>
                  <a:gd name="T10" fmla="*/ 53 w 62"/>
                  <a:gd name="T11" fmla="*/ 53 h 63"/>
                  <a:gd name="T12" fmla="*/ 48 w 62"/>
                  <a:gd name="T13" fmla="*/ 57 h 63"/>
                  <a:gd name="T14" fmla="*/ 43 w 62"/>
                  <a:gd name="T15" fmla="*/ 61 h 63"/>
                  <a:gd name="T16" fmla="*/ 37 w 62"/>
                  <a:gd name="T17" fmla="*/ 62 h 63"/>
                  <a:gd name="T18" fmla="*/ 31 w 62"/>
                  <a:gd name="T19" fmla="*/ 63 h 63"/>
                  <a:gd name="T20" fmla="*/ 31 w 62"/>
                  <a:gd name="T21" fmla="*/ 63 h 63"/>
                  <a:gd name="T22" fmla="*/ 24 w 62"/>
                  <a:gd name="T23" fmla="*/ 62 h 63"/>
                  <a:gd name="T24" fmla="*/ 19 w 62"/>
                  <a:gd name="T25" fmla="*/ 61 h 63"/>
                  <a:gd name="T26" fmla="*/ 13 w 62"/>
                  <a:gd name="T27" fmla="*/ 57 h 63"/>
                  <a:gd name="T28" fmla="*/ 8 w 62"/>
                  <a:gd name="T29" fmla="*/ 53 h 63"/>
                  <a:gd name="T30" fmla="*/ 5 w 62"/>
                  <a:gd name="T31" fmla="*/ 49 h 63"/>
                  <a:gd name="T32" fmla="*/ 2 w 62"/>
                  <a:gd name="T33" fmla="*/ 44 h 63"/>
                  <a:gd name="T34" fmla="*/ 0 w 62"/>
                  <a:gd name="T35" fmla="*/ 38 h 63"/>
                  <a:gd name="T36" fmla="*/ 0 w 62"/>
                  <a:gd name="T37" fmla="*/ 32 h 63"/>
                  <a:gd name="T38" fmla="*/ 0 w 62"/>
                  <a:gd name="T39" fmla="*/ 32 h 63"/>
                  <a:gd name="T40" fmla="*/ 0 w 62"/>
                  <a:gd name="T41" fmla="*/ 26 h 63"/>
                  <a:gd name="T42" fmla="*/ 2 w 62"/>
                  <a:gd name="T43" fmla="*/ 20 h 63"/>
                  <a:gd name="T44" fmla="*/ 5 w 62"/>
                  <a:gd name="T45" fmla="*/ 14 h 63"/>
                  <a:gd name="T46" fmla="*/ 8 w 62"/>
                  <a:gd name="T47" fmla="*/ 9 h 63"/>
                  <a:gd name="T48" fmla="*/ 13 w 62"/>
                  <a:gd name="T49" fmla="*/ 5 h 63"/>
                  <a:gd name="T50" fmla="*/ 19 w 62"/>
                  <a:gd name="T51" fmla="*/ 3 h 63"/>
                  <a:gd name="T52" fmla="*/ 24 w 62"/>
                  <a:gd name="T53" fmla="*/ 0 h 63"/>
                  <a:gd name="T54" fmla="*/ 31 w 62"/>
                  <a:gd name="T55" fmla="*/ 0 h 63"/>
                  <a:gd name="T56" fmla="*/ 31 w 62"/>
                  <a:gd name="T57" fmla="*/ 0 h 63"/>
                  <a:gd name="T58" fmla="*/ 37 w 62"/>
                  <a:gd name="T59" fmla="*/ 0 h 63"/>
                  <a:gd name="T60" fmla="*/ 43 w 62"/>
                  <a:gd name="T61" fmla="*/ 3 h 63"/>
                  <a:gd name="T62" fmla="*/ 48 w 62"/>
                  <a:gd name="T63" fmla="*/ 5 h 63"/>
                  <a:gd name="T64" fmla="*/ 53 w 62"/>
                  <a:gd name="T65" fmla="*/ 9 h 63"/>
                  <a:gd name="T66" fmla="*/ 56 w 62"/>
                  <a:gd name="T67" fmla="*/ 14 h 63"/>
                  <a:gd name="T68" fmla="*/ 60 w 62"/>
                  <a:gd name="T69" fmla="*/ 20 h 63"/>
                  <a:gd name="T70" fmla="*/ 61 w 62"/>
                  <a:gd name="T71" fmla="*/ 26 h 63"/>
                  <a:gd name="T72" fmla="*/ 62 w 62"/>
                  <a:gd name="T73" fmla="*/ 32 h 63"/>
                  <a:gd name="T74" fmla="*/ 62 w 62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63">
                    <a:moveTo>
                      <a:pt x="62" y="32"/>
                    </a:moveTo>
                    <a:lnTo>
                      <a:pt x="62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xmlns="" id="{929E47F1-E49B-44BF-8435-6BE7732B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805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5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2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2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5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5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2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5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xmlns="" id="{84F5FAF2-26A8-4C14-AD66-AEE7F001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125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1 w 125"/>
                  <a:gd name="T31" fmla="*/ 98 h 125"/>
                  <a:gd name="T32" fmla="*/ 5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5 w 125"/>
                  <a:gd name="T43" fmla="*/ 39 h 125"/>
                  <a:gd name="T44" fmla="*/ 11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xmlns="" id="{73B192BC-CE4F-4E0F-BDD9-DD641D0F1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966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1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1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xmlns="" id="{274B4D7A-FA28-47F7-B7F5-03A35CA8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102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4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4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xmlns="" id="{B2AE156C-A330-4466-A8AC-39D2D928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9423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xmlns="" id="{DADCC53B-5E57-4C8C-A9DD-A7FC5442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263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xmlns="" id="{0C7A6CB4-D86E-478D-9FA0-45406545E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89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6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8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8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6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6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8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6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xmlns="" id="{9159BC6B-CF4A-42D9-9188-1087997A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0218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6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7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7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6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7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xmlns="" id="{2D7C17B5-44BB-4C99-948A-2E75CCE7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060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4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8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8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4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xmlns="" id="{CB8C0919-4DD7-4F05-9670-F3318E58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9101" y="3648707"/>
                <a:ext cx="64804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2 w 137"/>
                  <a:gd name="T9" fmla="*/ 12 h 28"/>
                  <a:gd name="T10" fmla="*/ 21 w 137"/>
                  <a:gd name="T11" fmla="*/ 7 h 28"/>
                  <a:gd name="T12" fmla="*/ 30 w 137"/>
                  <a:gd name="T13" fmla="*/ 5 h 28"/>
                  <a:gd name="T14" fmla="*/ 42 w 137"/>
                  <a:gd name="T15" fmla="*/ 2 h 28"/>
                  <a:gd name="T16" fmla="*/ 56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3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8 w 137"/>
                  <a:gd name="T29" fmla="*/ 7 h 28"/>
                  <a:gd name="T30" fmla="*/ 127 w 137"/>
                  <a:gd name="T31" fmla="*/ 12 h 28"/>
                  <a:gd name="T32" fmla="*/ 133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8" y="7"/>
                    </a:lnTo>
                    <a:lnTo>
                      <a:pt x="127" y="12"/>
                    </a:lnTo>
                    <a:lnTo>
                      <a:pt x="133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xmlns="" id="{9ECAA2B5-E8E3-4B47-A363-779FBD7F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567" y="3648707"/>
                <a:ext cx="66243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1 w 137"/>
                  <a:gd name="T9" fmla="*/ 12 h 28"/>
                  <a:gd name="T10" fmla="*/ 19 w 137"/>
                  <a:gd name="T11" fmla="*/ 7 h 28"/>
                  <a:gd name="T12" fmla="*/ 30 w 137"/>
                  <a:gd name="T13" fmla="*/ 5 h 28"/>
                  <a:gd name="T14" fmla="*/ 41 w 137"/>
                  <a:gd name="T15" fmla="*/ 2 h 28"/>
                  <a:gd name="T16" fmla="*/ 54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2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7 w 137"/>
                  <a:gd name="T29" fmla="*/ 7 h 28"/>
                  <a:gd name="T30" fmla="*/ 125 w 137"/>
                  <a:gd name="T31" fmla="*/ 12 h 28"/>
                  <a:gd name="T32" fmla="*/ 131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1" y="12"/>
                    </a:lnTo>
                    <a:lnTo>
                      <a:pt x="19" y="7"/>
                    </a:lnTo>
                    <a:lnTo>
                      <a:pt x="30" y="5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7" y="7"/>
                    </a:lnTo>
                    <a:lnTo>
                      <a:pt x="125" y="12"/>
                    </a:lnTo>
                    <a:lnTo>
                      <a:pt x="131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xmlns="" id="{583F8BDC-4F50-4426-B7C4-42FB7431E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44" y="3678949"/>
                <a:ext cx="89284" cy="66243"/>
              </a:xfrm>
              <a:custGeom>
                <a:avLst/>
                <a:gdLst>
                  <a:gd name="T0" fmla="*/ 184 w 184"/>
                  <a:gd name="T1" fmla="*/ 131 h 137"/>
                  <a:gd name="T2" fmla="*/ 184 w 184"/>
                  <a:gd name="T3" fmla="*/ 131 h 137"/>
                  <a:gd name="T4" fmla="*/ 184 w 184"/>
                  <a:gd name="T5" fmla="*/ 133 h 137"/>
                  <a:gd name="T6" fmla="*/ 183 w 184"/>
                  <a:gd name="T7" fmla="*/ 135 h 137"/>
                  <a:gd name="T8" fmla="*/ 181 w 184"/>
                  <a:gd name="T9" fmla="*/ 137 h 137"/>
                  <a:gd name="T10" fmla="*/ 180 w 184"/>
                  <a:gd name="T11" fmla="*/ 137 h 137"/>
                  <a:gd name="T12" fmla="*/ 6 w 184"/>
                  <a:gd name="T13" fmla="*/ 137 h 137"/>
                  <a:gd name="T14" fmla="*/ 6 w 184"/>
                  <a:gd name="T15" fmla="*/ 137 h 137"/>
                  <a:gd name="T16" fmla="*/ 4 w 184"/>
                  <a:gd name="T17" fmla="*/ 137 h 137"/>
                  <a:gd name="T18" fmla="*/ 2 w 184"/>
                  <a:gd name="T19" fmla="*/ 135 h 137"/>
                  <a:gd name="T20" fmla="*/ 1 w 184"/>
                  <a:gd name="T21" fmla="*/ 133 h 137"/>
                  <a:gd name="T22" fmla="*/ 0 w 184"/>
                  <a:gd name="T23" fmla="*/ 131 h 137"/>
                  <a:gd name="T24" fmla="*/ 0 w 184"/>
                  <a:gd name="T25" fmla="*/ 6 h 137"/>
                  <a:gd name="T26" fmla="*/ 0 w 184"/>
                  <a:gd name="T27" fmla="*/ 6 h 137"/>
                  <a:gd name="T28" fmla="*/ 1 w 184"/>
                  <a:gd name="T29" fmla="*/ 3 h 137"/>
                  <a:gd name="T30" fmla="*/ 2 w 184"/>
                  <a:gd name="T31" fmla="*/ 2 h 137"/>
                  <a:gd name="T32" fmla="*/ 4 w 184"/>
                  <a:gd name="T33" fmla="*/ 1 h 137"/>
                  <a:gd name="T34" fmla="*/ 6 w 184"/>
                  <a:gd name="T35" fmla="*/ 0 h 137"/>
                  <a:gd name="T36" fmla="*/ 180 w 184"/>
                  <a:gd name="T37" fmla="*/ 0 h 137"/>
                  <a:gd name="T38" fmla="*/ 180 w 184"/>
                  <a:gd name="T39" fmla="*/ 0 h 137"/>
                  <a:gd name="T40" fmla="*/ 181 w 184"/>
                  <a:gd name="T41" fmla="*/ 1 h 137"/>
                  <a:gd name="T42" fmla="*/ 183 w 184"/>
                  <a:gd name="T43" fmla="*/ 2 h 137"/>
                  <a:gd name="T44" fmla="*/ 184 w 184"/>
                  <a:gd name="T45" fmla="*/ 3 h 137"/>
                  <a:gd name="T46" fmla="*/ 184 w 184"/>
                  <a:gd name="T47" fmla="*/ 6 h 137"/>
                  <a:gd name="T48" fmla="*/ 184 w 184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137">
                    <a:moveTo>
                      <a:pt x="184" y="131"/>
                    </a:moveTo>
                    <a:lnTo>
                      <a:pt x="184" y="131"/>
                    </a:lnTo>
                    <a:lnTo>
                      <a:pt x="184" y="133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4" y="3"/>
                    </a:lnTo>
                    <a:lnTo>
                      <a:pt x="184" y="6"/>
                    </a:lnTo>
                    <a:lnTo>
                      <a:pt x="184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xmlns="" id="{ECE86008-3A7F-4973-8E79-794407A9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09" y="3678949"/>
                <a:ext cx="89284" cy="66243"/>
              </a:xfrm>
              <a:custGeom>
                <a:avLst/>
                <a:gdLst>
                  <a:gd name="T0" fmla="*/ 185 w 185"/>
                  <a:gd name="T1" fmla="*/ 131 h 137"/>
                  <a:gd name="T2" fmla="*/ 185 w 185"/>
                  <a:gd name="T3" fmla="*/ 131 h 137"/>
                  <a:gd name="T4" fmla="*/ 183 w 185"/>
                  <a:gd name="T5" fmla="*/ 133 h 137"/>
                  <a:gd name="T6" fmla="*/ 182 w 185"/>
                  <a:gd name="T7" fmla="*/ 135 h 137"/>
                  <a:gd name="T8" fmla="*/ 181 w 185"/>
                  <a:gd name="T9" fmla="*/ 137 h 137"/>
                  <a:gd name="T10" fmla="*/ 178 w 185"/>
                  <a:gd name="T11" fmla="*/ 137 h 137"/>
                  <a:gd name="T12" fmla="*/ 6 w 185"/>
                  <a:gd name="T13" fmla="*/ 137 h 137"/>
                  <a:gd name="T14" fmla="*/ 6 w 185"/>
                  <a:gd name="T15" fmla="*/ 137 h 137"/>
                  <a:gd name="T16" fmla="*/ 4 w 185"/>
                  <a:gd name="T17" fmla="*/ 137 h 137"/>
                  <a:gd name="T18" fmla="*/ 3 w 185"/>
                  <a:gd name="T19" fmla="*/ 135 h 137"/>
                  <a:gd name="T20" fmla="*/ 1 w 185"/>
                  <a:gd name="T21" fmla="*/ 133 h 137"/>
                  <a:gd name="T22" fmla="*/ 0 w 185"/>
                  <a:gd name="T23" fmla="*/ 131 h 137"/>
                  <a:gd name="T24" fmla="*/ 0 w 185"/>
                  <a:gd name="T25" fmla="*/ 6 h 137"/>
                  <a:gd name="T26" fmla="*/ 0 w 185"/>
                  <a:gd name="T27" fmla="*/ 6 h 137"/>
                  <a:gd name="T28" fmla="*/ 1 w 185"/>
                  <a:gd name="T29" fmla="*/ 3 h 137"/>
                  <a:gd name="T30" fmla="*/ 3 w 185"/>
                  <a:gd name="T31" fmla="*/ 2 h 137"/>
                  <a:gd name="T32" fmla="*/ 4 w 185"/>
                  <a:gd name="T33" fmla="*/ 1 h 137"/>
                  <a:gd name="T34" fmla="*/ 6 w 185"/>
                  <a:gd name="T35" fmla="*/ 0 h 137"/>
                  <a:gd name="T36" fmla="*/ 178 w 185"/>
                  <a:gd name="T37" fmla="*/ 0 h 137"/>
                  <a:gd name="T38" fmla="*/ 178 w 185"/>
                  <a:gd name="T39" fmla="*/ 0 h 137"/>
                  <a:gd name="T40" fmla="*/ 181 w 185"/>
                  <a:gd name="T41" fmla="*/ 1 h 137"/>
                  <a:gd name="T42" fmla="*/ 182 w 185"/>
                  <a:gd name="T43" fmla="*/ 2 h 137"/>
                  <a:gd name="T44" fmla="*/ 183 w 185"/>
                  <a:gd name="T45" fmla="*/ 3 h 137"/>
                  <a:gd name="T46" fmla="*/ 185 w 185"/>
                  <a:gd name="T47" fmla="*/ 6 h 137"/>
                  <a:gd name="T48" fmla="*/ 185 w 185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37">
                    <a:moveTo>
                      <a:pt x="185" y="131"/>
                    </a:moveTo>
                    <a:lnTo>
                      <a:pt x="185" y="131"/>
                    </a:lnTo>
                    <a:lnTo>
                      <a:pt x="183" y="133"/>
                    </a:lnTo>
                    <a:lnTo>
                      <a:pt x="182" y="135"/>
                    </a:lnTo>
                    <a:lnTo>
                      <a:pt x="181" y="137"/>
                    </a:lnTo>
                    <a:lnTo>
                      <a:pt x="178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3" y="3"/>
                    </a:lnTo>
                    <a:lnTo>
                      <a:pt x="185" y="6"/>
                    </a:lnTo>
                    <a:lnTo>
                      <a:pt x="185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xmlns="" id="{79A4F166-D232-47A4-984A-ECD59BA50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258" y="3678949"/>
                <a:ext cx="80644" cy="66243"/>
              </a:xfrm>
              <a:custGeom>
                <a:avLst/>
                <a:gdLst>
                  <a:gd name="T0" fmla="*/ 168 w 168"/>
                  <a:gd name="T1" fmla="*/ 131 h 137"/>
                  <a:gd name="T2" fmla="*/ 168 w 168"/>
                  <a:gd name="T3" fmla="*/ 131 h 137"/>
                  <a:gd name="T4" fmla="*/ 168 w 168"/>
                  <a:gd name="T5" fmla="*/ 133 h 137"/>
                  <a:gd name="T6" fmla="*/ 167 w 168"/>
                  <a:gd name="T7" fmla="*/ 135 h 137"/>
                  <a:gd name="T8" fmla="*/ 165 w 168"/>
                  <a:gd name="T9" fmla="*/ 137 h 137"/>
                  <a:gd name="T10" fmla="*/ 164 w 168"/>
                  <a:gd name="T11" fmla="*/ 137 h 137"/>
                  <a:gd name="T12" fmla="*/ 4 w 168"/>
                  <a:gd name="T13" fmla="*/ 137 h 137"/>
                  <a:gd name="T14" fmla="*/ 4 w 168"/>
                  <a:gd name="T15" fmla="*/ 137 h 137"/>
                  <a:gd name="T16" fmla="*/ 3 w 168"/>
                  <a:gd name="T17" fmla="*/ 137 h 137"/>
                  <a:gd name="T18" fmla="*/ 1 w 168"/>
                  <a:gd name="T19" fmla="*/ 135 h 137"/>
                  <a:gd name="T20" fmla="*/ 0 w 168"/>
                  <a:gd name="T21" fmla="*/ 133 h 137"/>
                  <a:gd name="T22" fmla="*/ 0 w 168"/>
                  <a:gd name="T23" fmla="*/ 131 h 137"/>
                  <a:gd name="T24" fmla="*/ 0 w 168"/>
                  <a:gd name="T25" fmla="*/ 6 h 137"/>
                  <a:gd name="T26" fmla="*/ 0 w 168"/>
                  <a:gd name="T27" fmla="*/ 6 h 137"/>
                  <a:gd name="T28" fmla="*/ 0 w 168"/>
                  <a:gd name="T29" fmla="*/ 3 h 137"/>
                  <a:gd name="T30" fmla="*/ 1 w 168"/>
                  <a:gd name="T31" fmla="*/ 2 h 137"/>
                  <a:gd name="T32" fmla="*/ 3 w 168"/>
                  <a:gd name="T33" fmla="*/ 1 h 137"/>
                  <a:gd name="T34" fmla="*/ 4 w 168"/>
                  <a:gd name="T35" fmla="*/ 0 h 137"/>
                  <a:gd name="T36" fmla="*/ 164 w 168"/>
                  <a:gd name="T37" fmla="*/ 0 h 137"/>
                  <a:gd name="T38" fmla="*/ 164 w 168"/>
                  <a:gd name="T39" fmla="*/ 0 h 137"/>
                  <a:gd name="T40" fmla="*/ 165 w 168"/>
                  <a:gd name="T41" fmla="*/ 1 h 137"/>
                  <a:gd name="T42" fmla="*/ 167 w 168"/>
                  <a:gd name="T43" fmla="*/ 2 h 137"/>
                  <a:gd name="T44" fmla="*/ 168 w 168"/>
                  <a:gd name="T45" fmla="*/ 3 h 137"/>
                  <a:gd name="T46" fmla="*/ 168 w 168"/>
                  <a:gd name="T47" fmla="*/ 6 h 137"/>
                  <a:gd name="T48" fmla="*/ 168 w 168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37">
                    <a:moveTo>
                      <a:pt x="168" y="131"/>
                    </a:moveTo>
                    <a:lnTo>
                      <a:pt x="168" y="131"/>
                    </a:lnTo>
                    <a:lnTo>
                      <a:pt x="168" y="133"/>
                    </a:lnTo>
                    <a:lnTo>
                      <a:pt x="167" y="135"/>
                    </a:lnTo>
                    <a:lnTo>
                      <a:pt x="165" y="137"/>
                    </a:lnTo>
                    <a:lnTo>
                      <a:pt x="164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8" y="6"/>
                    </a:lnTo>
                    <a:lnTo>
                      <a:pt x="168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xmlns="" id="{83E2C981-A4BA-414E-BCA3-F7EF5241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7982" y="3678949"/>
                <a:ext cx="74884" cy="66243"/>
              </a:xfrm>
              <a:custGeom>
                <a:avLst/>
                <a:gdLst>
                  <a:gd name="T0" fmla="*/ 156 w 156"/>
                  <a:gd name="T1" fmla="*/ 131 h 137"/>
                  <a:gd name="T2" fmla="*/ 156 w 156"/>
                  <a:gd name="T3" fmla="*/ 131 h 137"/>
                  <a:gd name="T4" fmla="*/ 155 w 156"/>
                  <a:gd name="T5" fmla="*/ 133 h 137"/>
                  <a:gd name="T6" fmla="*/ 154 w 156"/>
                  <a:gd name="T7" fmla="*/ 135 h 137"/>
                  <a:gd name="T8" fmla="*/ 153 w 156"/>
                  <a:gd name="T9" fmla="*/ 137 h 137"/>
                  <a:gd name="T10" fmla="*/ 150 w 156"/>
                  <a:gd name="T11" fmla="*/ 137 h 137"/>
                  <a:gd name="T12" fmla="*/ 6 w 156"/>
                  <a:gd name="T13" fmla="*/ 137 h 137"/>
                  <a:gd name="T14" fmla="*/ 6 w 156"/>
                  <a:gd name="T15" fmla="*/ 137 h 137"/>
                  <a:gd name="T16" fmla="*/ 3 w 156"/>
                  <a:gd name="T17" fmla="*/ 137 h 137"/>
                  <a:gd name="T18" fmla="*/ 1 w 156"/>
                  <a:gd name="T19" fmla="*/ 135 h 137"/>
                  <a:gd name="T20" fmla="*/ 0 w 156"/>
                  <a:gd name="T21" fmla="*/ 133 h 137"/>
                  <a:gd name="T22" fmla="*/ 0 w 156"/>
                  <a:gd name="T23" fmla="*/ 131 h 137"/>
                  <a:gd name="T24" fmla="*/ 0 w 156"/>
                  <a:gd name="T25" fmla="*/ 6 h 137"/>
                  <a:gd name="T26" fmla="*/ 0 w 156"/>
                  <a:gd name="T27" fmla="*/ 6 h 137"/>
                  <a:gd name="T28" fmla="*/ 0 w 156"/>
                  <a:gd name="T29" fmla="*/ 3 h 137"/>
                  <a:gd name="T30" fmla="*/ 1 w 156"/>
                  <a:gd name="T31" fmla="*/ 2 h 137"/>
                  <a:gd name="T32" fmla="*/ 3 w 156"/>
                  <a:gd name="T33" fmla="*/ 1 h 137"/>
                  <a:gd name="T34" fmla="*/ 6 w 156"/>
                  <a:gd name="T35" fmla="*/ 0 h 137"/>
                  <a:gd name="T36" fmla="*/ 125 w 156"/>
                  <a:gd name="T37" fmla="*/ 0 h 137"/>
                  <a:gd name="T38" fmla="*/ 125 w 156"/>
                  <a:gd name="T39" fmla="*/ 0 h 137"/>
                  <a:gd name="T40" fmla="*/ 128 w 156"/>
                  <a:gd name="T41" fmla="*/ 1 h 137"/>
                  <a:gd name="T42" fmla="*/ 130 w 156"/>
                  <a:gd name="T43" fmla="*/ 2 h 137"/>
                  <a:gd name="T44" fmla="*/ 131 w 156"/>
                  <a:gd name="T45" fmla="*/ 6 h 137"/>
                  <a:gd name="T46" fmla="*/ 156 w 156"/>
                  <a:gd name="T47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37">
                    <a:moveTo>
                      <a:pt x="156" y="131"/>
                    </a:moveTo>
                    <a:lnTo>
                      <a:pt x="156" y="131"/>
                    </a:lnTo>
                    <a:lnTo>
                      <a:pt x="155" y="133"/>
                    </a:lnTo>
                    <a:lnTo>
                      <a:pt x="154" y="135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8" y="1"/>
                    </a:lnTo>
                    <a:lnTo>
                      <a:pt x="130" y="2"/>
                    </a:lnTo>
                    <a:lnTo>
                      <a:pt x="131" y="6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83">
                <a:extLst>
                  <a:ext uri="{FF2B5EF4-FFF2-40B4-BE49-F238E27FC236}">
                    <a16:creationId xmlns:a16="http://schemas.microsoft.com/office/drawing/2014/main" xmlns="" id="{BBAB34CF-8AAA-4AE9-AAF2-17E9D393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9494" y="3676068"/>
                <a:ext cx="70564" cy="146888"/>
              </a:xfrm>
              <a:custGeom>
                <a:avLst/>
                <a:gdLst>
                  <a:gd name="T0" fmla="*/ 148 w 148"/>
                  <a:gd name="T1" fmla="*/ 287 h 305"/>
                  <a:gd name="T2" fmla="*/ 148 w 148"/>
                  <a:gd name="T3" fmla="*/ 287 h 305"/>
                  <a:gd name="T4" fmla="*/ 147 w 148"/>
                  <a:gd name="T5" fmla="*/ 293 h 305"/>
                  <a:gd name="T6" fmla="*/ 145 w 148"/>
                  <a:gd name="T7" fmla="*/ 299 h 305"/>
                  <a:gd name="T8" fmla="*/ 140 w 148"/>
                  <a:gd name="T9" fmla="*/ 303 h 305"/>
                  <a:gd name="T10" fmla="*/ 138 w 148"/>
                  <a:gd name="T11" fmla="*/ 304 h 305"/>
                  <a:gd name="T12" fmla="*/ 135 w 148"/>
                  <a:gd name="T13" fmla="*/ 305 h 305"/>
                  <a:gd name="T14" fmla="*/ 13 w 148"/>
                  <a:gd name="T15" fmla="*/ 305 h 305"/>
                  <a:gd name="T16" fmla="*/ 13 w 148"/>
                  <a:gd name="T17" fmla="*/ 305 h 305"/>
                  <a:gd name="T18" fmla="*/ 10 w 148"/>
                  <a:gd name="T19" fmla="*/ 304 h 305"/>
                  <a:gd name="T20" fmla="*/ 7 w 148"/>
                  <a:gd name="T21" fmla="*/ 303 h 305"/>
                  <a:gd name="T22" fmla="*/ 4 w 148"/>
                  <a:gd name="T23" fmla="*/ 299 h 305"/>
                  <a:gd name="T24" fmla="*/ 1 w 148"/>
                  <a:gd name="T25" fmla="*/ 293 h 305"/>
                  <a:gd name="T26" fmla="*/ 0 w 148"/>
                  <a:gd name="T27" fmla="*/ 287 h 305"/>
                  <a:gd name="T28" fmla="*/ 0 w 148"/>
                  <a:gd name="T29" fmla="*/ 18 h 305"/>
                  <a:gd name="T30" fmla="*/ 0 w 148"/>
                  <a:gd name="T31" fmla="*/ 18 h 305"/>
                  <a:gd name="T32" fmla="*/ 1 w 148"/>
                  <a:gd name="T33" fmla="*/ 10 h 305"/>
                  <a:gd name="T34" fmla="*/ 4 w 148"/>
                  <a:gd name="T35" fmla="*/ 4 h 305"/>
                  <a:gd name="T36" fmla="*/ 7 w 148"/>
                  <a:gd name="T37" fmla="*/ 1 h 305"/>
                  <a:gd name="T38" fmla="*/ 10 w 148"/>
                  <a:gd name="T39" fmla="*/ 0 h 305"/>
                  <a:gd name="T40" fmla="*/ 13 w 148"/>
                  <a:gd name="T41" fmla="*/ 0 h 305"/>
                  <a:gd name="T42" fmla="*/ 135 w 148"/>
                  <a:gd name="T43" fmla="*/ 0 h 305"/>
                  <a:gd name="T44" fmla="*/ 135 w 148"/>
                  <a:gd name="T45" fmla="*/ 0 h 305"/>
                  <a:gd name="T46" fmla="*/ 138 w 148"/>
                  <a:gd name="T47" fmla="*/ 0 h 305"/>
                  <a:gd name="T48" fmla="*/ 140 w 148"/>
                  <a:gd name="T49" fmla="*/ 1 h 305"/>
                  <a:gd name="T50" fmla="*/ 145 w 148"/>
                  <a:gd name="T51" fmla="*/ 4 h 305"/>
                  <a:gd name="T52" fmla="*/ 147 w 148"/>
                  <a:gd name="T53" fmla="*/ 10 h 305"/>
                  <a:gd name="T54" fmla="*/ 148 w 148"/>
                  <a:gd name="T55" fmla="*/ 18 h 305"/>
                  <a:gd name="T56" fmla="*/ 148 w 148"/>
                  <a:gd name="T57" fmla="*/ 28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305">
                    <a:moveTo>
                      <a:pt x="148" y="287"/>
                    </a:moveTo>
                    <a:lnTo>
                      <a:pt x="148" y="287"/>
                    </a:lnTo>
                    <a:lnTo>
                      <a:pt x="147" y="293"/>
                    </a:lnTo>
                    <a:lnTo>
                      <a:pt x="145" y="299"/>
                    </a:lnTo>
                    <a:lnTo>
                      <a:pt x="140" y="303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" y="305"/>
                    </a:lnTo>
                    <a:lnTo>
                      <a:pt x="13" y="305"/>
                    </a:lnTo>
                    <a:lnTo>
                      <a:pt x="10" y="304"/>
                    </a:lnTo>
                    <a:lnTo>
                      <a:pt x="7" y="303"/>
                    </a:lnTo>
                    <a:lnTo>
                      <a:pt x="4" y="299"/>
                    </a:lnTo>
                    <a:lnTo>
                      <a:pt x="1" y="293"/>
                    </a:lnTo>
                    <a:lnTo>
                      <a:pt x="0" y="2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5" y="4"/>
                    </a:lnTo>
                    <a:lnTo>
                      <a:pt x="147" y="10"/>
                    </a:lnTo>
                    <a:lnTo>
                      <a:pt x="148" y="18"/>
                    </a:lnTo>
                    <a:lnTo>
                      <a:pt x="148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84">
                <a:extLst>
                  <a:ext uri="{FF2B5EF4-FFF2-40B4-BE49-F238E27FC236}">
                    <a16:creationId xmlns:a16="http://schemas.microsoft.com/office/drawing/2014/main" xmlns="" id="{5E249EC0-C10B-43AB-9DFB-1D6D5996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2374" y="3678949"/>
                <a:ext cx="64804" cy="141127"/>
              </a:xfrm>
              <a:custGeom>
                <a:avLst/>
                <a:gdLst>
                  <a:gd name="T0" fmla="*/ 134 w 134"/>
                  <a:gd name="T1" fmla="*/ 278 h 295"/>
                  <a:gd name="T2" fmla="*/ 134 w 134"/>
                  <a:gd name="T3" fmla="*/ 278 h 295"/>
                  <a:gd name="T4" fmla="*/ 133 w 134"/>
                  <a:gd name="T5" fmla="*/ 284 h 295"/>
                  <a:gd name="T6" fmla="*/ 131 w 134"/>
                  <a:gd name="T7" fmla="*/ 290 h 295"/>
                  <a:gd name="T8" fmla="*/ 127 w 134"/>
                  <a:gd name="T9" fmla="*/ 294 h 295"/>
                  <a:gd name="T10" fmla="*/ 122 w 134"/>
                  <a:gd name="T11" fmla="*/ 295 h 295"/>
                  <a:gd name="T12" fmla="*/ 12 w 134"/>
                  <a:gd name="T13" fmla="*/ 295 h 295"/>
                  <a:gd name="T14" fmla="*/ 12 w 134"/>
                  <a:gd name="T15" fmla="*/ 295 h 295"/>
                  <a:gd name="T16" fmla="*/ 8 w 134"/>
                  <a:gd name="T17" fmla="*/ 294 h 295"/>
                  <a:gd name="T18" fmla="*/ 4 w 134"/>
                  <a:gd name="T19" fmla="*/ 290 h 295"/>
                  <a:gd name="T20" fmla="*/ 2 w 134"/>
                  <a:gd name="T21" fmla="*/ 284 h 295"/>
                  <a:gd name="T22" fmla="*/ 0 w 134"/>
                  <a:gd name="T23" fmla="*/ 278 h 295"/>
                  <a:gd name="T24" fmla="*/ 0 w 134"/>
                  <a:gd name="T25" fmla="*/ 19 h 295"/>
                  <a:gd name="T26" fmla="*/ 0 w 134"/>
                  <a:gd name="T27" fmla="*/ 19 h 295"/>
                  <a:gd name="T28" fmla="*/ 2 w 134"/>
                  <a:gd name="T29" fmla="*/ 11 h 295"/>
                  <a:gd name="T30" fmla="*/ 4 w 134"/>
                  <a:gd name="T31" fmla="*/ 5 h 295"/>
                  <a:gd name="T32" fmla="*/ 8 w 134"/>
                  <a:gd name="T33" fmla="*/ 2 h 295"/>
                  <a:gd name="T34" fmla="*/ 12 w 134"/>
                  <a:gd name="T35" fmla="*/ 0 h 295"/>
                  <a:gd name="T36" fmla="*/ 122 w 134"/>
                  <a:gd name="T37" fmla="*/ 0 h 295"/>
                  <a:gd name="T38" fmla="*/ 122 w 134"/>
                  <a:gd name="T39" fmla="*/ 0 h 295"/>
                  <a:gd name="T40" fmla="*/ 127 w 134"/>
                  <a:gd name="T41" fmla="*/ 2 h 295"/>
                  <a:gd name="T42" fmla="*/ 131 w 134"/>
                  <a:gd name="T43" fmla="*/ 5 h 295"/>
                  <a:gd name="T44" fmla="*/ 133 w 134"/>
                  <a:gd name="T45" fmla="*/ 11 h 295"/>
                  <a:gd name="T46" fmla="*/ 134 w 134"/>
                  <a:gd name="T47" fmla="*/ 19 h 295"/>
                  <a:gd name="T48" fmla="*/ 134 w 134"/>
                  <a:gd name="T49" fmla="*/ 27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5">
                    <a:moveTo>
                      <a:pt x="134" y="278"/>
                    </a:moveTo>
                    <a:lnTo>
                      <a:pt x="134" y="278"/>
                    </a:lnTo>
                    <a:lnTo>
                      <a:pt x="133" y="284"/>
                    </a:lnTo>
                    <a:lnTo>
                      <a:pt x="131" y="290"/>
                    </a:lnTo>
                    <a:lnTo>
                      <a:pt x="127" y="294"/>
                    </a:lnTo>
                    <a:lnTo>
                      <a:pt x="12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8" y="294"/>
                    </a:lnTo>
                    <a:lnTo>
                      <a:pt x="4" y="290"/>
                    </a:lnTo>
                    <a:lnTo>
                      <a:pt x="2" y="284"/>
                    </a:lnTo>
                    <a:lnTo>
                      <a:pt x="0" y="27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5"/>
                    </a:lnTo>
                    <a:lnTo>
                      <a:pt x="133" y="11"/>
                    </a:lnTo>
                    <a:lnTo>
                      <a:pt x="134" y="19"/>
                    </a:ln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xmlns="" id="{8CBC5D0D-A653-4613-8101-F6C3B030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135" y="3690469"/>
                <a:ext cx="24482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1 w 52"/>
                  <a:gd name="T5" fmla="*/ 219 h 224"/>
                  <a:gd name="T6" fmla="*/ 50 w 52"/>
                  <a:gd name="T7" fmla="*/ 222 h 224"/>
                  <a:gd name="T8" fmla="*/ 47 w 52"/>
                  <a:gd name="T9" fmla="*/ 223 h 224"/>
                  <a:gd name="T10" fmla="*/ 45 w 52"/>
                  <a:gd name="T11" fmla="*/ 224 h 224"/>
                  <a:gd name="T12" fmla="*/ 7 w 52"/>
                  <a:gd name="T13" fmla="*/ 224 h 224"/>
                  <a:gd name="T14" fmla="*/ 7 w 52"/>
                  <a:gd name="T15" fmla="*/ 224 h 224"/>
                  <a:gd name="T16" fmla="*/ 4 w 52"/>
                  <a:gd name="T17" fmla="*/ 223 h 224"/>
                  <a:gd name="T18" fmla="*/ 1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1 w 52"/>
                  <a:gd name="T31" fmla="*/ 1 h 224"/>
                  <a:gd name="T32" fmla="*/ 4 w 52"/>
                  <a:gd name="T33" fmla="*/ 0 h 224"/>
                  <a:gd name="T34" fmla="*/ 7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7 w 52"/>
                  <a:gd name="T41" fmla="*/ 0 h 224"/>
                  <a:gd name="T42" fmla="*/ 50 w 52"/>
                  <a:gd name="T43" fmla="*/ 1 h 224"/>
                  <a:gd name="T44" fmla="*/ 51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47" y="223"/>
                    </a:lnTo>
                    <a:lnTo>
                      <a:pt x="45" y="224"/>
                    </a:lnTo>
                    <a:lnTo>
                      <a:pt x="7" y="224"/>
                    </a:lnTo>
                    <a:lnTo>
                      <a:pt x="7" y="224"/>
                    </a:lnTo>
                    <a:lnTo>
                      <a:pt x="4" y="223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xmlns="" id="{C1447F3D-7D75-4C32-B677-7E5E3D1C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5496" y="3690469"/>
                <a:ext cx="25921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2 w 52"/>
                  <a:gd name="T5" fmla="*/ 219 h 224"/>
                  <a:gd name="T6" fmla="*/ 50 w 52"/>
                  <a:gd name="T7" fmla="*/ 222 h 224"/>
                  <a:gd name="T8" fmla="*/ 48 w 52"/>
                  <a:gd name="T9" fmla="*/ 223 h 224"/>
                  <a:gd name="T10" fmla="*/ 45 w 52"/>
                  <a:gd name="T11" fmla="*/ 224 h 224"/>
                  <a:gd name="T12" fmla="*/ 8 w 52"/>
                  <a:gd name="T13" fmla="*/ 224 h 224"/>
                  <a:gd name="T14" fmla="*/ 8 w 52"/>
                  <a:gd name="T15" fmla="*/ 224 h 224"/>
                  <a:gd name="T16" fmla="*/ 5 w 52"/>
                  <a:gd name="T17" fmla="*/ 223 h 224"/>
                  <a:gd name="T18" fmla="*/ 3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3 w 52"/>
                  <a:gd name="T31" fmla="*/ 1 h 224"/>
                  <a:gd name="T32" fmla="*/ 5 w 52"/>
                  <a:gd name="T33" fmla="*/ 0 h 224"/>
                  <a:gd name="T34" fmla="*/ 8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8 w 52"/>
                  <a:gd name="T41" fmla="*/ 0 h 224"/>
                  <a:gd name="T42" fmla="*/ 50 w 52"/>
                  <a:gd name="T43" fmla="*/ 1 h 224"/>
                  <a:gd name="T44" fmla="*/ 52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2" y="219"/>
                    </a:lnTo>
                    <a:lnTo>
                      <a:pt x="50" y="222"/>
                    </a:lnTo>
                    <a:lnTo>
                      <a:pt x="48" y="223"/>
                    </a:lnTo>
                    <a:lnTo>
                      <a:pt x="45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5" y="223"/>
                    </a:lnTo>
                    <a:lnTo>
                      <a:pt x="3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A832F2-C25B-4348-81C4-874D6891B0E2}"/>
              </a:ext>
            </a:extLst>
          </p:cNvPr>
          <p:cNvGrpSpPr/>
          <p:nvPr/>
        </p:nvGrpSpPr>
        <p:grpSpPr>
          <a:xfrm>
            <a:off x="3574490" y="3795310"/>
            <a:ext cx="864000" cy="775152"/>
            <a:chOff x="3574490" y="3427998"/>
            <a:chExt cx="864000" cy="775152"/>
          </a:xfrm>
          <a:solidFill>
            <a:schemeClr val="tx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xmlns="" id="{2F25EF30-772D-4981-B05C-A913737AD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490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79">
              <a:extLst>
                <a:ext uri="{FF2B5EF4-FFF2-40B4-BE49-F238E27FC236}">
                  <a16:creationId xmlns:a16="http://schemas.microsoft.com/office/drawing/2014/main" xmlns="" id="{43C5DE9F-AF6E-412D-940B-454E52F1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71" y="3929427"/>
              <a:ext cx="500094" cy="46788"/>
            </a:xfrm>
            <a:custGeom>
              <a:avLst/>
              <a:gdLst>
                <a:gd name="T0" fmla="*/ 2 w 11146"/>
                <a:gd name="T1" fmla="*/ 2 h 1140"/>
                <a:gd name="T2" fmla="*/ 2 w 11146"/>
                <a:gd name="T3" fmla="*/ 2 h 1140"/>
                <a:gd name="T4" fmla="*/ 2 w 11146"/>
                <a:gd name="T5" fmla="*/ 2 h 1140"/>
                <a:gd name="T6" fmla="*/ 1 w 11146"/>
                <a:gd name="T7" fmla="*/ 2 h 1140"/>
                <a:gd name="T8" fmla="*/ 1 w 11146"/>
                <a:gd name="T9" fmla="*/ 2 h 1140"/>
                <a:gd name="T10" fmla="*/ 1 w 11146"/>
                <a:gd name="T11" fmla="*/ 2 h 1140"/>
                <a:gd name="T12" fmla="*/ 1 w 11146"/>
                <a:gd name="T13" fmla="*/ 2 h 1140"/>
                <a:gd name="T14" fmla="*/ 1 w 11146"/>
                <a:gd name="T15" fmla="*/ 2 h 1140"/>
                <a:gd name="T16" fmla="*/ 0 w 11146"/>
                <a:gd name="T17" fmla="*/ 2 h 1140"/>
                <a:gd name="T18" fmla="*/ 0 w 11146"/>
                <a:gd name="T19" fmla="*/ 1 h 1140"/>
                <a:gd name="T20" fmla="*/ 0 w 11146"/>
                <a:gd name="T21" fmla="*/ 1 h 1140"/>
                <a:gd name="T22" fmla="*/ 0 w 11146"/>
                <a:gd name="T23" fmla="*/ 1 h 1140"/>
                <a:gd name="T24" fmla="*/ 0 w 11146"/>
                <a:gd name="T25" fmla="*/ 1 h 1140"/>
                <a:gd name="T26" fmla="*/ 0 w 11146"/>
                <a:gd name="T27" fmla="*/ 1 h 1140"/>
                <a:gd name="T28" fmla="*/ 0 w 11146"/>
                <a:gd name="T29" fmla="*/ 0 h 1140"/>
                <a:gd name="T30" fmla="*/ 0 w 11146"/>
                <a:gd name="T31" fmla="*/ 0 h 1140"/>
                <a:gd name="T32" fmla="*/ 21 w 11146"/>
                <a:gd name="T33" fmla="*/ 0 h 1140"/>
                <a:gd name="T34" fmla="*/ 21 w 11146"/>
                <a:gd name="T35" fmla="*/ 0 h 1140"/>
                <a:gd name="T36" fmla="*/ 21 w 11146"/>
                <a:gd name="T37" fmla="*/ 0 h 1140"/>
                <a:gd name="T38" fmla="*/ 21 w 11146"/>
                <a:gd name="T39" fmla="*/ 1 h 1140"/>
                <a:gd name="T40" fmla="*/ 21 w 11146"/>
                <a:gd name="T41" fmla="*/ 1 h 1140"/>
                <a:gd name="T42" fmla="*/ 21 w 11146"/>
                <a:gd name="T43" fmla="*/ 1 h 1140"/>
                <a:gd name="T44" fmla="*/ 21 w 11146"/>
                <a:gd name="T45" fmla="*/ 1 h 1140"/>
                <a:gd name="T46" fmla="*/ 21 w 11146"/>
                <a:gd name="T47" fmla="*/ 1 h 1140"/>
                <a:gd name="T48" fmla="*/ 21 w 11146"/>
                <a:gd name="T49" fmla="*/ 2 h 1140"/>
                <a:gd name="T50" fmla="*/ 20 w 11146"/>
                <a:gd name="T51" fmla="*/ 2 h 1140"/>
                <a:gd name="T52" fmla="*/ 20 w 11146"/>
                <a:gd name="T53" fmla="*/ 2 h 1140"/>
                <a:gd name="T54" fmla="*/ 20 w 11146"/>
                <a:gd name="T55" fmla="*/ 2 h 1140"/>
                <a:gd name="T56" fmla="*/ 20 w 11146"/>
                <a:gd name="T57" fmla="*/ 2 h 1140"/>
                <a:gd name="T58" fmla="*/ 20 w 11146"/>
                <a:gd name="T59" fmla="*/ 2 h 1140"/>
                <a:gd name="T60" fmla="*/ 19 w 11146"/>
                <a:gd name="T61" fmla="*/ 2 h 1140"/>
                <a:gd name="T62" fmla="*/ 19 w 11146"/>
                <a:gd name="T63" fmla="*/ 2 h 1140"/>
                <a:gd name="T64" fmla="*/ 19 w 11146"/>
                <a:gd name="T65" fmla="*/ 2 h 1140"/>
                <a:gd name="T66" fmla="*/ 2 w 11146"/>
                <a:gd name="T67" fmla="*/ 2 h 1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46"/>
                <a:gd name="T103" fmla="*/ 0 h 1140"/>
                <a:gd name="T104" fmla="*/ 11146 w 11146"/>
                <a:gd name="T105" fmla="*/ 1140 h 1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46" h="1140">
                  <a:moveTo>
                    <a:pt x="1141" y="1140"/>
                  </a:moveTo>
                  <a:lnTo>
                    <a:pt x="1071" y="1139"/>
                  </a:lnTo>
                  <a:lnTo>
                    <a:pt x="1003" y="1136"/>
                  </a:lnTo>
                  <a:lnTo>
                    <a:pt x="937" y="1130"/>
                  </a:lnTo>
                  <a:lnTo>
                    <a:pt x="873" y="1122"/>
                  </a:lnTo>
                  <a:lnTo>
                    <a:pt x="812" y="1112"/>
                  </a:lnTo>
                  <a:lnTo>
                    <a:pt x="753" y="1100"/>
                  </a:lnTo>
                  <a:lnTo>
                    <a:pt x="697" y="1086"/>
                  </a:lnTo>
                  <a:lnTo>
                    <a:pt x="642" y="1068"/>
                  </a:lnTo>
                  <a:lnTo>
                    <a:pt x="589" y="1049"/>
                  </a:lnTo>
                  <a:lnTo>
                    <a:pt x="539" y="1028"/>
                  </a:lnTo>
                  <a:lnTo>
                    <a:pt x="492" y="1005"/>
                  </a:lnTo>
                  <a:lnTo>
                    <a:pt x="446" y="979"/>
                  </a:lnTo>
                  <a:lnTo>
                    <a:pt x="403" y="952"/>
                  </a:lnTo>
                  <a:lnTo>
                    <a:pt x="361" y="922"/>
                  </a:lnTo>
                  <a:lnTo>
                    <a:pt x="322" y="889"/>
                  </a:lnTo>
                  <a:lnTo>
                    <a:pt x="286" y="855"/>
                  </a:lnTo>
                  <a:lnTo>
                    <a:pt x="251" y="818"/>
                  </a:lnTo>
                  <a:lnTo>
                    <a:pt x="219" y="779"/>
                  </a:lnTo>
                  <a:lnTo>
                    <a:pt x="189" y="738"/>
                  </a:lnTo>
                  <a:lnTo>
                    <a:pt x="161" y="694"/>
                  </a:lnTo>
                  <a:lnTo>
                    <a:pt x="136" y="649"/>
                  </a:lnTo>
                  <a:lnTo>
                    <a:pt x="112" y="601"/>
                  </a:lnTo>
                  <a:lnTo>
                    <a:pt x="91" y="551"/>
                  </a:lnTo>
                  <a:lnTo>
                    <a:pt x="71" y="499"/>
                  </a:lnTo>
                  <a:lnTo>
                    <a:pt x="55" y="444"/>
                  </a:lnTo>
                  <a:lnTo>
                    <a:pt x="40" y="387"/>
                  </a:lnTo>
                  <a:lnTo>
                    <a:pt x="28" y="328"/>
                  </a:lnTo>
                  <a:lnTo>
                    <a:pt x="18" y="267"/>
                  </a:lnTo>
                  <a:lnTo>
                    <a:pt x="10" y="204"/>
                  </a:lnTo>
                  <a:lnTo>
                    <a:pt x="5" y="137"/>
                  </a:lnTo>
                  <a:lnTo>
                    <a:pt x="2" y="70"/>
                  </a:lnTo>
                  <a:lnTo>
                    <a:pt x="0" y="0"/>
                  </a:lnTo>
                  <a:lnTo>
                    <a:pt x="11132" y="0"/>
                  </a:lnTo>
                  <a:lnTo>
                    <a:pt x="11146" y="0"/>
                  </a:lnTo>
                  <a:lnTo>
                    <a:pt x="11144" y="70"/>
                  </a:lnTo>
                  <a:lnTo>
                    <a:pt x="11141" y="137"/>
                  </a:lnTo>
                  <a:lnTo>
                    <a:pt x="11135" y="204"/>
                  </a:lnTo>
                  <a:lnTo>
                    <a:pt x="11128" y="267"/>
                  </a:lnTo>
                  <a:lnTo>
                    <a:pt x="11117" y="328"/>
                  </a:lnTo>
                  <a:lnTo>
                    <a:pt x="11105" y="387"/>
                  </a:lnTo>
                  <a:lnTo>
                    <a:pt x="11090" y="444"/>
                  </a:lnTo>
                  <a:lnTo>
                    <a:pt x="11074" y="499"/>
                  </a:lnTo>
                  <a:lnTo>
                    <a:pt x="11054" y="551"/>
                  </a:lnTo>
                  <a:lnTo>
                    <a:pt x="11032" y="601"/>
                  </a:lnTo>
                  <a:lnTo>
                    <a:pt x="11009" y="649"/>
                  </a:lnTo>
                  <a:lnTo>
                    <a:pt x="10983" y="694"/>
                  </a:lnTo>
                  <a:lnTo>
                    <a:pt x="10955" y="738"/>
                  </a:lnTo>
                  <a:lnTo>
                    <a:pt x="10925" y="779"/>
                  </a:lnTo>
                  <a:lnTo>
                    <a:pt x="10892" y="818"/>
                  </a:lnTo>
                  <a:lnTo>
                    <a:pt x="10858" y="855"/>
                  </a:lnTo>
                  <a:lnTo>
                    <a:pt x="10821" y="889"/>
                  </a:lnTo>
                  <a:lnTo>
                    <a:pt x="10782" y="922"/>
                  </a:lnTo>
                  <a:lnTo>
                    <a:pt x="10739" y="952"/>
                  </a:lnTo>
                  <a:lnTo>
                    <a:pt x="10696" y="979"/>
                  </a:lnTo>
                  <a:lnTo>
                    <a:pt x="10650" y="1005"/>
                  </a:lnTo>
                  <a:lnTo>
                    <a:pt x="10602" y="1028"/>
                  </a:lnTo>
                  <a:lnTo>
                    <a:pt x="10551" y="1049"/>
                  </a:lnTo>
                  <a:lnTo>
                    <a:pt x="10499" y="1068"/>
                  </a:lnTo>
                  <a:lnTo>
                    <a:pt x="10443" y="1086"/>
                  </a:lnTo>
                  <a:lnTo>
                    <a:pt x="10386" y="1100"/>
                  </a:lnTo>
                  <a:lnTo>
                    <a:pt x="10327" y="1112"/>
                  </a:lnTo>
                  <a:lnTo>
                    <a:pt x="10265" y="1122"/>
                  </a:lnTo>
                  <a:lnTo>
                    <a:pt x="10202" y="1130"/>
                  </a:lnTo>
                  <a:lnTo>
                    <a:pt x="10135" y="1136"/>
                  </a:lnTo>
                  <a:lnTo>
                    <a:pt x="10067" y="1139"/>
                  </a:lnTo>
                  <a:lnTo>
                    <a:pt x="9996" y="1140"/>
                  </a:lnTo>
                  <a:lnTo>
                    <a:pt x="1141" y="114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80">
              <a:extLst>
                <a:ext uri="{FF2B5EF4-FFF2-40B4-BE49-F238E27FC236}">
                  <a16:creationId xmlns:a16="http://schemas.microsoft.com/office/drawing/2014/main" xmlns="" id="{FCDE0BD1-19BF-4F0C-B409-DE1FCA20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529" y="3693580"/>
              <a:ext cx="366804" cy="221525"/>
            </a:xfrm>
            <a:custGeom>
              <a:avLst/>
              <a:gdLst>
                <a:gd name="T0" fmla="*/ 11 w 8157"/>
                <a:gd name="T1" fmla="*/ 9 h 5347"/>
                <a:gd name="T2" fmla="*/ 11 w 8157"/>
                <a:gd name="T3" fmla="*/ 9 h 5347"/>
                <a:gd name="T4" fmla="*/ 11 w 8157"/>
                <a:gd name="T5" fmla="*/ 9 h 5347"/>
                <a:gd name="T6" fmla="*/ 11 w 8157"/>
                <a:gd name="T7" fmla="*/ 10 h 5347"/>
                <a:gd name="T8" fmla="*/ 11 w 8157"/>
                <a:gd name="T9" fmla="*/ 10 h 5347"/>
                <a:gd name="T10" fmla="*/ 11 w 8157"/>
                <a:gd name="T11" fmla="*/ 10 h 5347"/>
                <a:gd name="T12" fmla="*/ 10 w 8157"/>
                <a:gd name="T13" fmla="*/ 10 h 5347"/>
                <a:gd name="T14" fmla="*/ 10 w 8157"/>
                <a:gd name="T15" fmla="*/ 10 h 5347"/>
                <a:gd name="T16" fmla="*/ 2 w 8157"/>
                <a:gd name="T17" fmla="*/ 10 h 5347"/>
                <a:gd name="T18" fmla="*/ 1 w 8157"/>
                <a:gd name="T19" fmla="*/ 10 h 5347"/>
                <a:gd name="T20" fmla="*/ 1 w 8157"/>
                <a:gd name="T21" fmla="*/ 10 h 5347"/>
                <a:gd name="T22" fmla="*/ 1 w 8157"/>
                <a:gd name="T23" fmla="*/ 10 h 5347"/>
                <a:gd name="T24" fmla="*/ 0 w 8157"/>
                <a:gd name="T25" fmla="*/ 10 h 5347"/>
                <a:gd name="T26" fmla="*/ 0 w 8157"/>
                <a:gd name="T27" fmla="*/ 9 h 5347"/>
                <a:gd name="T28" fmla="*/ 0 w 8157"/>
                <a:gd name="T29" fmla="*/ 9 h 5347"/>
                <a:gd name="T30" fmla="*/ 0 w 8157"/>
                <a:gd name="T31" fmla="*/ 9 h 5347"/>
                <a:gd name="T32" fmla="*/ 0 w 8157"/>
                <a:gd name="T33" fmla="*/ 0 h 5347"/>
                <a:gd name="T34" fmla="*/ 12 w 8157"/>
                <a:gd name="T35" fmla="*/ 0 h 5347"/>
                <a:gd name="T36" fmla="*/ 12 w 8157"/>
                <a:gd name="T37" fmla="*/ 0 h 5347"/>
                <a:gd name="T38" fmla="*/ 13 w 8157"/>
                <a:gd name="T39" fmla="*/ 0 h 5347"/>
                <a:gd name="T40" fmla="*/ 13 w 8157"/>
                <a:gd name="T41" fmla="*/ 0 h 5347"/>
                <a:gd name="T42" fmla="*/ 13 w 8157"/>
                <a:gd name="T43" fmla="*/ 0 h 5347"/>
                <a:gd name="T44" fmla="*/ 14 w 8157"/>
                <a:gd name="T45" fmla="*/ 1 h 5347"/>
                <a:gd name="T46" fmla="*/ 14 w 8157"/>
                <a:gd name="T47" fmla="*/ 1 h 5347"/>
                <a:gd name="T48" fmla="*/ 14 w 8157"/>
                <a:gd name="T49" fmla="*/ 1 h 5347"/>
                <a:gd name="T50" fmla="*/ 14 w 8157"/>
                <a:gd name="T51" fmla="*/ 1 h 5347"/>
                <a:gd name="T52" fmla="*/ 15 w 8157"/>
                <a:gd name="T53" fmla="*/ 2 h 5347"/>
                <a:gd name="T54" fmla="*/ 15 w 8157"/>
                <a:gd name="T55" fmla="*/ 2 h 5347"/>
                <a:gd name="T56" fmla="*/ 15 w 8157"/>
                <a:gd name="T57" fmla="*/ 2 h 5347"/>
                <a:gd name="T58" fmla="*/ 15 w 8157"/>
                <a:gd name="T59" fmla="*/ 3 h 5347"/>
                <a:gd name="T60" fmla="*/ 15 w 8157"/>
                <a:gd name="T61" fmla="*/ 3 h 5347"/>
                <a:gd name="T62" fmla="*/ 15 w 8157"/>
                <a:gd name="T63" fmla="*/ 3 h 5347"/>
                <a:gd name="T64" fmla="*/ 15 w 8157"/>
                <a:gd name="T65" fmla="*/ 4 h 5347"/>
                <a:gd name="T66" fmla="*/ 15 w 8157"/>
                <a:gd name="T67" fmla="*/ 4 h 5347"/>
                <a:gd name="T68" fmla="*/ 15 w 8157"/>
                <a:gd name="T69" fmla="*/ 5 h 5347"/>
                <a:gd name="T70" fmla="*/ 15 w 8157"/>
                <a:gd name="T71" fmla="*/ 5 h 5347"/>
                <a:gd name="T72" fmla="*/ 15 w 8157"/>
                <a:gd name="T73" fmla="*/ 5 h 5347"/>
                <a:gd name="T74" fmla="*/ 15 w 8157"/>
                <a:gd name="T75" fmla="*/ 6 h 5347"/>
                <a:gd name="T76" fmla="*/ 15 w 8157"/>
                <a:gd name="T77" fmla="*/ 6 h 5347"/>
                <a:gd name="T78" fmla="*/ 15 w 8157"/>
                <a:gd name="T79" fmla="*/ 6 h 5347"/>
                <a:gd name="T80" fmla="*/ 14 w 8157"/>
                <a:gd name="T81" fmla="*/ 7 h 5347"/>
                <a:gd name="T82" fmla="*/ 14 w 8157"/>
                <a:gd name="T83" fmla="*/ 7 h 5347"/>
                <a:gd name="T84" fmla="*/ 14 w 8157"/>
                <a:gd name="T85" fmla="*/ 7 h 5347"/>
                <a:gd name="T86" fmla="*/ 13 w 8157"/>
                <a:gd name="T87" fmla="*/ 7 h 5347"/>
                <a:gd name="T88" fmla="*/ 13 w 8157"/>
                <a:gd name="T89" fmla="*/ 8 h 5347"/>
                <a:gd name="T90" fmla="*/ 13 w 8157"/>
                <a:gd name="T91" fmla="*/ 8 h 5347"/>
                <a:gd name="T92" fmla="*/ 12 w 8157"/>
                <a:gd name="T93" fmla="*/ 8 h 5347"/>
                <a:gd name="T94" fmla="*/ 12 w 8157"/>
                <a:gd name="T95" fmla="*/ 8 h 5347"/>
                <a:gd name="T96" fmla="*/ 12 w 8157"/>
                <a:gd name="T97" fmla="*/ 8 h 5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57"/>
                <a:gd name="T148" fmla="*/ 0 h 5347"/>
                <a:gd name="T149" fmla="*/ 8157 w 8157"/>
                <a:gd name="T150" fmla="*/ 5347 h 5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57" h="5347">
                  <a:moveTo>
                    <a:pt x="6058" y="4180"/>
                  </a:moveTo>
                  <a:lnTo>
                    <a:pt x="6058" y="4428"/>
                  </a:lnTo>
                  <a:lnTo>
                    <a:pt x="6057" y="4484"/>
                  </a:lnTo>
                  <a:lnTo>
                    <a:pt x="6055" y="4539"/>
                  </a:lnTo>
                  <a:lnTo>
                    <a:pt x="6050" y="4591"/>
                  </a:lnTo>
                  <a:lnTo>
                    <a:pt x="6044" y="4642"/>
                  </a:lnTo>
                  <a:lnTo>
                    <a:pt x="6035" y="4692"/>
                  </a:lnTo>
                  <a:lnTo>
                    <a:pt x="6025" y="4739"/>
                  </a:lnTo>
                  <a:lnTo>
                    <a:pt x="6013" y="4785"/>
                  </a:lnTo>
                  <a:lnTo>
                    <a:pt x="6000" y="4829"/>
                  </a:lnTo>
                  <a:lnTo>
                    <a:pt x="5984" y="4871"/>
                  </a:lnTo>
                  <a:lnTo>
                    <a:pt x="5967" y="4911"/>
                  </a:lnTo>
                  <a:lnTo>
                    <a:pt x="5947" y="4949"/>
                  </a:lnTo>
                  <a:lnTo>
                    <a:pt x="5926" y="4987"/>
                  </a:lnTo>
                  <a:lnTo>
                    <a:pt x="5903" y="5022"/>
                  </a:lnTo>
                  <a:lnTo>
                    <a:pt x="5878" y="5055"/>
                  </a:lnTo>
                  <a:lnTo>
                    <a:pt x="5851" y="5086"/>
                  </a:lnTo>
                  <a:lnTo>
                    <a:pt x="5822" y="5116"/>
                  </a:lnTo>
                  <a:lnTo>
                    <a:pt x="5792" y="5144"/>
                  </a:lnTo>
                  <a:lnTo>
                    <a:pt x="5760" y="5170"/>
                  </a:lnTo>
                  <a:lnTo>
                    <a:pt x="5726" y="5194"/>
                  </a:lnTo>
                  <a:lnTo>
                    <a:pt x="5690" y="5217"/>
                  </a:lnTo>
                  <a:lnTo>
                    <a:pt x="5652" y="5237"/>
                  </a:lnTo>
                  <a:lnTo>
                    <a:pt x="5612" y="5256"/>
                  </a:lnTo>
                  <a:lnTo>
                    <a:pt x="5571" y="5273"/>
                  </a:lnTo>
                  <a:lnTo>
                    <a:pt x="5527" y="5289"/>
                  </a:lnTo>
                  <a:lnTo>
                    <a:pt x="5482" y="5303"/>
                  </a:lnTo>
                  <a:lnTo>
                    <a:pt x="5435" y="5315"/>
                  </a:lnTo>
                  <a:lnTo>
                    <a:pt x="5386" y="5325"/>
                  </a:lnTo>
                  <a:lnTo>
                    <a:pt x="5335" y="5333"/>
                  </a:lnTo>
                  <a:lnTo>
                    <a:pt x="5283" y="5339"/>
                  </a:lnTo>
                  <a:lnTo>
                    <a:pt x="5227" y="5343"/>
                  </a:lnTo>
                  <a:lnTo>
                    <a:pt x="5171" y="5346"/>
                  </a:lnTo>
                  <a:lnTo>
                    <a:pt x="5113" y="5347"/>
                  </a:lnTo>
                  <a:lnTo>
                    <a:pt x="933" y="5347"/>
                  </a:lnTo>
                  <a:lnTo>
                    <a:pt x="875" y="5346"/>
                  </a:lnTo>
                  <a:lnTo>
                    <a:pt x="820" y="5343"/>
                  </a:lnTo>
                  <a:lnTo>
                    <a:pt x="765" y="5339"/>
                  </a:lnTo>
                  <a:lnTo>
                    <a:pt x="713" y="5333"/>
                  </a:lnTo>
                  <a:lnTo>
                    <a:pt x="663" y="5325"/>
                  </a:lnTo>
                  <a:lnTo>
                    <a:pt x="615" y="5315"/>
                  </a:lnTo>
                  <a:lnTo>
                    <a:pt x="569" y="5303"/>
                  </a:lnTo>
                  <a:lnTo>
                    <a:pt x="524" y="5289"/>
                  </a:lnTo>
                  <a:lnTo>
                    <a:pt x="481" y="5273"/>
                  </a:lnTo>
                  <a:lnTo>
                    <a:pt x="440" y="5256"/>
                  </a:lnTo>
                  <a:lnTo>
                    <a:pt x="401" y="5237"/>
                  </a:lnTo>
                  <a:lnTo>
                    <a:pt x="364" y="5217"/>
                  </a:lnTo>
                  <a:lnTo>
                    <a:pt x="328" y="5194"/>
                  </a:lnTo>
                  <a:lnTo>
                    <a:pt x="295" y="5170"/>
                  </a:lnTo>
                  <a:lnTo>
                    <a:pt x="263" y="5144"/>
                  </a:lnTo>
                  <a:lnTo>
                    <a:pt x="233" y="5116"/>
                  </a:lnTo>
                  <a:lnTo>
                    <a:pt x="204" y="5086"/>
                  </a:lnTo>
                  <a:lnTo>
                    <a:pt x="178" y="5055"/>
                  </a:lnTo>
                  <a:lnTo>
                    <a:pt x="153" y="5022"/>
                  </a:lnTo>
                  <a:lnTo>
                    <a:pt x="131" y="4987"/>
                  </a:lnTo>
                  <a:lnTo>
                    <a:pt x="110" y="4949"/>
                  </a:lnTo>
                  <a:lnTo>
                    <a:pt x="91" y="4911"/>
                  </a:lnTo>
                  <a:lnTo>
                    <a:pt x="74" y="4871"/>
                  </a:lnTo>
                  <a:lnTo>
                    <a:pt x="58" y="4829"/>
                  </a:lnTo>
                  <a:lnTo>
                    <a:pt x="45" y="4785"/>
                  </a:lnTo>
                  <a:lnTo>
                    <a:pt x="33" y="4739"/>
                  </a:lnTo>
                  <a:lnTo>
                    <a:pt x="23" y="4692"/>
                  </a:lnTo>
                  <a:lnTo>
                    <a:pt x="15" y="4642"/>
                  </a:lnTo>
                  <a:lnTo>
                    <a:pt x="8" y="4591"/>
                  </a:lnTo>
                  <a:lnTo>
                    <a:pt x="4" y="4539"/>
                  </a:lnTo>
                  <a:lnTo>
                    <a:pt x="1" y="4484"/>
                  </a:lnTo>
                  <a:lnTo>
                    <a:pt x="0" y="4428"/>
                  </a:lnTo>
                  <a:lnTo>
                    <a:pt x="0" y="0"/>
                  </a:lnTo>
                  <a:lnTo>
                    <a:pt x="6058" y="0"/>
                  </a:lnTo>
                  <a:lnTo>
                    <a:pt x="6111" y="1"/>
                  </a:lnTo>
                  <a:lnTo>
                    <a:pt x="6165" y="3"/>
                  </a:lnTo>
                  <a:lnTo>
                    <a:pt x="6217" y="6"/>
                  </a:lnTo>
                  <a:lnTo>
                    <a:pt x="6269" y="10"/>
                  </a:lnTo>
                  <a:lnTo>
                    <a:pt x="6320" y="15"/>
                  </a:lnTo>
                  <a:lnTo>
                    <a:pt x="6371" y="22"/>
                  </a:lnTo>
                  <a:lnTo>
                    <a:pt x="6421" y="29"/>
                  </a:lnTo>
                  <a:lnTo>
                    <a:pt x="6472" y="38"/>
                  </a:lnTo>
                  <a:lnTo>
                    <a:pt x="6521" y="48"/>
                  </a:lnTo>
                  <a:lnTo>
                    <a:pt x="6570" y="60"/>
                  </a:lnTo>
                  <a:lnTo>
                    <a:pt x="6618" y="72"/>
                  </a:lnTo>
                  <a:lnTo>
                    <a:pt x="6666" y="86"/>
                  </a:lnTo>
                  <a:lnTo>
                    <a:pt x="6714" y="101"/>
                  </a:lnTo>
                  <a:lnTo>
                    <a:pt x="6762" y="117"/>
                  </a:lnTo>
                  <a:lnTo>
                    <a:pt x="6808" y="134"/>
                  </a:lnTo>
                  <a:lnTo>
                    <a:pt x="6855" y="153"/>
                  </a:lnTo>
                  <a:lnTo>
                    <a:pt x="6900" y="172"/>
                  </a:lnTo>
                  <a:lnTo>
                    <a:pt x="6946" y="193"/>
                  </a:lnTo>
                  <a:lnTo>
                    <a:pt x="6990" y="215"/>
                  </a:lnTo>
                  <a:lnTo>
                    <a:pt x="7035" y="240"/>
                  </a:lnTo>
                  <a:lnTo>
                    <a:pt x="7080" y="264"/>
                  </a:lnTo>
                  <a:lnTo>
                    <a:pt x="7123" y="290"/>
                  </a:lnTo>
                  <a:lnTo>
                    <a:pt x="7166" y="317"/>
                  </a:lnTo>
                  <a:lnTo>
                    <a:pt x="7209" y="345"/>
                  </a:lnTo>
                  <a:lnTo>
                    <a:pt x="7251" y="374"/>
                  </a:lnTo>
                  <a:lnTo>
                    <a:pt x="7292" y="405"/>
                  </a:lnTo>
                  <a:lnTo>
                    <a:pt x="7334" y="436"/>
                  </a:lnTo>
                  <a:lnTo>
                    <a:pt x="7376" y="469"/>
                  </a:lnTo>
                  <a:lnTo>
                    <a:pt x="7416" y="504"/>
                  </a:lnTo>
                  <a:lnTo>
                    <a:pt x="7456" y="540"/>
                  </a:lnTo>
                  <a:lnTo>
                    <a:pt x="7495" y="577"/>
                  </a:lnTo>
                  <a:lnTo>
                    <a:pt x="7534" y="614"/>
                  </a:lnTo>
                  <a:lnTo>
                    <a:pt x="7572" y="653"/>
                  </a:lnTo>
                  <a:lnTo>
                    <a:pt x="7609" y="692"/>
                  </a:lnTo>
                  <a:lnTo>
                    <a:pt x="7646" y="732"/>
                  </a:lnTo>
                  <a:lnTo>
                    <a:pt x="7681" y="772"/>
                  </a:lnTo>
                  <a:lnTo>
                    <a:pt x="7714" y="812"/>
                  </a:lnTo>
                  <a:lnTo>
                    <a:pt x="7746" y="854"/>
                  </a:lnTo>
                  <a:lnTo>
                    <a:pt x="7777" y="896"/>
                  </a:lnTo>
                  <a:lnTo>
                    <a:pt x="7807" y="938"/>
                  </a:lnTo>
                  <a:lnTo>
                    <a:pt x="7835" y="980"/>
                  </a:lnTo>
                  <a:lnTo>
                    <a:pt x="7863" y="1023"/>
                  </a:lnTo>
                  <a:lnTo>
                    <a:pt x="7889" y="1066"/>
                  </a:lnTo>
                  <a:lnTo>
                    <a:pt x="7914" y="1110"/>
                  </a:lnTo>
                  <a:lnTo>
                    <a:pt x="7937" y="1155"/>
                  </a:lnTo>
                  <a:lnTo>
                    <a:pt x="7961" y="1200"/>
                  </a:lnTo>
                  <a:lnTo>
                    <a:pt x="7982" y="1246"/>
                  </a:lnTo>
                  <a:lnTo>
                    <a:pt x="8002" y="1291"/>
                  </a:lnTo>
                  <a:lnTo>
                    <a:pt x="8021" y="1338"/>
                  </a:lnTo>
                  <a:lnTo>
                    <a:pt x="8038" y="1384"/>
                  </a:lnTo>
                  <a:lnTo>
                    <a:pt x="8055" y="1433"/>
                  </a:lnTo>
                  <a:lnTo>
                    <a:pt x="8070" y="1480"/>
                  </a:lnTo>
                  <a:lnTo>
                    <a:pt x="8084" y="1529"/>
                  </a:lnTo>
                  <a:lnTo>
                    <a:pt x="8097" y="1577"/>
                  </a:lnTo>
                  <a:lnTo>
                    <a:pt x="8108" y="1627"/>
                  </a:lnTo>
                  <a:lnTo>
                    <a:pt x="8118" y="1676"/>
                  </a:lnTo>
                  <a:lnTo>
                    <a:pt x="8128" y="1728"/>
                  </a:lnTo>
                  <a:lnTo>
                    <a:pt x="8135" y="1778"/>
                  </a:lnTo>
                  <a:lnTo>
                    <a:pt x="8142" y="1830"/>
                  </a:lnTo>
                  <a:lnTo>
                    <a:pt x="8148" y="1882"/>
                  </a:lnTo>
                  <a:lnTo>
                    <a:pt x="8152" y="1934"/>
                  </a:lnTo>
                  <a:lnTo>
                    <a:pt x="8155" y="1987"/>
                  </a:lnTo>
                  <a:lnTo>
                    <a:pt x="8157" y="2041"/>
                  </a:lnTo>
                  <a:lnTo>
                    <a:pt x="8157" y="2095"/>
                  </a:lnTo>
                  <a:lnTo>
                    <a:pt x="8157" y="2149"/>
                  </a:lnTo>
                  <a:lnTo>
                    <a:pt x="8155" y="2203"/>
                  </a:lnTo>
                  <a:lnTo>
                    <a:pt x="8152" y="2257"/>
                  </a:lnTo>
                  <a:lnTo>
                    <a:pt x="8148" y="2311"/>
                  </a:lnTo>
                  <a:lnTo>
                    <a:pt x="8142" y="2364"/>
                  </a:lnTo>
                  <a:lnTo>
                    <a:pt x="8135" y="2415"/>
                  </a:lnTo>
                  <a:lnTo>
                    <a:pt x="8128" y="2467"/>
                  </a:lnTo>
                  <a:lnTo>
                    <a:pt x="8118" y="2518"/>
                  </a:lnTo>
                  <a:lnTo>
                    <a:pt x="8108" y="2568"/>
                  </a:lnTo>
                  <a:lnTo>
                    <a:pt x="8097" y="2619"/>
                  </a:lnTo>
                  <a:lnTo>
                    <a:pt x="8084" y="2668"/>
                  </a:lnTo>
                  <a:lnTo>
                    <a:pt x="8070" y="2717"/>
                  </a:lnTo>
                  <a:lnTo>
                    <a:pt x="8055" y="2765"/>
                  </a:lnTo>
                  <a:lnTo>
                    <a:pt x="8038" y="2812"/>
                  </a:lnTo>
                  <a:lnTo>
                    <a:pt x="8021" y="2860"/>
                  </a:lnTo>
                  <a:lnTo>
                    <a:pt x="8002" y="2907"/>
                  </a:lnTo>
                  <a:lnTo>
                    <a:pt x="7982" y="2953"/>
                  </a:lnTo>
                  <a:lnTo>
                    <a:pt x="7961" y="2998"/>
                  </a:lnTo>
                  <a:lnTo>
                    <a:pt x="7937" y="3043"/>
                  </a:lnTo>
                  <a:lnTo>
                    <a:pt x="7914" y="3088"/>
                  </a:lnTo>
                  <a:lnTo>
                    <a:pt x="7889" y="3132"/>
                  </a:lnTo>
                  <a:lnTo>
                    <a:pt x="7863" y="3175"/>
                  </a:lnTo>
                  <a:lnTo>
                    <a:pt x="7835" y="3218"/>
                  </a:lnTo>
                  <a:lnTo>
                    <a:pt x="7807" y="3261"/>
                  </a:lnTo>
                  <a:lnTo>
                    <a:pt x="7777" y="3302"/>
                  </a:lnTo>
                  <a:lnTo>
                    <a:pt x="7746" y="3343"/>
                  </a:lnTo>
                  <a:lnTo>
                    <a:pt x="7714" y="3384"/>
                  </a:lnTo>
                  <a:lnTo>
                    <a:pt x="7681" y="3424"/>
                  </a:lnTo>
                  <a:lnTo>
                    <a:pt x="7646" y="3463"/>
                  </a:lnTo>
                  <a:lnTo>
                    <a:pt x="7609" y="3503"/>
                  </a:lnTo>
                  <a:lnTo>
                    <a:pt x="7572" y="3542"/>
                  </a:lnTo>
                  <a:lnTo>
                    <a:pt x="7534" y="3579"/>
                  </a:lnTo>
                  <a:lnTo>
                    <a:pt x="7495" y="3616"/>
                  </a:lnTo>
                  <a:lnTo>
                    <a:pt x="7456" y="3652"/>
                  </a:lnTo>
                  <a:lnTo>
                    <a:pt x="7416" y="3687"/>
                  </a:lnTo>
                  <a:lnTo>
                    <a:pt x="7376" y="3720"/>
                  </a:lnTo>
                  <a:lnTo>
                    <a:pt x="7334" y="3753"/>
                  </a:lnTo>
                  <a:lnTo>
                    <a:pt x="7292" y="3784"/>
                  </a:lnTo>
                  <a:lnTo>
                    <a:pt x="7251" y="3815"/>
                  </a:lnTo>
                  <a:lnTo>
                    <a:pt x="7209" y="3843"/>
                  </a:lnTo>
                  <a:lnTo>
                    <a:pt x="7166" y="3871"/>
                  </a:lnTo>
                  <a:lnTo>
                    <a:pt x="7123" y="3897"/>
                  </a:lnTo>
                  <a:lnTo>
                    <a:pt x="7080" y="3922"/>
                  </a:lnTo>
                  <a:lnTo>
                    <a:pt x="7035" y="3946"/>
                  </a:lnTo>
                  <a:lnTo>
                    <a:pt x="6990" y="3969"/>
                  </a:lnTo>
                  <a:lnTo>
                    <a:pt x="6946" y="3991"/>
                  </a:lnTo>
                  <a:lnTo>
                    <a:pt x="6900" y="4011"/>
                  </a:lnTo>
                  <a:lnTo>
                    <a:pt x="6855" y="4030"/>
                  </a:lnTo>
                  <a:lnTo>
                    <a:pt x="6808" y="4048"/>
                  </a:lnTo>
                  <a:lnTo>
                    <a:pt x="6762" y="4065"/>
                  </a:lnTo>
                  <a:lnTo>
                    <a:pt x="6714" y="4081"/>
                  </a:lnTo>
                  <a:lnTo>
                    <a:pt x="6666" y="4097"/>
                  </a:lnTo>
                  <a:lnTo>
                    <a:pt x="6618" y="4110"/>
                  </a:lnTo>
                  <a:lnTo>
                    <a:pt x="6570" y="4122"/>
                  </a:lnTo>
                  <a:lnTo>
                    <a:pt x="6521" y="4133"/>
                  </a:lnTo>
                  <a:lnTo>
                    <a:pt x="6472" y="4143"/>
                  </a:lnTo>
                  <a:lnTo>
                    <a:pt x="6421" y="4152"/>
                  </a:lnTo>
                  <a:lnTo>
                    <a:pt x="6371" y="4160"/>
                  </a:lnTo>
                  <a:lnTo>
                    <a:pt x="6320" y="4166"/>
                  </a:lnTo>
                  <a:lnTo>
                    <a:pt x="6269" y="4171"/>
                  </a:lnTo>
                  <a:lnTo>
                    <a:pt x="6217" y="4175"/>
                  </a:lnTo>
                  <a:lnTo>
                    <a:pt x="6165" y="4178"/>
                  </a:lnTo>
                  <a:lnTo>
                    <a:pt x="6111" y="4180"/>
                  </a:lnTo>
                  <a:lnTo>
                    <a:pt x="6058" y="418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1">
              <a:extLst>
                <a:ext uri="{FF2B5EF4-FFF2-40B4-BE49-F238E27FC236}">
                  <a16:creationId xmlns:a16="http://schemas.microsoft.com/office/drawing/2014/main" xmlns="" id="{05A75CEC-A73B-46CC-BD97-249ECF6D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728" y="3586637"/>
              <a:ext cx="236615" cy="94530"/>
            </a:xfrm>
            <a:custGeom>
              <a:avLst/>
              <a:gdLst>
                <a:gd name="T0" fmla="*/ 156 w 229"/>
                <a:gd name="T1" fmla="*/ 76 h 126"/>
                <a:gd name="T2" fmla="*/ 157 w 229"/>
                <a:gd name="T3" fmla="*/ 72 h 126"/>
                <a:gd name="T4" fmla="*/ 157 w 229"/>
                <a:gd name="T5" fmla="*/ 69 h 126"/>
                <a:gd name="T6" fmla="*/ 155 w 229"/>
                <a:gd name="T7" fmla="*/ 66 h 126"/>
                <a:gd name="T8" fmla="*/ 152 w 229"/>
                <a:gd name="T9" fmla="*/ 64 h 126"/>
                <a:gd name="T10" fmla="*/ 147 w 229"/>
                <a:gd name="T11" fmla="*/ 61 h 126"/>
                <a:gd name="T12" fmla="*/ 141 w 229"/>
                <a:gd name="T13" fmla="*/ 59 h 126"/>
                <a:gd name="T14" fmla="*/ 134 w 229"/>
                <a:gd name="T15" fmla="*/ 57 h 126"/>
                <a:gd name="T16" fmla="*/ 121 w 229"/>
                <a:gd name="T17" fmla="*/ 54 h 126"/>
                <a:gd name="T18" fmla="*/ 103 w 229"/>
                <a:gd name="T19" fmla="*/ 51 h 126"/>
                <a:gd name="T20" fmla="*/ 85 w 229"/>
                <a:gd name="T21" fmla="*/ 48 h 126"/>
                <a:gd name="T22" fmla="*/ 66 w 229"/>
                <a:gd name="T23" fmla="*/ 45 h 126"/>
                <a:gd name="T24" fmla="*/ 48 w 229"/>
                <a:gd name="T25" fmla="*/ 42 h 126"/>
                <a:gd name="T26" fmla="*/ 36 w 229"/>
                <a:gd name="T27" fmla="*/ 40 h 126"/>
                <a:gd name="T28" fmla="*/ 29 w 229"/>
                <a:gd name="T29" fmla="*/ 39 h 126"/>
                <a:gd name="T30" fmla="*/ 22 w 229"/>
                <a:gd name="T31" fmla="*/ 36 h 126"/>
                <a:gd name="T32" fmla="*/ 16 w 229"/>
                <a:gd name="T33" fmla="*/ 35 h 126"/>
                <a:gd name="T34" fmla="*/ 11 w 229"/>
                <a:gd name="T35" fmla="*/ 32 h 126"/>
                <a:gd name="T36" fmla="*/ 6 w 229"/>
                <a:gd name="T37" fmla="*/ 31 h 126"/>
                <a:gd name="T38" fmla="*/ 2 w 229"/>
                <a:gd name="T39" fmla="*/ 28 h 126"/>
                <a:gd name="T40" fmla="*/ 0 w 229"/>
                <a:gd name="T41" fmla="*/ 25 h 126"/>
                <a:gd name="T42" fmla="*/ 0 w 229"/>
                <a:gd name="T43" fmla="*/ 22 h 126"/>
                <a:gd name="T44" fmla="*/ 2 w 229"/>
                <a:gd name="T45" fmla="*/ 19 h 126"/>
                <a:gd name="T46" fmla="*/ 7 w 229"/>
                <a:gd name="T47" fmla="*/ 16 h 126"/>
                <a:gd name="T48" fmla="*/ 13 w 229"/>
                <a:gd name="T49" fmla="*/ 12 h 126"/>
                <a:gd name="T50" fmla="*/ 22 w 229"/>
                <a:gd name="T51" fmla="*/ 7 h 126"/>
                <a:gd name="T52" fmla="*/ 32 w 229"/>
                <a:gd name="T53" fmla="*/ 2 h 126"/>
                <a:gd name="T54" fmla="*/ 33 w 229"/>
                <a:gd name="T55" fmla="*/ 2 h 126"/>
                <a:gd name="T56" fmla="*/ 23 w 229"/>
                <a:gd name="T57" fmla="*/ 7 h 126"/>
                <a:gd name="T58" fmla="*/ 16 w 229"/>
                <a:gd name="T59" fmla="*/ 11 h 126"/>
                <a:gd name="T60" fmla="*/ 12 w 229"/>
                <a:gd name="T61" fmla="*/ 15 h 126"/>
                <a:gd name="T62" fmla="*/ 9 w 229"/>
                <a:gd name="T63" fmla="*/ 19 h 126"/>
                <a:gd name="T64" fmla="*/ 9 w 229"/>
                <a:gd name="T65" fmla="*/ 22 h 126"/>
                <a:gd name="T66" fmla="*/ 11 w 229"/>
                <a:gd name="T67" fmla="*/ 24 h 126"/>
                <a:gd name="T68" fmla="*/ 16 w 229"/>
                <a:gd name="T69" fmla="*/ 26 h 126"/>
                <a:gd name="T70" fmla="*/ 26 w 229"/>
                <a:gd name="T71" fmla="*/ 29 h 126"/>
                <a:gd name="T72" fmla="*/ 42 w 229"/>
                <a:gd name="T73" fmla="*/ 32 h 126"/>
                <a:gd name="T74" fmla="*/ 60 w 229"/>
                <a:gd name="T75" fmla="*/ 35 h 126"/>
                <a:gd name="T76" fmla="*/ 79 w 229"/>
                <a:gd name="T77" fmla="*/ 38 h 126"/>
                <a:gd name="T78" fmla="*/ 100 w 229"/>
                <a:gd name="T79" fmla="*/ 39 h 126"/>
                <a:gd name="T80" fmla="*/ 120 w 229"/>
                <a:gd name="T81" fmla="*/ 42 h 126"/>
                <a:gd name="T82" fmla="*/ 138 w 229"/>
                <a:gd name="T83" fmla="*/ 45 h 126"/>
                <a:gd name="T84" fmla="*/ 155 w 229"/>
                <a:gd name="T85" fmla="*/ 48 h 126"/>
                <a:gd name="T86" fmla="*/ 166 w 229"/>
                <a:gd name="T87" fmla="*/ 51 h 126"/>
                <a:gd name="T88" fmla="*/ 172 w 229"/>
                <a:gd name="T89" fmla="*/ 53 h 126"/>
                <a:gd name="T90" fmla="*/ 175 w 229"/>
                <a:gd name="T91" fmla="*/ 57 h 126"/>
                <a:gd name="T92" fmla="*/ 176 w 229"/>
                <a:gd name="T93" fmla="*/ 59 h 126"/>
                <a:gd name="T94" fmla="*/ 175 w 229"/>
                <a:gd name="T95" fmla="*/ 62 h 126"/>
                <a:gd name="T96" fmla="*/ 172 w 229"/>
                <a:gd name="T97" fmla="*/ 66 h 126"/>
                <a:gd name="T98" fmla="*/ 166 w 229"/>
                <a:gd name="T99" fmla="*/ 71 h 126"/>
                <a:gd name="T100" fmla="*/ 159 w 229"/>
                <a:gd name="T101" fmla="*/ 75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126"/>
                <a:gd name="T155" fmla="*/ 229 w 229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126">
                  <a:moveTo>
                    <a:pt x="229" y="113"/>
                  </a:moveTo>
                  <a:lnTo>
                    <a:pt x="154" y="126"/>
                  </a:lnTo>
                  <a:lnTo>
                    <a:pt x="155" y="124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6" y="120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7" y="116"/>
                  </a:lnTo>
                  <a:lnTo>
                    <a:pt x="157" y="115"/>
                  </a:lnTo>
                  <a:lnTo>
                    <a:pt x="157" y="113"/>
                  </a:lnTo>
                  <a:lnTo>
                    <a:pt x="157" y="112"/>
                  </a:lnTo>
                  <a:lnTo>
                    <a:pt x="156" y="111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5" y="107"/>
                  </a:lnTo>
                  <a:lnTo>
                    <a:pt x="154" y="106"/>
                  </a:lnTo>
                  <a:lnTo>
                    <a:pt x="154" y="105"/>
                  </a:lnTo>
                  <a:lnTo>
                    <a:pt x="153" y="104"/>
                  </a:lnTo>
                  <a:lnTo>
                    <a:pt x="152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7" y="99"/>
                  </a:lnTo>
                  <a:lnTo>
                    <a:pt x="146" y="98"/>
                  </a:lnTo>
                  <a:lnTo>
                    <a:pt x="145" y="97"/>
                  </a:lnTo>
                  <a:lnTo>
                    <a:pt x="143" y="96"/>
                  </a:lnTo>
                  <a:lnTo>
                    <a:pt x="141" y="95"/>
                  </a:lnTo>
                  <a:lnTo>
                    <a:pt x="140" y="95"/>
                  </a:lnTo>
                  <a:lnTo>
                    <a:pt x="138" y="94"/>
                  </a:lnTo>
                  <a:lnTo>
                    <a:pt x="136" y="93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0" y="91"/>
                  </a:lnTo>
                  <a:lnTo>
                    <a:pt x="125" y="90"/>
                  </a:lnTo>
                  <a:lnTo>
                    <a:pt x="121" y="88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8" y="82"/>
                  </a:lnTo>
                  <a:lnTo>
                    <a:pt x="94" y="81"/>
                  </a:lnTo>
                  <a:lnTo>
                    <a:pt x="89" y="79"/>
                  </a:lnTo>
                  <a:lnTo>
                    <a:pt x="85" y="78"/>
                  </a:lnTo>
                  <a:lnTo>
                    <a:pt x="80" y="77"/>
                  </a:lnTo>
                  <a:lnTo>
                    <a:pt x="76" y="76"/>
                  </a:lnTo>
                  <a:lnTo>
                    <a:pt x="71" y="75"/>
                  </a:lnTo>
                  <a:lnTo>
                    <a:pt x="66" y="73"/>
                  </a:lnTo>
                  <a:lnTo>
                    <a:pt x="62" y="72"/>
                  </a:lnTo>
                  <a:lnTo>
                    <a:pt x="57" y="71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4" y="67"/>
                  </a:lnTo>
                  <a:lnTo>
                    <a:pt x="40" y="66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4" y="64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1" y="58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6"/>
                  </a:lnTo>
                  <a:lnTo>
                    <a:pt x="15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8" y="43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6" y="47"/>
                  </a:lnTo>
                  <a:lnTo>
                    <a:pt x="30" y="48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2" y="52"/>
                  </a:lnTo>
                  <a:lnTo>
                    <a:pt x="46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4" y="57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5" y="63"/>
                  </a:lnTo>
                  <a:lnTo>
                    <a:pt x="100" y="64"/>
                  </a:lnTo>
                  <a:lnTo>
                    <a:pt x="105" y="65"/>
                  </a:lnTo>
                  <a:lnTo>
                    <a:pt x="110" y="66"/>
                  </a:lnTo>
                  <a:lnTo>
                    <a:pt x="115" y="67"/>
                  </a:lnTo>
                  <a:lnTo>
                    <a:pt x="120" y="68"/>
                  </a:lnTo>
                  <a:lnTo>
                    <a:pt x="125" y="70"/>
                  </a:lnTo>
                  <a:lnTo>
                    <a:pt x="129" y="71"/>
                  </a:lnTo>
                  <a:lnTo>
                    <a:pt x="134" y="72"/>
                  </a:lnTo>
                  <a:lnTo>
                    <a:pt x="138" y="73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7"/>
                  </a:lnTo>
                  <a:lnTo>
                    <a:pt x="155" y="78"/>
                  </a:lnTo>
                  <a:lnTo>
                    <a:pt x="159" y="80"/>
                  </a:lnTo>
                  <a:lnTo>
                    <a:pt x="163" y="81"/>
                  </a:lnTo>
                  <a:lnTo>
                    <a:pt x="165" y="82"/>
                  </a:lnTo>
                  <a:lnTo>
                    <a:pt x="166" y="83"/>
                  </a:lnTo>
                  <a:lnTo>
                    <a:pt x="168" y="84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2" y="86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5" y="91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6" y="94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8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4" y="103"/>
                  </a:lnTo>
                  <a:lnTo>
                    <a:pt x="174" y="104"/>
                  </a:lnTo>
                  <a:lnTo>
                    <a:pt x="173" y="106"/>
                  </a:lnTo>
                  <a:lnTo>
                    <a:pt x="172" y="107"/>
                  </a:lnTo>
                  <a:lnTo>
                    <a:pt x="171" y="109"/>
                  </a:lnTo>
                  <a:lnTo>
                    <a:pt x="169" y="111"/>
                  </a:lnTo>
                  <a:lnTo>
                    <a:pt x="168" y="113"/>
                  </a:lnTo>
                  <a:lnTo>
                    <a:pt x="166" y="114"/>
                  </a:lnTo>
                  <a:lnTo>
                    <a:pt x="165" y="116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22"/>
                  </a:lnTo>
                  <a:lnTo>
                    <a:pt x="157" y="124"/>
                  </a:lnTo>
                  <a:lnTo>
                    <a:pt x="154" y="126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82">
              <a:extLst>
                <a:ext uri="{FF2B5EF4-FFF2-40B4-BE49-F238E27FC236}">
                  <a16:creationId xmlns:a16="http://schemas.microsoft.com/office/drawing/2014/main" xmlns="" id="{1C9BA2BB-2722-452B-AA38-BA3B10D9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74" y="3721271"/>
              <a:ext cx="63028" cy="116491"/>
            </a:xfrm>
            <a:custGeom>
              <a:avLst/>
              <a:gdLst>
                <a:gd name="T0" fmla="*/ 0 w 1401"/>
                <a:gd name="T1" fmla="*/ 5 h 2797"/>
                <a:gd name="T2" fmla="*/ 0 w 1401"/>
                <a:gd name="T3" fmla="*/ 5 h 2797"/>
                <a:gd name="T4" fmla="*/ 0 w 1401"/>
                <a:gd name="T5" fmla="*/ 5 h 2797"/>
                <a:gd name="T6" fmla="*/ 1 w 1401"/>
                <a:gd name="T7" fmla="*/ 5 h 2797"/>
                <a:gd name="T8" fmla="*/ 1 w 1401"/>
                <a:gd name="T9" fmla="*/ 5 h 2797"/>
                <a:gd name="T10" fmla="*/ 1 w 1401"/>
                <a:gd name="T11" fmla="*/ 5 h 2797"/>
                <a:gd name="T12" fmla="*/ 1 w 1401"/>
                <a:gd name="T13" fmla="*/ 5 h 2797"/>
                <a:gd name="T14" fmla="*/ 1 w 1401"/>
                <a:gd name="T15" fmla="*/ 5 h 2797"/>
                <a:gd name="T16" fmla="*/ 1 w 1401"/>
                <a:gd name="T17" fmla="*/ 5 h 2797"/>
                <a:gd name="T18" fmla="*/ 2 w 1401"/>
                <a:gd name="T19" fmla="*/ 5 h 2797"/>
                <a:gd name="T20" fmla="*/ 2 w 1401"/>
                <a:gd name="T21" fmla="*/ 5 h 2797"/>
                <a:gd name="T22" fmla="*/ 2 w 1401"/>
                <a:gd name="T23" fmla="*/ 4 h 2797"/>
                <a:gd name="T24" fmla="*/ 2 w 1401"/>
                <a:gd name="T25" fmla="*/ 4 h 2797"/>
                <a:gd name="T26" fmla="*/ 2 w 1401"/>
                <a:gd name="T27" fmla="*/ 4 h 2797"/>
                <a:gd name="T28" fmla="*/ 2 w 1401"/>
                <a:gd name="T29" fmla="*/ 4 h 2797"/>
                <a:gd name="T30" fmla="*/ 2 w 1401"/>
                <a:gd name="T31" fmla="*/ 4 h 2797"/>
                <a:gd name="T32" fmla="*/ 2 w 1401"/>
                <a:gd name="T33" fmla="*/ 4 h 2797"/>
                <a:gd name="T34" fmla="*/ 3 w 1401"/>
                <a:gd name="T35" fmla="*/ 3 h 2797"/>
                <a:gd name="T36" fmla="*/ 3 w 1401"/>
                <a:gd name="T37" fmla="*/ 3 h 2797"/>
                <a:gd name="T38" fmla="*/ 3 w 1401"/>
                <a:gd name="T39" fmla="*/ 3 h 2797"/>
                <a:gd name="T40" fmla="*/ 3 w 1401"/>
                <a:gd name="T41" fmla="*/ 3 h 2797"/>
                <a:gd name="T42" fmla="*/ 3 w 1401"/>
                <a:gd name="T43" fmla="*/ 3 h 2797"/>
                <a:gd name="T44" fmla="*/ 3 w 1401"/>
                <a:gd name="T45" fmla="*/ 2 h 2797"/>
                <a:gd name="T46" fmla="*/ 3 w 1401"/>
                <a:gd name="T47" fmla="*/ 2 h 2797"/>
                <a:gd name="T48" fmla="*/ 3 w 1401"/>
                <a:gd name="T49" fmla="*/ 2 h 2797"/>
                <a:gd name="T50" fmla="*/ 3 w 1401"/>
                <a:gd name="T51" fmla="*/ 2 h 2797"/>
                <a:gd name="T52" fmla="*/ 2 w 1401"/>
                <a:gd name="T53" fmla="*/ 2 h 2797"/>
                <a:gd name="T54" fmla="*/ 2 w 1401"/>
                <a:gd name="T55" fmla="*/ 2 h 2797"/>
                <a:gd name="T56" fmla="*/ 2 w 1401"/>
                <a:gd name="T57" fmla="*/ 1 h 2797"/>
                <a:gd name="T58" fmla="*/ 2 w 1401"/>
                <a:gd name="T59" fmla="*/ 1 h 2797"/>
                <a:gd name="T60" fmla="*/ 2 w 1401"/>
                <a:gd name="T61" fmla="*/ 1 h 2797"/>
                <a:gd name="T62" fmla="*/ 2 w 1401"/>
                <a:gd name="T63" fmla="*/ 1 h 2797"/>
                <a:gd name="T64" fmla="*/ 2 w 1401"/>
                <a:gd name="T65" fmla="*/ 1 h 2797"/>
                <a:gd name="T66" fmla="*/ 2 w 1401"/>
                <a:gd name="T67" fmla="*/ 1 h 2797"/>
                <a:gd name="T68" fmla="*/ 1 w 1401"/>
                <a:gd name="T69" fmla="*/ 0 h 2797"/>
                <a:gd name="T70" fmla="*/ 1 w 1401"/>
                <a:gd name="T71" fmla="*/ 0 h 2797"/>
                <a:gd name="T72" fmla="*/ 1 w 1401"/>
                <a:gd name="T73" fmla="*/ 0 h 2797"/>
                <a:gd name="T74" fmla="*/ 1 w 1401"/>
                <a:gd name="T75" fmla="*/ 0 h 2797"/>
                <a:gd name="T76" fmla="*/ 1 w 1401"/>
                <a:gd name="T77" fmla="*/ 0 h 2797"/>
                <a:gd name="T78" fmla="*/ 1 w 1401"/>
                <a:gd name="T79" fmla="*/ 0 h 2797"/>
                <a:gd name="T80" fmla="*/ 0 w 1401"/>
                <a:gd name="T81" fmla="*/ 0 h 2797"/>
                <a:gd name="T82" fmla="*/ 0 w 1401"/>
                <a:gd name="T83" fmla="*/ 0 h 2797"/>
                <a:gd name="T84" fmla="*/ 0 w 1401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1"/>
                <a:gd name="T130" fmla="*/ 0 h 2797"/>
                <a:gd name="T131" fmla="*/ 1401 w 1401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1" h="2797">
                  <a:moveTo>
                    <a:pt x="0" y="2797"/>
                  </a:moveTo>
                  <a:lnTo>
                    <a:pt x="0" y="2797"/>
                  </a:lnTo>
                  <a:lnTo>
                    <a:pt x="35" y="2796"/>
                  </a:lnTo>
                  <a:lnTo>
                    <a:pt x="69" y="2795"/>
                  </a:lnTo>
                  <a:lnTo>
                    <a:pt x="104" y="2793"/>
                  </a:lnTo>
                  <a:lnTo>
                    <a:pt x="138" y="2790"/>
                  </a:lnTo>
                  <a:lnTo>
                    <a:pt x="171" y="2787"/>
                  </a:lnTo>
                  <a:lnTo>
                    <a:pt x="205" y="2782"/>
                  </a:lnTo>
                  <a:lnTo>
                    <a:pt x="238" y="2777"/>
                  </a:lnTo>
                  <a:lnTo>
                    <a:pt x="270" y="2771"/>
                  </a:lnTo>
                  <a:lnTo>
                    <a:pt x="303" y="2764"/>
                  </a:lnTo>
                  <a:lnTo>
                    <a:pt x="335" y="2757"/>
                  </a:lnTo>
                  <a:lnTo>
                    <a:pt x="367" y="2749"/>
                  </a:lnTo>
                  <a:lnTo>
                    <a:pt x="400" y="2739"/>
                  </a:lnTo>
                  <a:lnTo>
                    <a:pt x="431" y="2730"/>
                  </a:lnTo>
                  <a:lnTo>
                    <a:pt x="462" y="2719"/>
                  </a:lnTo>
                  <a:lnTo>
                    <a:pt x="493" y="2708"/>
                  </a:lnTo>
                  <a:lnTo>
                    <a:pt x="524" y="2695"/>
                  </a:lnTo>
                  <a:lnTo>
                    <a:pt x="554" y="2682"/>
                  </a:lnTo>
                  <a:lnTo>
                    <a:pt x="584" y="2669"/>
                  </a:lnTo>
                  <a:lnTo>
                    <a:pt x="614" y="2654"/>
                  </a:lnTo>
                  <a:lnTo>
                    <a:pt x="643" y="2639"/>
                  </a:lnTo>
                  <a:lnTo>
                    <a:pt x="672" y="2623"/>
                  </a:lnTo>
                  <a:lnTo>
                    <a:pt x="702" y="2606"/>
                  </a:lnTo>
                  <a:lnTo>
                    <a:pt x="731" y="2588"/>
                  </a:lnTo>
                  <a:lnTo>
                    <a:pt x="760" y="2570"/>
                  </a:lnTo>
                  <a:lnTo>
                    <a:pt x="788" y="2551"/>
                  </a:lnTo>
                  <a:lnTo>
                    <a:pt x="815" y="2531"/>
                  </a:lnTo>
                  <a:lnTo>
                    <a:pt x="843" y="2509"/>
                  </a:lnTo>
                  <a:lnTo>
                    <a:pt x="870" y="2488"/>
                  </a:lnTo>
                  <a:lnTo>
                    <a:pt x="897" y="2466"/>
                  </a:lnTo>
                  <a:lnTo>
                    <a:pt x="924" y="2443"/>
                  </a:lnTo>
                  <a:lnTo>
                    <a:pt x="950" y="2419"/>
                  </a:lnTo>
                  <a:lnTo>
                    <a:pt x="977" y="2395"/>
                  </a:lnTo>
                  <a:lnTo>
                    <a:pt x="1004" y="2369"/>
                  </a:lnTo>
                  <a:lnTo>
                    <a:pt x="1029" y="2344"/>
                  </a:lnTo>
                  <a:lnTo>
                    <a:pt x="1053" y="2318"/>
                  </a:lnTo>
                  <a:lnTo>
                    <a:pt x="1077" y="2291"/>
                  </a:lnTo>
                  <a:lnTo>
                    <a:pt x="1099" y="2265"/>
                  </a:lnTo>
                  <a:lnTo>
                    <a:pt x="1121" y="2238"/>
                  </a:lnTo>
                  <a:lnTo>
                    <a:pt x="1142" y="2209"/>
                  </a:lnTo>
                  <a:lnTo>
                    <a:pt x="1163" y="2182"/>
                  </a:lnTo>
                  <a:lnTo>
                    <a:pt x="1182" y="2153"/>
                  </a:lnTo>
                  <a:lnTo>
                    <a:pt x="1201" y="2125"/>
                  </a:lnTo>
                  <a:lnTo>
                    <a:pt x="1218" y="2096"/>
                  </a:lnTo>
                  <a:lnTo>
                    <a:pt x="1235" y="2067"/>
                  </a:lnTo>
                  <a:lnTo>
                    <a:pt x="1251" y="2038"/>
                  </a:lnTo>
                  <a:lnTo>
                    <a:pt x="1267" y="2008"/>
                  </a:lnTo>
                  <a:lnTo>
                    <a:pt x="1281" y="1978"/>
                  </a:lnTo>
                  <a:lnTo>
                    <a:pt x="1296" y="1947"/>
                  </a:lnTo>
                  <a:lnTo>
                    <a:pt x="1308" y="1916"/>
                  </a:lnTo>
                  <a:lnTo>
                    <a:pt x="1320" y="1884"/>
                  </a:lnTo>
                  <a:lnTo>
                    <a:pt x="1332" y="1853"/>
                  </a:lnTo>
                  <a:lnTo>
                    <a:pt x="1342" y="1821"/>
                  </a:lnTo>
                  <a:lnTo>
                    <a:pt x="1351" y="1789"/>
                  </a:lnTo>
                  <a:lnTo>
                    <a:pt x="1360" y="1756"/>
                  </a:lnTo>
                  <a:lnTo>
                    <a:pt x="1368" y="1723"/>
                  </a:lnTo>
                  <a:lnTo>
                    <a:pt x="1375" y="1690"/>
                  </a:lnTo>
                  <a:lnTo>
                    <a:pt x="1381" y="1656"/>
                  </a:lnTo>
                  <a:lnTo>
                    <a:pt x="1386" y="1622"/>
                  </a:lnTo>
                  <a:lnTo>
                    <a:pt x="1391" y="1587"/>
                  </a:lnTo>
                  <a:lnTo>
                    <a:pt x="1395" y="1552"/>
                  </a:lnTo>
                  <a:lnTo>
                    <a:pt x="1398" y="1517"/>
                  </a:lnTo>
                  <a:lnTo>
                    <a:pt x="1400" y="1482"/>
                  </a:lnTo>
                  <a:lnTo>
                    <a:pt x="1401" y="1446"/>
                  </a:lnTo>
                  <a:lnTo>
                    <a:pt x="1401" y="1410"/>
                  </a:lnTo>
                  <a:lnTo>
                    <a:pt x="1401" y="1375"/>
                  </a:lnTo>
                  <a:lnTo>
                    <a:pt x="1400" y="1341"/>
                  </a:lnTo>
                  <a:lnTo>
                    <a:pt x="1398" y="1306"/>
                  </a:lnTo>
                  <a:lnTo>
                    <a:pt x="1395" y="1272"/>
                  </a:lnTo>
                  <a:lnTo>
                    <a:pt x="1391" y="1239"/>
                  </a:lnTo>
                  <a:lnTo>
                    <a:pt x="1386" y="1205"/>
                  </a:lnTo>
                  <a:lnTo>
                    <a:pt x="1381" y="1172"/>
                  </a:lnTo>
                  <a:lnTo>
                    <a:pt x="1375" y="1139"/>
                  </a:lnTo>
                  <a:lnTo>
                    <a:pt x="1368" y="1107"/>
                  </a:lnTo>
                  <a:lnTo>
                    <a:pt x="1360" y="1075"/>
                  </a:lnTo>
                  <a:lnTo>
                    <a:pt x="1351" y="1043"/>
                  </a:lnTo>
                  <a:lnTo>
                    <a:pt x="1342" y="1010"/>
                  </a:lnTo>
                  <a:lnTo>
                    <a:pt x="1332" y="979"/>
                  </a:lnTo>
                  <a:lnTo>
                    <a:pt x="1320" y="947"/>
                  </a:lnTo>
                  <a:lnTo>
                    <a:pt x="1308" y="917"/>
                  </a:lnTo>
                  <a:lnTo>
                    <a:pt x="1296" y="886"/>
                  </a:lnTo>
                  <a:lnTo>
                    <a:pt x="1281" y="855"/>
                  </a:lnTo>
                  <a:lnTo>
                    <a:pt x="1267" y="825"/>
                  </a:lnTo>
                  <a:lnTo>
                    <a:pt x="1251" y="795"/>
                  </a:lnTo>
                  <a:lnTo>
                    <a:pt x="1235" y="766"/>
                  </a:lnTo>
                  <a:lnTo>
                    <a:pt x="1218" y="736"/>
                  </a:lnTo>
                  <a:lnTo>
                    <a:pt x="1201" y="706"/>
                  </a:lnTo>
                  <a:lnTo>
                    <a:pt x="1182" y="677"/>
                  </a:lnTo>
                  <a:lnTo>
                    <a:pt x="1163" y="649"/>
                  </a:lnTo>
                  <a:lnTo>
                    <a:pt x="1142" y="620"/>
                  </a:lnTo>
                  <a:lnTo>
                    <a:pt x="1121" y="592"/>
                  </a:lnTo>
                  <a:lnTo>
                    <a:pt x="1099" y="564"/>
                  </a:lnTo>
                  <a:lnTo>
                    <a:pt x="1077" y="537"/>
                  </a:lnTo>
                  <a:lnTo>
                    <a:pt x="1053" y="509"/>
                  </a:lnTo>
                  <a:lnTo>
                    <a:pt x="1029" y="482"/>
                  </a:lnTo>
                  <a:lnTo>
                    <a:pt x="1004" y="456"/>
                  </a:lnTo>
                  <a:lnTo>
                    <a:pt x="977" y="428"/>
                  </a:lnTo>
                  <a:lnTo>
                    <a:pt x="950" y="402"/>
                  </a:lnTo>
                  <a:lnTo>
                    <a:pt x="924" y="376"/>
                  </a:lnTo>
                  <a:lnTo>
                    <a:pt x="897" y="351"/>
                  </a:lnTo>
                  <a:lnTo>
                    <a:pt x="870" y="327"/>
                  </a:lnTo>
                  <a:lnTo>
                    <a:pt x="843" y="305"/>
                  </a:lnTo>
                  <a:lnTo>
                    <a:pt x="815" y="282"/>
                  </a:lnTo>
                  <a:lnTo>
                    <a:pt x="788" y="261"/>
                  </a:lnTo>
                  <a:lnTo>
                    <a:pt x="760" y="241"/>
                  </a:lnTo>
                  <a:lnTo>
                    <a:pt x="731" y="221"/>
                  </a:lnTo>
                  <a:lnTo>
                    <a:pt x="702" y="202"/>
                  </a:lnTo>
                  <a:lnTo>
                    <a:pt x="672" y="184"/>
                  </a:lnTo>
                  <a:lnTo>
                    <a:pt x="643" y="167"/>
                  </a:lnTo>
                  <a:lnTo>
                    <a:pt x="614" y="151"/>
                  </a:lnTo>
                  <a:lnTo>
                    <a:pt x="584" y="135"/>
                  </a:lnTo>
                  <a:lnTo>
                    <a:pt x="554" y="120"/>
                  </a:lnTo>
                  <a:lnTo>
                    <a:pt x="524" y="106"/>
                  </a:lnTo>
                  <a:lnTo>
                    <a:pt x="493" y="93"/>
                  </a:lnTo>
                  <a:lnTo>
                    <a:pt x="462" y="81"/>
                  </a:lnTo>
                  <a:lnTo>
                    <a:pt x="431" y="70"/>
                  </a:lnTo>
                  <a:lnTo>
                    <a:pt x="400" y="60"/>
                  </a:lnTo>
                  <a:lnTo>
                    <a:pt x="367" y="50"/>
                  </a:lnTo>
                  <a:lnTo>
                    <a:pt x="335" y="41"/>
                  </a:lnTo>
                  <a:lnTo>
                    <a:pt x="303" y="33"/>
                  </a:lnTo>
                  <a:lnTo>
                    <a:pt x="270" y="26"/>
                  </a:lnTo>
                  <a:lnTo>
                    <a:pt x="238" y="20"/>
                  </a:lnTo>
                  <a:lnTo>
                    <a:pt x="205" y="15"/>
                  </a:lnTo>
                  <a:lnTo>
                    <a:pt x="171" y="10"/>
                  </a:lnTo>
                  <a:lnTo>
                    <a:pt x="138" y="6"/>
                  </a:lnTo>
                  <a:lnTo>
                    <a:pt x="104" y="4"/>
                  </a:lnTo>
                  <a:lnTo>
                    <a:pt x="69" y="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79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F30F480-FED1-4940-9B6A-574FAE101B23}"/>
              </a:ext>
            </a:extLst>
          </p:cNvPr>
          <p:cNvGrpSpPr/>
          <p:nvPr/>
        </p:nvGrpSpPr>
        <p:grpSpPr>
          <a:xfrm>
            <a:off x="6407649" y="3756234"/>
            <a:ext cx="864000" cy="814228"/>
            <a:chOff x="5970968" y="1776141"/>
            <a:chExt cx="864000" cy="775152"/>
          </a:xfrm>
          <a:solidFill>
            <a:schemeClr val="tx1"/>
          </a:solidFill>
        </p:grpSpPr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xmlns="" id="{E88A2D03-4D20-4CF1-A327-8351046D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968" y="177614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230">
              <a:extLst>
                <a:ext uri="{FF2B5EF4-FFF2-40B4-BE49-F238E27FC236}">
                  <a16:creationId xmlns:a16="http://schemas.microsoft.com/office/drawing/2014/main" xmlns="" id="{D819F60B-F110-4113-A80E-2F5F3E2C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708" y="1945917"/>
              <a:ext cx="492863" cy="421926"/>
              <a:chOff x="3918" y="2385"/>
              <a:chExt cx="454" cy="478"/>
            </a:xfrm>
            <a:grpFill/>
          </p:grpSpPr>
          <p:sp>
            <p:nvSpPr>
              <p:cNvPr id="81" name="AutoShape 231">
                <a:extLst>
                  <a:ext uri="{FF2B5EF4-FFF2-40B4-BE49-F238E27FC236}">
                    <a16:creationId xmlns:a16="http://schemas.microsoft.com/office/drawing/2014/main" xmlns="" id="{F2C08224-419E-48C4-AC39-72F4A3A90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utoShape 232">
                <a:extLst>
                  <a:ext uri="{FF2B5EF4-FFF2-40B4-BE49-F238E27FC236}">
                    <a16:creationId xmlns:a16="http://schemas.microsoft.com/office/drawing/2014/main" xmlns="" id="{45677B09-041C-4D7E-9696-5D0475FA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AutoShape 233">
                <a:extLst>
                  <a:ext uri="{FF2B5EF4-FFF2-40B4-BE49-F238E27FC236}">
                    <a16:creationId xmlns:a16="http://schemas.microsoft.com/office/drawing/2014/main" xmlns="" id="{3ABCC1F5-8E8A-4877-91B5-F9A394BD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C6C2491-5BC3-4539-B148-F1502B1E3EF8}"/>
              </a:ext>
            </a:extLst>
          </p:cNvPr>
          <p:cNvGrpSpPr/>
          <p:nvPr/>
        </p:nvGrpSpPr>
        <p:grpSpPr>
          <a:xfrm>
            <a:off x="9222045" y="3795310"/>
            <a:ext cx="864000" cy="775152"/>
            <a:chOff x="9222045" y="3427998"/>
            <a:chExt cx="864000" cy="775152"/>
          </a:xfrm>
          <a:solidFill>
            <a:schemeClr val="tx1"/>
          </a:solidFill>
        </p:grpSpPr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xmlns="" id="{7EE01829-FE07-4198-A135-431A9944A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2045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1237D51D-2A7A-4E6F-9BF7-79EE4011A48F}"/>
                </a:ext>
              </a:extLst>
            </p:cNvPr>
            <p:cNvGrpSpPr/>
            <p:nvPr/>
          </p:nvGrpSpPr>
          <p:grpSpPr>
            <a:xfrm>
              <a:off x="9413732" y="3645226"/>
              <a:ext cx="484690" cy="328548"/>
              <a:chOff x="881063" y="1243013"/>
              <a:chExt cx="4257675" cy="2886075"/>
            </a:xfrm>
            <a:grpFill/>
          </p:grpSpPr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xmlns="" id="{8651EC1C-EC15-4108-A8E6-820279E1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0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0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0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0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xmlns="" id="{2067BFE9-5467-4052-BB55-E5D6AB8E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88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2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2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2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2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xmlns="" id="{D4ED4983-456F-4E3E-8743-A475F4DE4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33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4 w 570"/>
                  <a:gd name="T3" fmla="*/ 134 h 570"/>
                  <a:gd name="T4" fmla="*/ 134 w 570"/>
                  <a:gd name="T5" fmla="*/ 182 h 570"/>
                  <a:gd name="T6" fmla="*/ 106 w 570"/>
                  <a:gd name="T7" fmla="*/ 248 h 570"/>
                  <a:gd name="T8" fmla="*/ 104 w 570"/>
                  <a:gd name="T9" fmla="*/ 304 h 570"/>
                  <a:gd name="T10" fmla="*/ 124 w 570"/>
                  <a:gd name="T11" fmla="*/ 372 h 570"/>
                  <a:gd name="T12" fmla="*/ 170 w 570"/>
                  <a:gd name="T13" fmla="*/ 426 h 570"/>
                  <a:gd name="T14" fmla="*/ 232 w 570"/>
                  <a:gd name="T15" fmla="*/ 460 h 570"/>
                  <a:gd name="T16" fmla="*/ 286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4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8 w 570"/>
                  <a:gd name="T29" fmla="*/ 182 h 570"/>
                  <a:gd name="T30" fmla="*/ 388 w 570"/>
                  <a:gd name="T31" fmla="*/ 134 h 570"/>
                  <a:gd name="T32" fmla="*/ 322 w 570"/>
                  <a:gd name="T33" fmla="*/ 106 h 570"/>
                  <a:gd name="T34" fmla="*/ 286 w 570"/>
                  <a:gd name="T35" fmla="*/ 0 h 570"/>
                  <a:gd name="T36" fmla="*/ 200 w 570"/>
                  <a:gd name="T37" fmla="*/ 12 h 570"/>
                  <a:gd name="T38" fmla="*/ 104 w 570"/>
                  <a:gd name="T39" fmla="*/ 64 h 570"/>
                  <a:gd name="T40" fmla="*/ 34 w 570"/>
                  <a:gd name="T41" fmla="*/ 150 h 570"/>
                  <a:gd name="T42" fmla="*/ 2 w 570"/>
                  <a:gd name="T43" fmla="*/ 256 h 570"/>
                  <a:gd name="T44" fmla="*/ 6 w 570"/>
                  <a:gd name="T45" fmla="*/ 342 h 570"/>
                  <a:gd name="T46" fmla="*/ 50 w 570"/>
                  <a:gd name="T47" fmla="*/ 444 h 570"/>
                  <a:gd name="T48" fmla="*/ 126 w 570"/>
                  <a:gd name="T49" fmla="*/ 522 h 570"/>
                  <a:gd name="T50" fmla="*/ 228 w 570"/>
                  <a:gd name="T51" fmla="*/ 564 h 570"/>
                  <a:gd name="T52" fmla="*/ 314 w 570"/>
                  <a:gd name="T53" fmla="*/ 568 h 570"/>
                  <a:gd name="T54" fmla="*/ 422 w 570"/>
                  <a:gd name="T55" fmla="*/ 536 h 570"/>
                  <a:gd name="T56" fmla="*/ 506 w 570"/>
                  <a:gd name="T57" fmla="*/ 466 h 570"/>
                  <a:gd name="T58" fmla="*/ 558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8 w 570"/>
                  <a:gd name="T65" fmla="*/ 84 h 570"/>
                  <a:gd name="T66" fmla="*/ 396 w 570"/>
                  <a:gd name="T67" fmla="*/ 22 h 570"/>
                  <a:gd name="T68" fmla="*/ 286 w 570"/>
                  <a:gd name="T69" fmla="*/ 0 h 570"/>
                  <a:gd name="T70" fmla="*/ 260 w 570"/>
                  <a:gd name="T71" fmla="*/ 530 h 570"/>
                  <a:gd name="T72" fmla="*/ 168 w 570"/>
                  <a:gd name="T73" fmla="*/ 502 h 570"/>
                  <a:gd name="T74" fmla="*/ 96 w 570"/>
                  <a:gd name="T75" fmla="*/ 442 h 570"/>
                  <a:gd name="T76" fmla="*/ 50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2 w 570"/>
                  <a:gd name="T83" fmla="*/ 110 h 570"/>
                  <a:gd name="T84" fmla="*/ 190 w 570"/>
                  <a:gd name="T85" fmla="*/ 58 h 570"/>
                  <a:gd name="T86" fmla="*/ 286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2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6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6" y="102"/>
                    </a:moveTo>
                    <a:lnTo>
                      <a:pt x="286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2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4" y="134"/>
                    </a:lnTo>
                    <a:lnTo>
                      <a:pt x="170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4" y="182"/>
                    </a:lnTo>
                    <a:lnTo>
                      <a:pt x="124" y="198"/>
                    </a:lnTo>
                    <a:lnTo>
                      <a:pt x="118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4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8" y="356"/>
                    </a:lnTo>
                    <a:lnTo>
                      <a:pt x="124" y="372"/>
                    </a:lnTo>
                    <a:lnTo>
                      <a:pt x="134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70" y="426"/>
                    </a:lnTo>
                    <a:lnTo>
                      <a:pt x="184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2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6" y="468"/>
                    </a:lnTo>
                    <a:lnTo>
                      <a:pt x="286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40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8" y="436"/>
                    </a:lnTo>
                    <a:lnTo>
                      <a:pt x="402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8" y="388"/>
                    </a:lnTo>
                    <a:lnTo>
                      <a:pt x="446" y="372"/>
                    </a:lnTo>
                    <a:lnTo>
                      <a:pt x="454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8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4" y="214"/>
                    </a:lnTo>
                    <a:lnTo>
                      <a:pt x="446" y="198"/>
                    </a:lnTo>
                    <a:lnTo>
                      <a:pt x="438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2" y="144"/>
                    </a:lnTo>
                    <a:lnTo>
                      <a:pt x="388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40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6" y="102"/>
                    </a:lnTo>
                    <a:lnTo>
                      <a:pt x="286" y="102"/>
                    </a:lnTo>
                    <a:close/>
                    <a:moveTo>
                      <a:pt x="286" y="0"/>
                    </a:moveTo>
                    <a:lnTo>
                      <a:pt x="286" y="0"/>
                    </a:lnTo>
                    <a:lnTo>
                      <a:pt x="256" y="2"/>
                    </a:lnTo>
                    <a:lnTo>
                      <a:pt x="228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50" y="34"/>
                    </a:lnTo>
                    <a:lnTo>
                      <a:pt x="126" y="48"/>
                    </a:lnTo>
                    <a:lnTo>
                      <a:pt x="104" y="64"/>
                    </a:lnTo>
                    <a:lnTo>
                      <a:pt x="84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2" y="314"/>
                    </a:lnTo>
                    <a:lnTo>
                      <a:pt x="6" y="342"/>
                    </a:lnTo>
                    <a:lnTo>
                      <a:pt x="14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50" y="444"/>
                    </a:lnTo>
                    <a:lnTo>
                      <a:pt x="66" y="466"/>
                    </a:lnTo>
                    <a:lnTo>
                      <a:pt x="84" y="486"/>
                    </a:lnTo>
                    <a:lnTo>
                      <a:pt x="104" y="506"/>
                    </a:lnTo>
                    <a:lnTo>
                      <a:pt x="126" y="522"/>
                    </a:lnTo>
                    <a:lnTo>
                      <a:pt x="150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8" y="564"/>
                    </a:lnTo>
                    <a:lnTo>
                      <a:pt x="256" y="568"/>
                    </a:lnTo>
                    <a:lnTo>
                      <a:pt x="286" y="570"/>
                    </a:lnTo>
                    <a:lnTo>
                      <a:pt x="286" y="570"/>
                    </a:lnTo>
                    <a:lnTo>
                      <a:pt x="314" y="568"/>
                    </a:lnTo>
                    <a:lnTo>
                      <a:pt x="344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2" y="536"/>
                    </a:lnTo>
                    <a:lnTo>
                      <a:pt x="446" y="522"/>
                    </a:lnTo>
                    <a:lnTo>
                      <a:pt x="468" y="506"/>
                    </a:lnTo>
                    <a:lnTo>
                      <a:pt x="488" y="486"/>
                    </a:lnTo>
                    <a:lnTo>
                      <a:pt x="506" y="466"/>
                    </a:lnTo>
                    <a:lnTo>
                      <a:pt x="522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8" y="370"/>
                    </a:lnTo>
                    <a:lnTo>
                      <a:pt x="566" y="342"/>
                    </a:lnTo>
                    <a:lnTo>
                      <a:pt x="570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56"/>
                    </a:lnTo>
                    <a:lnTo>
                      <a:pt x="566" y="228"/>
                    </a:lnTo>
                    <a:lnTo>
                      <a:pt x="558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2" y="126"/>
                    </a:lnTo>
                    <a:lnTo>
                      <a:pt x="506" y="104"/>
                    </a:lnTo>
                    <a:lnTo>
                      <a:pt x="488" y="84"/>
                    </a:lnTo>
                    <a:lnTo>
                      <a:pt x="468" y="64"/>
                    </a:lnTo>
                    <a:lnTo>
                      <a:pt x="446" y="48"/>
                    </a:lnTo>
                    <a:lnTo>
                      <a:pt x="422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4" y="6"/>
                    </a:lnTo>
                    <a:lnTo>
                      <a:pt x="314" y="2"/>
                    </a:lnTo>
                    <a:lnTo>
                      <a:pt x="286" y="0"/>
                    </a:lnTo>
                    <a:lnTo>
                      <a:pt x="286" y="0"/>
                    </a:lnTo>
                    <a:close/>
                    <a:moveTo>
                      <a:pt x="286" y="532"/>
                    </a:moveTo>
                    <a:lnTo>
                      <a:pt x="286" y="532"/>
                    </a:lnTo>
                    <a:lnTo>
                      <a:pt x="260" y="530"/>
                    </a:lnTo>
                    <a:lnTo>
                      <a:pt x="236" y="526"/>
                    </a:lnTo>
                    <a:lnTo>
                      <a:pt x="212" y="520"/>
                    </a:lnTo>
                    <a:lnTo>
                      <a:pt x="190" y="512"/>
                    </a:lnTo>
                    <a:lnTo>
                      <a:pt x="168" y="502"/>
                    </a:lnTo>
                    <a:lnTo>
                      <a:pt x="148" y="490"/>
                    </a:lnTo>
                    <a:lnTo>
                      <a:pt x="128" y="476"/>
                    </a:lnTo>
                    <a:lnTo>
                      <a:pt x="112" y="460"/>
                    </a:lnTo>
                    <a:lnTo>
                      <a:pt x="96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50" y="358"/>
                    </a:lnTo>
                    <a:lnTo>
                      <a:pt x="44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4" y="236"/>
                    </a:lnTo>
                    <a:lnTo>
                      <a:pt x="50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6" y="128"/>
                    </a:lnTo>
                    <a:lnTo>
                      <a:pt x="112" y="110"/>
                    </a:lnTo>
                    <a:lnTo>
                      <a:pt x="128" y="94"/>
                    </a:lnTo>
                    <a:lnTo>
                      <a:pt x="148" y="80"/>
                    </a:lnTo>
                    <a:lnTo>
                      <a:pt x="168" y="68"/>
                    </a:lnTo>
                    <a:lnTo>
                      <a:pt x="190" y="58"/>
                    </a:lnTo>
                    <a:lnTo>
                      <a:pt x="212" y="50"/>
                    </a:lnTo>
                    <a:lnTo>
                      <a:pt x="236" y="44"/>
                    </a:lnTo>
                    <a:lnTo>
                      <a:pt x="260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310" y="40"/>
                    </a:lnTo>
                    <a:lnTo>
                      <a:pt x="336" y="44"/>
                    </a:lnTo>
                    <a:lnTo>
                      <a:pt x="358" y="50"/>
                    </a:lnTo>
                    <a:lnTo>
                      <a:pt x="382" y="58"/>
                    </a:lnTo>
                    <a:lnTo>
                      <a:pt x="404" y="68"/>
                    </a:lnTo>
                    <a:lnTo>
                      <a:pt x="424" y="80"/>
                    </a:lnTo>
                    <a:lnTo>
                      <a:pt x="442" y="94"/>
                    </a:lnTo>
                    <a:lnTo>
                      <a:pt x="460" y="110"/>
                    </a:lnTo>
                    <a:lnTo>
                      <a:pt x="476" y="128"/>
                    </a:lnTo>
                    <a:lnTo>
                      <a:pt x="490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2" y="212"/>
                    </a:lnTo>
                    <a:lnTo>
                      <a:pt x="528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310"/>
                    </a:lnTo>
                    <a:lnTo>
                      <a:pt x="528" y="334"/>
                    </a:lnTo>
                    <a:lnTo>
                      <a:pt x="522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6" y="442"/>
                    </a:lnTo>
                    <a:lnTo>
                      <a:pt x="460" y="460"/>
                    </a:lnTo>
                    <a:lnTo>
                      <a:pt x="442" y="476"/>
                    </a:lnTo>
                    <a:lnTo>
                      <a:pt x="424" y="490"/>
                    </a:lnTo>
                    <a:lnTo>
                      <a:pt x="404" y="502"/>
                    </a:lnTo>
                    <a:lnTo>
                      <a:pt x="382" y="512"/>
                    </a:lnTo>
                    <a:lnTo>
                      <a:pt x="358" y="520"/>
                    </a:lnTo>
                    <a:lnTo>
                      <a:pt x="336" y="526"/>
                    </a:lnTo>
                    <a:lnTo>
                      <a:pt x="310" y="530"/>
                    </a:lnTo>
                    <a:lnTo>
                      <a:pt x="286" y="532"/>
                    </a:lnTo>
                    <a:lnTo>
                      <a:pt x="286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xmlns="" id="{964FEDA4-9C06-4303-B862-5EEAC907A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68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2 w 570"/>
                  <a:gd name="T3" fmla="*/ 134 h 570"/>
                  <a:gd name="T4" fmla="*/ 132 w 570"/>
                  <a:gd name="T5" fmla="*/ 182 h 570"/>
                  <a:gd name="T6" fmla="*/ 106 w 570"/>
                  <a:gd name="T7" fmla="*/ 248 h 570"/>
                  <a:gd name="T8" fmla="*/ 102 w 570"/>
                  <a:gd name="T9" fmla="*/ 304 h 570"/>
                  <a:gd name="T10" fmla="*/ 124 w 570"/>
                  <a:gd name="T11" fmla="*/ 372 h 570"/>
                  <a:gd name="T12" fmla="*/ 168 w 570"/>
                  <a:gd name="T13" fmla="*/ 426 h 570"/>
                  <a:gd name="T14" fmla="*/ 230 w 570"/>
                  <a:gd name="T15" fmla="*/ 460 h 570"/>
                  <a:gd name="T16" fmla="*/ 284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2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6 w 570"/>
                  <a:gd name="T29" fmla="*/ 182 h 570"/>
                  <a:gd name="T30" fmla="*/ 386 w 570"/>
                  <a:gd name="T31" fmla="*/ 134 h 570"/>
                  <a:gd name="T32" fmla="*/ 322 w 570"/>
                  <a:gd name="T33" fmla="*/ 106 h 570"/>
                  <a:gd name="T34" fmla="*/ 284 w 570"/>
                  <a:gd name="T35" fmla="*/ 0 h 570"/>
                  <a:gd name="T36" fmla="*/ 200 w 570"/>
                  <a:gd name="T37" fmla="*/ 12 h 570"/>
                  <a:gd name="T38" fmla="*/ 102 w 570"/>
                  <a:gd name="T39" fmla="*/ 64 h 570"/>
                  <a:gd name="T40" fmla="*/ 34 w 570"/>
                  <a:gd name="T41" fmla="*/ 150 h 570"/>
                  <a:gd name="T42" fmla="*/ 0 w 570"/>
                  <a:gd name="T43" fmla="*/ 256 h 570"/>
                  <a:gd name="T44" fmla="*/ 4 w 570"/>
                  <a:gd name="T45" fmla="*/ 342 h 570"/>
                  <a:gd name="T46" fmla="*/ 48 w 570"/>
                  <a:gd name="T47" fmla="*/ 444 h 570"/>
                  <a:gd name="T48" fmla="*/ 124 w 570"/>
                  <a:gd name="T49" fmla="*/ 522 h 570"/>
                  <a:gd name="T50" fmla="*/ 226 w 570"/>
                  <a:gd name="T51" fmla="*/ 564 h 570"/>
                  <a:gd name="T52" fmla="*/ 314 w 570"/>
                  <a:gd name="T53" fmla="*/ 568 h 570"/>
                  <a:gd name="T54" fmla="*/ 420 w 570"/>
                  <a:gd name="T55" fmla="*/ 536 h 570"/>
                  <a:gd name="T56" fmla="*/ 504 w 570"/>
                  <a:gd name="T57" fmla="*/ 466 h 570"/>
                  <a:gd name="T58" fmla="*/ 556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6 w 570"/>
                  <a:gd name="T65" fmla="*/ 84 h 570"/>
                  <a:gd name="T66" fmla="*/ 396 w 570"/>
                  <a:gd name="T67" fmla="*/ 22 h 570"/>
                  <a:gd name="T68" fmla="*/ 284 w 570"/>
                  <a:gd name="T69" fmla="*/ 0 h 570"/>
                  <a:gd name="T70" fmla="*/ 260 w 570"/>
                  <a:gd name="T71" fmla="*/ 530 h 570"/>
                  <a:gd name="T72" fmla="*/ 166 w 570"/>
                  <a:gd name="T73" fmla="*/ 502 h 570"/>
                  <a:gd name="T74" fmla="*/ 94 w 570"/>
                  <a:gd name="T75" fmla="*/ 442 h 570"/>
                  <a:gd name="T76" fmla="*/ 48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0 w 570"/>
                  <a:gd name="T83" fmla="*/ 110 h 570"/>
                  <a:gd name="T84" fmla="*/ 188 w 570"/>
                  <a:gd name="T85" fmla="*/ 58 h 570"/>
                  <a:gd name="T86" fmla="*/ 284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0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4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4" y="102"/>
                    </a:moveTo>
                    <a:lnTo>
                      <a:pt x="284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0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2" y="134"/>
                    </a:lnTo>
                    <a:lnTo>
                      <a:pt x="168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2" y="182"/>
                    </a:lnTo>
                    <a:lnTo>
                      <a:pt x="124" y="198"/>
                    </a:lnTo>
                    <a:lnTo>
                      <a:pt x="116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2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6" y="356"/>
                    </a:lnTo>
                    <a:lnTo>
                      <a:pt x="124" y="372"/>
                    </a:lnTo>
                    <a:lnTo>
                      <a:pt x="132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68" y="426"/>
                    </a:lnTo>
                    <a:lnTo>
                      <a:pt x="182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0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4" y="468"/>
                    </a:lnTo>
                    <a:lnTo>
                      <a:pt x="284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38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6" y="436"/>
                    </a:lnTo>
                    <a:lnTo>
                      <a:pt x="400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6" y="388"/>
                    </a:lnTo>
                    <a:lnTo>
                      <a:pt x="446" y="372"/>
                    </a:lnTo>
                    <a:lnTo>
                      <a:pt x="452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6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6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2" y="214"/>
                    </a:lnTo>
                    <a:lnTo>
                      <a:pt x="446" y="198"/>
                    </a:lnTo>
                    <a:lnTo>
                      <a:pt x="436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0" y="144"/>
                    </a:lnTo>
                    <a:lnTo>
                      <a:pt x="386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38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4" y="102"/>
                    </a:lnTo>
                    <a:lnTo>
                      <a:pt x="284" y="102"/>
                    </a:lnTo>
                    <a:close/>
                    <a:moveTo>
                      <a:pt x="284" y="0"/>
                    </a:moveTo>
                    <a:lnTo>
                      <a:pt x="284" y="0"/>
                    </a:lnTo>
                    <a:lnTo>
                      <a:pt x="256" y="2"/>
                    </a:lnTo>
                    <a:lnTo>
                      <a:pt x="226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48" y="34"/>
                    </a:lnTo>
                    <a:lnTo>
                      <a:pt x="124" y="48"/>
                    </a:lnTo>
                    <a:lnTo>
                      <a:pt x="102" y="64"/>
                    </a:lnTo>
                    <a:lnTo>
                      <a:pt x="82" y="84"/>
                    </a:lnTo>
                    <a:lnTo>
                      <a:pt x="64" y="104"/>
                    </a:lnTo>
                    <a:lnTo>
                      <a:pt x="48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2" y="200"/>
                    </a:lnTo>
                    <a:lnTo>
                      <a:pt x="4" y="228"/>
                    </a:lnTo>
                    <a:lnTo>
                      <a:pt x="0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48" y="444"/>
                    </a:lnTo>
                    <a:lnTo>
                      <a:pt x="64" y="466"/>
                    </a:lnTo>
                    <a:lnTo>
                      <a:pt x="82" y="486"/>
                    </a:lnTo>
                    <a:lnTo>
                      <a:pt x="102" y="506"/>
                    </a:lnTo>
                    <a:lnTo>
                      <a:pt x="124" y="522"/>
                    </a:lnTo>
                    <a:lnTo>
                      <a:pt x="148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6" y="564"/>
                    </a:lnTo>
                    <a:lnTo>
                      <a:pt x="256" y="568"/>
                    </a:lnTo>
                    <a:lnTo>
                      <a:pt x="284" y="570"/>
                    </a:lnTo>
                    <a:lnTo>
                      <a:pt x="284" y="570"/>
                    </a:lnTo>
                    <a:lnTo>
                      <a:pt x="314" y="568"/>
                    </a:lnTo>
                    <a:lnTo>
                      <a:pt x="342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0" y="536"/>
                    </a:lnTo>
                    <a:lnTo>
                      <a:pt x="444" y="522"/>
                    </a:lnTo>
                    <a:lnTo>
                      <a:pt x="466" y="506"/>
                    </a:lnTo>
                    <a:lnTo>
                      <a:pt x="486" y="486"/>
                    </a:lnTo>
                    <a:lnTo>
                      <a:pt x="504" y="466"/>
                    </a:lnTo>
                    <a:lnTo>
                      <a:pt x="520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6" y="370"/>
                    </a:lnTo>
                    <a:lnTo>
                      <a:pt x="564" y="342"/>
                    </a:lnTo>
                    <a:lnTo>
                      <a:pt x="568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68" y="256"/>
                    </a:lnTo>
                    <a:lnTo>
                      <a:pt x="564" y="228"/>
                    </a:lnTo>
                    <a:lnTo>
                      <a:pt x="556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0" y="126"/>
                    </a:lnTo>
                    <a:lnTo>
                      <a:pt x="504" y="104"/>
                    </a:lnTo>
                    <a:lnTo>
                      <a:pt x="486" y="84"/>
                    </a:lnTo>
                    <a:lnTo>
                      <a:pt x="466" y="64"/>
                    </a:lnTo>
                    <a:lnTo>
                      <a:pt x="444" y="48"/>
                    </a:lnTo>
                    <a:lnTo>
                      <a:pt x="420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2" y="6"/>
                    </a:lnTo>
                    <a:lnTo>
                      <a:pt x="314" y="2"/>
                    </a:lnTo>
                    <a:lnTo>
                      <a:pt x="284" y="0"/>
                    </a:lnTo>
                    <a:lnTo>
                      <a:pt x="284" y="0"/>
                    </a:lnTo>
                    <a:close/>
                    <a:moveTo>
                      <a:pt x="284" y="532"/>
                    </a:moveTo>
                    <a:lnTo>
                      <a:pt x="284" y="532"/>
                    </a:lnTo>
                    <a:lnTo>
                      <a:pt x="260" y="530"/>
                    </a:lnTo>
                    <a:lnTo>
                      <a:pt x="234" y="526"/>
                    </a:lnTo>
                    <a:lnTo>
                      <a:pt x="212" y="520"/>
                    </a:lnTo>
                    <a:lnTo>
                      <a:pt x="188" y="512"/>
                    </a:lnTo>
                    <a:lnTo>
                      <a:pt x="166" y="502"/>
                    </a:lnTo>
                    <a:lnTo>
                      <a:pt x="146" y="490"/>
                    </a:lnTo>
                    <a:lnTo>
                      <a:pt x="128" y="476"/>
                    </a:lnTo>
                    <a:lnTo>
                      <a:pt x="110" y="460"/>
                    </a:lnTo>
                    <a:lnTo>
                      <a:pt x="94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48" y="358"/>
                    </a:lnTo>
                    <a:lnTo>
                      <a:pt x="42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2" y="236"/>
                    </a:lnTo>
                    <a:lnTo>
                      <a:pt x="48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4" y="128"/>
                    </a:lnTo>
                    <a:lnTo>
                      <a:pt x="110" y="110"/>
                    </a:lnTo>
                    <a:lnTo>
                      <a:pt x="128" y="94"/>
                    </a:lnTo>
                    <a:lnTo>
                      <a:pt x="146" y="80"/>
                    </a:lnTo>
                    <a:lnTo>
                      <a:pt x="166" y="68"/>
                    </a:lnTo>
                    <a:lnTo>
                      <a:pt x="188" y="58"/>
                    </a:lnTo>
                    <a:lnTo>
                      <a:pt x="212" y="50"/>
                    </a:lnTo>
                    <a:lnTo>
                      <a:pt x="234" y="44"/>
                    </a:lnTo>
                    <a:lnTo>
                      <a:pt x="260" y="40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310" y="40"/>
                    </a:lnTo>
                    <a:lnTo>
                      <a:pt x="334" y="44"/>
                    </a:lnTo>
                    <a:lnTo>
                      <a:pt x="358" y="50"/>
                    </a:lnTo>
                    <a:lnTo>
                      <a:pt x="380" y="58"/>
                    </a:lnTo>
                    <a:lnTo>
                      <a:pt x="402" y="68"/>
                    </a:lnTo>
                    <a:lnTo>
                      <a:pt x="422" y="80"/>
                    </a:lnTo>
                    <a:lnTo>
                      <a:pt x="442" y="94"/>
                    </a:lnTo>
                    <a:lnTo>
                      <a:pt x="458" y="110"/>
                    </a:lnTo>
                    <a:lnTo>
                      <a:pt x="474" y="128"/>
                    </a:lnTo>
                    <a:lnTo>
                      <a:pt x="488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0" y="212"/>
                    </a:lnTo>
                    <a:lnTo>
                      <a:pt x="526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0" y="310"/>
                    </a:lnTo>
                    <a:lnTo>
                      <a:pt x="526" y="334"/>
                    </a:lnTo>
                    <a:lnTo>
                      <a:pt x="520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4" y="442"/>
                    </a:lnTo>
                    <a:lnTo>
                      <a:pt x="458" y="460"/>
                    </a:lnTo>
                    <a:lnTo>
                      <a:pt x="442" y="476"/>
                    </a:lnTo>
                    <a:lnTo>
                      <a:pt x="422" y="490"/>
                    </a:lnTo>
                    <a:lnTo>
                      <a:pt x="402" y="502"/>
                    </a:lnTo>
                    <a:lnTo>
                      <a:pt x="380" y="512"/>
                    </a:lnTo>
                    <a:lnTo>
                      <a:pt x="358" y="520"/>
                    </a:lnTo>
                    <a:lnTo>
                      <a:pt x="334" y="526"/>
                    </a:lnTo>
                    <a:lnTo>
                      <a:pt x="310" y="530"/>
                    </a:lnTo>
                    <a:lnTo>
                      <a:pt x="284" y="532"/>
                    </a:lnTo>
                    <a:lnTo>
                      <a:pt x="284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xmlns="" id="{6CC7C20F-98DE-4C5B-A724-756118482C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063" y="2182813"/>
                <a:ext cx="3152775" cy="1946275"/>
              </a:xfrm>
              <a:custGeom>
                <a:avLst/>
                <a:gdLst>
                  <a:gd name="T0" fmla="*/ 132 w 1986"/>
                  <a:gd name="T1" fmla="*/ 0 h 1226"/>
                  <a:gd name="T2" fmla="*/ 76 w 1986"/>
                  <a:gd name="T3" fmla="*/ 18 h 1226"/>
                  <a:gd name="T4" fmla="*/ 32 w 1986"/>
                  <a:gd name="T5" fmla="*/ 54 h 1226"/>
                  <a:gd name="T6" fmla="*/ 6 w 1986"/>
                  <a:gd name="T7" fmla="*/ 104 h 1226"/>
                  <a:gd name="T8" fmla="*/ 0 w 1986"/>
                  <a:gd name="T9" fmla="*/ 1078 h 1226"/>
                  <a:gd name="T10" fmla="*/ 6 w 1986"/>
                  <a:gd name="T11" fmla="*/ 1122 h 1226"/>
                  <a:gd name="T12" fmla="*/ 32 w 1986"/>
                  <a:gd name="T13" fmla="*/ 1172 h 1226"/>
                  <a:gd name="T14" fmla="*/ 76 w 1986"/>
                  <a:gd name="T15" fmla="*/ 1208 h 1226"/>
                  <a:gd name="T16" fmla="*/ 132 w 1986"/>
                  <a:gd name="T17" fmla="*/ 1224 h 1226"/>
                  <a:gd name="T18" fmla="*/ 1852 w 1986"/>
                  <a:gd name="T19" fmla="*/ 1224 h 1226"/>
                  <a:gd name="T20" fmla="*/ 1908 w 1986"/>
                  <a:gd name="T21" fmla="*/ 1208 h 1226"/>
                  <a:gd name="T22" fmla="*/ 1952 w 1986"/>
                  <a:gd name="T23" fmla="*/ 1172 h 1226"/>
                  <a:gd name="T24" fmla="*/ 1978 w 1986"/>
                  <a:gd name="T25" fmla="*/ 1122 h 1226"/>
                  <a:gd name="T26" fmla="*/ 1986 w 1986"/>
                  <a:gd name="T27" fmla="*/ 148 h 1226"/>
                  <a:gd name="T28" fmla="*/ 1978 w 1986"/>
                  <a:gd name="T29" fmla="*/ 104 h 1226"/>
                  <a:gd name="T30" fmla="*/ 1952 w 1986"/>
                  <a:gd name="T31" fmla="*/ 54 h 1226"/>
                  <a:gd name="T32" fmla="*/ 1908 w 1986"/>
                  <a:gd name="T33" fmla="*/ 18 h 1226"/>
                  <a:gd name="T34" fmla="*/ 1852 w 1986"/>
                  <a:gd name="T35" fmla="*/ 0 h 1226"/>
                  <a:gd name="T36" fmla="*/ 306 w 1986"/>
                  <a:gd name="T37" fmla="*/ 1032 h 1226"/>
                  <a:gd name="T38" fmla="*/ 282 w 1986"/>
                  <a:gd name="T39" fmla="*/ 1026 h 1226"/>
                  <a:gd name="T40" fmla="*/ 262 w 1986"/>
                  <a:gd name="T41" fmla="*/ 1006 h 1226"/>
                  <a:gd name="T42" fmla="*/ 264 w 1986"/>
                  <a:gd name="T43" fmla="*/ 988 h 1226"/>
                  <a:gd name="T44" fmla="*/ 288 w 1986"/>
                  <a:gd name="T45" fmla="*/ 970 h 1226"/>
                  <a:gd name="T46" fmla="*/ 1570 w 1986"/>
                  <a:gd name="T47" fmla="*/ 968 h 1226"/>
                  <a:gd name="T48" fmla="*/ 1602 w 1986"/>
                  <a:gd name="T49" fmla="*/ 978 h 1226"/>
                  <a:gd name="T50" fmla="*/ 1616 w 1986"/>
                  <a:gd name="T51" fmla="*/ 1000 h 1226"/>
                  <a:gd name="T52" fmla="*/ 1608 w 1986"/>
                  <a:gd name="T53" fmla="*/ 1018 h 1226"/>
                  <a:gd name="T54" fmla="*/ 1580 w 1986"/>
                  <a:gd name="T55" fmla="*/ 1030 h 1226"/>
                  <a:gd name="T56" fmla="*/ 306 w 1986"/>
                  <a:gd name="T57" fmla="*/ 856 h 1226"/>
                  <a:gd name="T58" fmla="*/ 282 w 1986"/>
                  <a:gd name="T59" fmla="*/ 852 h 1226"/>
                  <a:gd name="T60" fmla="*/ 262 w 1986"/>
                  <a:gd name="T61" fmla="*/ 834 h 1226"/>
                  <a:gd name="T62" fmla="*/ 264 w 1986"/>
                  <a:gd name="T63" fmla="*/ 816 h 1226"/>
                  <a:gd name="T64" fmla="*/ 288 w 1986"/>
                  <a:gd name="T65" fmla="*/ 800 h 1226"/>
                  <a:gd name="T66" fmla="*/ 1570 w 1986"/>
                  <a:gd name="T67" fmla="*/ 798 h 1226"/>
                  <a:gd name="T68" fmla="*/ 1602 w 1986"/>
                  <a:gd name="T69" fmla="*/ 806 h 1226"/>
                  <a:gd name="T70" fmla="*/ 1616 w 1986"/>
                  <a:gd name="T71" fmla="*/ 828 h 1226"/>
                  <a:gd name="T72" fmla="*/ 1608 w 1986"/>
                  <a:gd name="T73" fmla="*/ 844 h 1226"/>
                  <a:gd name="T74" fmla="*/ 1580 w 1986"/>
                  <a:gd name="T75" fmla="*/ 856 h 1226"/>
                  <a:gd name="T76" fmla="*/ 1656 w 1986"/>
                  <a:gd name="T77" fmla="*/ 506 h 1226"/>
                  <a:gd name="T78" fmla="*/ 1642 w 1986"/>
                  <a:gd name="T79" fmla="*/ 536 h 1226"/>
                  <a:gd name="T80" fmla="*/ 1608 w 1986"/>
                  <a:gd name="T81" fmla="*/ 550 h 1226"/>
                  <a:gd name="T82" fmla="*/ 250 w 1986"/>
                  <a:gd name="T83" fmla="*/ 546 h 1226"/>
                  <a:gd name="T84" fmla="*/ 224 w 1986"/>
                  <a:gd name="T85" fmla="*/ 524 h 1226"/>
                  <a:gd name="T86" fmla="*/ 220 w 1986"/>
                  <a:gd name="T87" fmla="*/ 338 h 1226"/>
                  <a:gd name="T88" fmla="*/ 234 w 1986"/>
                  <a:gd name="T89" fmla="*/ 308 h 1226"/>
                  <a:gd name="T90" fmla="*/ 270 w 1986"/>
                  <a:gd name="T91" fmla="*/ 296 h 1226"/>
                  <a:gd name="T92" fmla="*/ 1626 w 1986"/>
                  <a:gd name="T93" fmla="*/ 298 h 1226"/>
                  <a:gd name="T94" fmla="*/ 1652 w 1986"/>
                  <a:gd name="T95" fmla="*/ 32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6" h="1226">
                    <a:moveTo>
                      <a:pt x="1838" y="0"/>
                    </a:moveTo>
                    <a:lnTo>
                      <a:pt x="146" y="0"/>
                    </a:lnTo>
                    <a:lnTo>
                      <a:pt x="146" y="0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76" y="18"/>
                    </a:lnTo>
                    <a:lnTo>
                      <a:pt x="64" y="24"/>
                    </a:lnTo>
                    <a:lnTo>
                      <a:pt x="52" y="34"/>
                    </a:lnTo>
                    <a:lnTo>
                      <a:pt x="42" y="42"/>
                    </a:lnTo>
                    <a:lnTo>
                      <a:pt x="32" y="54"/>
                    </a:lnTo>
                    <a:lnTo>
                      <a:pt x="24" y="64"/>
                    </a:lnTo>
                    <a:lnTo>
                      <a:pt x="16" y="78"/>
                    </a:lnTo>
                    <a:lnTo>
                      <a:pt x="10" y="90"/>
                    </a:lnTo>
                    <a:lnTo>
                      <a:pt x="6" y="104"/>
                    </a:lnTo>
                    <a:lnTo>
                      <a:pt x="2" y="118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0" y="1092"/>
                    </a:lnTo>
                    <a:lnTo>
                      <a:pt x="2" y="1108"/>
                    </a:lnTo>
                    <a:lnTo>
                      <a:pt x="6" y="1122"/>
                    </a:lnTo>
                    <a:lnTo>
                      <a:pt x="10" y="1134"/>
                    </a:lnTo>
                    <a:lnTo>
                      <a:pt x="16" y="1148"/>
                    </a:lnTo>
                    <a:lnTo>
                      <a:pt x="24" y="1160"/>
                    </a:lnTo>
                    <a:lnTo>
                      <a:pt x="32" y="1172"/>
                    </a:lnTo>
                    <a:lnTo>
                      <a:pt x="42" y="1182"/>
                    </a:lnTo>
                    <a:lnTo>
                      <a:pt x="52" y="1192"/>
                    </a:lnTo>
                    <a:lnTo>
                      <a:pt x="64" y="1200"/>
                    </a:lnTo>
                    <a:lnTo>
                      <a:pt x="76" y="1208"/>
                    </a:lnTo>
                    <a:lnTo>
                      <a:pt x="90" y="1214"/>
                    </a:lnTo>
                    <a:lnTo>
                      <a:pt x="102" y="1218"/>
                    </a:lnTo>
                    <a:lnTo>
                      <a:pt x="118" y="1222"/>
                    </a:lnTo>
                    <a:lnTo>
                      <a:pt x="132" y="1224"/>
                    </a:lnTo>
                    <a:lnTo>
                      <a:pt x="146" y="1226"/>
                    </a:lnTo>
                    <a:lnTo>
                      <a:pt x="1838" y="1226"/>
                    </a:lnTo>
                    <a:lnTo>
                      <a:pt x="1838" y="1226"/>
                    </a:lnTo>
                    <a:lnTo>
                      <a:pt x="1852" y="1224"/>
                    </a:lnTo>
                    <a:lnTo>
                      <a:pt x="1868" y="1222"/>
                    </a:lnTo>
                    <a:lnTo>
                      <a:pt x="1882" y="1218"/>
                    </a:lnTo>
                    <a:lnTo>
                      <a:pt x="1896" y="1214"/>
                    </a:lnTo>
                    <a:lnTo>
                      <a:pt x="1908" y="1208"/>
                    </a:lnTo>
                    <a:lnTo>
                      <a:pt x="1920" y="1200"/>
                    </a:lnTo>
                    <a:lnTo>
                      <a:pt x="1932" y="1192"/>
                    </a:lnTo>
                    <a:lnTo>
                      <a:pt x="1942" y="1182"/>
                    </a:lnTo>
                    <a:lnTo>
                      <a:pt x="1952" y="1172"/>
                    </a:lnTo>
                    <a:lnTo>
                      <a:pt x="1960" y="1160"/>
                    </a:lnTo>
                    <a:lnTo>
                      <a:pt x="1968" y="1148"/>
                    </a:lnTo>
                    <a:lnTo>
                      <a:pt x="1974" y="1134"/>
                    </a:lnTo>
                    <a:lnTo>
                      <a:pt x="1978" y="1122"/>
                    </a:lnTo>
                    <a:lnTo>
                      <a:pt x="1982" y="1108"/>
                    </a:lnTo>
                    <a:lnTo>
                      <a:pt x="1984" y="1092"/>
                    </a:lnTo>
                    <a:lnTo>
                      <a:pt x="1986" y="1078"/>
                    </a:lnTo>
                    <a:lnTo>
                      <a:pt x="1986" y="148"/>
                    </a:lnTo>
                    <a:lnTo>
                      <a:pt x="1986" y="148"/>
                    </a:lnTo>
                    <a:lnTo>
                      <a:pt x="1984" y="132"/>
                    </a:lnTo>
                    <a:lnTo>
                      <a:pt x="1982" y="118"/>
                    </a:lnTo>
                    <a:lnTo>
                      <a:pt x="1978" y="104"/>
                    </a:lnTo>
                    <a:lnTo>
                      <a:pt x="1974" y="90"/>
                    </a:lnTo>
                    <a:lnTo>
                      <a:pt x="1968" y="78"/>
                    </a:lnTo>
                    <a:lnTo>
                      <a:pt x="1960" y="64"/>
                    </a:lnTo>
                    <a:lnTo>
                      <a:pt x="1952" y="54"/>
                    </a:lnTo>
                    <a:lnTo>
                      <a:pt x="1942" y="42"/>
                    </a:lnTo>
                    <a:lnTo>
                      <a:pt x="1932" y="34"/>
                    </a:lnTo>
                    <a:lnTo>
                      <a:pt x="1920" y="24"/>
                    </a:lnTo>
                    <a:lnTo>
                      <a:pt x="1908" y="18"/>
                    </a:lnTo>
                    <a:lnTo>
                      <a:pt x="1896" y="12"/>
                    </a:lnTo>
                    <a:lnTo>
                      <a:pt x="1882" y="6"/>
                    </a:lnTo>
                    <a:lnTo>
                      <a:pt x="1868" y="2"/>
                    </a:lnTo>
                    <a:lnTo>
                      <a:pt x="1852" y="0"/>
                    </a:lnTo>
                    <a:lnTo>
                      <a:pt x="1838" y="0"/>
                    </a:lnTo>
                    <a:lnTo>
                      <a:pt x="1838" y="0"/>
                    </a:lnTo>
                    <a:close/>
                    <a:moveTo>
                      <a:pt x="1570" y="1032"/>
                    </a:moveTo>
                    <a:lnTo>
                      <a:pt x="306" y="1032"/>
                    </a:lnTo>
                    <a:lnTo>
                      <a:pt x="306" y="1032"/>
                    </a:lnTo>
                    <a:lnTo>
                      <a:pt x="298" y="1030"/>
                    </a:lnTo>
                    <a:lnTo>
                      <a:pt x="288" y="1028"/>
                    </a:lnTo>
                    <a:lnTo>
                      <a:pt x="282" y="1026"/>
                    </a:lnTo>
                    <a:lnTo>
                      <a:pt x="274" y="1022"/>
                    </a:lnTo>
                    <a:lnTo>
                      <a:pt x="268" y="1018"/>
                    </a:lnTo>
                    <a:lnTo>
                      <a:pt x="264" y="1012"/>
                    </a:lnTo>
                    <a:lnTo>
                      <a:pt x="262" y="1006"/>
                    </a:lnTo>
                    <a:lnTo>
                      <a:pt x="262" y="1000"/>
                    </a:lnTo>
                    <a:lnTo>
                      <a:pt x="262" y="1000"/>
                    </a:lnTo>
                    <a:lnTo>
                      <a:pt x="262" y="994"/>
                    </a:lnTo>
                    <a:lnTo>
                      <a:pt x="264" y="988"/>
                    </a:lnTo>
                    <a:lnTo>
                      <a:pt x="268" y="982"/>
                    </a:lnTo>
                    <a:lnTo>
                      <a:pt x="274" y="978"/>
                    </a:lnTo>
                    <a:lnTo>
                      <a:pt x="282" y="974"/>
                    </a:lnTo>
                    <a:lnTo>
                      <a:pt x="288" y="970"/>
                    </a:lnTo>
                    <a:lnTo>
                      <a:pt x="298" y="970"/>
                    </a:lnTo>
                    <a:lnTo>
                      <a:pt x="306" y="968"/>
                    </a:lnTo>
                    <a:lnTo>
                      <a:pt x="1570" y="968"/>
                    </a:lnTo>
                    <a:lnTo>
                      <a:pt x="1570" y="968"/>
                    </a:lnTo>
                    <a:lnTo>
                      <a:pt x="1580" y="970"/>
                    </a:lnTo>
                    <a:lnTo>
                      <a:pt x="1588" y="970"/>
                    </a:lnTo>
                    <a:lnTo>
                      <a:pt x="1596" y="974"/>
                    </a:lnTo>
                    <a:lnTo>
                      <a:pt x="1602" y="978"/>
                    </a:lnTo>
                    <a:lnTo>
                      <a:pt x="1608" y="982"/>
                    </a:lnTo>
                    <a:lnTo>
                      <a:pt x="1612" y="988"/>
                    </a:lnTo>
                    <a:lnTo>
                      <a:pt x="1614" y="994"/>
                    </a:lnTo>
                    <a:lnTo>
                      <a:pt x="1616" y="1000"/>
                    </a:lnTo>
                    <a:lnTo>
                      <a:pt x="1616" y="1000"/>
                    </a:lnTo>
                    <a:lnTo>
                      <a:pt x="1614" y="1006"/>
                    </a:lnTo>
                    <a:lnTo>
                      <a:pt x="1612" y="1012"/>
                    </a:lnTo>
                    <a:lnTo>
                      <a:pt x="1608" y="1018"/>
                    </a:lnTo>
                    <a:lnTo>
                      <a:pt x="1602" y="1022"/>
                    </a:lnTo>
                    <a:lnTo>
                      <a:pt x="1596" y="1026"/>
                    </a:lnTo>
                    <a:lnTo>
                      <a:pt x="1588" y="1028"/>
                    </a:lnTo>
                    <a:lnTo>
                      <a:pt x="1580" y="1030"/>
                    </a:lnTo>
                    <a:lnTo>
                      <a:pt x="1570" y="1032"/>
                    </a:lnTo>
                    <a:lnTo>
                      <a:pt x="1570" y="1032"/>
                    </a:lnTo>
                    <a:close/>
                    <a:moveTo>
                      <a:pt x="1570" y="856"/>
                    </a:moveTo>
                    <a:lnTo>
                      <a:pt x="306" y="856"/>
                    </a:lnTo>
                    <a:lnTo>
                      <a:pt x="306" y="856"/>
                    </a:lnTo>
                    <a:lnTo>
                      <a:pt x="298" y="856"/>
                    </a:lnTo>
                    <a:lnTo>
                      <a:pt x="288" y="854"/>
                    </a:lnTo>
                    <a:lnTo>
                      <a:pt x="282" y="852"/>
                    </a:lnTo>
                    <a:lnTo>
                      <a:pt x="274" y="848"/>
                    </a:lnTo>
                    <a:lnTo>
                      <a:pt x="268" y="844"/>
                    </a:lnTo>
                    <a:lnTo>
                      <a:pt x="264" y="838"/>
                    </a:lnTo>
                    <a:lnTo>
                      <a:pt x="262" y="834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2" y="822"/>
                    </a:lnTo>
                    <a:lnTo>
                      <a:pt x="264" y="816"/>
                    </a:lnTo>
                    <a:lnTo>
                      <a:pt x="268" y="812"/>
                    </a:lnTo>
                    <a:lnTo>
                      <a:pt x="274" y="806"/>
                    </a:lnTo>
                    <a:lnTo>
                      <a:pt x="282" y="804"/>
                    </a:lnTo>
                    <a:lnTo>
                      <a:pt x="288" y="800"/>
                    </a:lnTo>
                    <a:lnTo>
                      <a:pt x="298" y="798"/>
                    </a:lnTo>
                    <a:lnTo>
                      <a:pt x="306" y="798"/>
                    </a:lnTo>
                    <a:lnTo>
                      <a:pt x="1570" y="798"/>
                    </a:lnTo>
                    <a:lnTo>
                      <a:pt x="1570" y="798"/>
                    </a:lnTo>
                    <a:lnTo>
                      <a:pt x="1580" y="798"/>
                    </a:lnTo>
                    <a:lnTo>
                      <a:pt x="1588" y="800"/>
                    </a:lnTo>
                    <a:lnTo>
                      <a:pt x="1596" y="804"/>
                    </a:lnTo>
                    <a:lnTo>
                      <a:pt x="1602" y="806"/>
                    </a:lnTo>
                    <a:lnTo>
                      <a:pt x="1608" y="812"/>
                    </a:lnTo>
                    <a:lnTo>
                      <a:pt x="1612" y="816"/>
                    </a:lnTo>
                    <a:lnTo>
                      <a:pt x="1614" y="822"/>
                    </a:lnTo>
                    <a:lnTo>
                      <a:pt x="1616" y="828"/>
                    </a:lnTo>
                    <a:lnTo>
                      <a:pt x="1616" y="828"/>
                    </a:lnTo>
                    <a:lnTo>
                      <a:pt x="1614" y="834"/>
                    </a:lnTo>
                    <a:lnTo>
                      <a:pt x="1612" y="838"/>
                    </a:lnTo>
                    <a:lnTo>
                      <a:pt x="1608" y="844"/>
                    </a:lnTo>
                    <a:lnTo>
                      <a:pt x="1602" y="848"/>
                    </a:lnTo>
                    <a:lnTo>
                      <a:pt x="1596" y="852"/>
                    </a:lnTo>
                    <a:lnTo>
                      <a:pt x="1588" y="854"/>
                    </a:lnTo>
                    <a:lnTo>
                      <a:pt x="1580" y="856"/>
                    </a:lnTo>
                    <a:lnTo>
                      <a:pt x="1570" y="856"/>
                    </a:lnTo>
                    <a:lnTo>
                      <a:pt x="1570" y="856"/>
                    </a:lnTo>
                    <a:close/>
                    <a:moveTo>
                      <a:pt x="1656" y="506"/>
                    </a:moveTo>
                    <a:lnTo>
                      <a:pt x="1656" y="506"/>
                    </a:lnTo>
                    <a:lnTo>
                      <a:pt x="1656" y="516"/>
                    </a:lnTo>
                    <a:lnTo>
                      <a:pt x="1652" y="524"/>
                    </a:lnTo>
                    <a:lnTo>
                      <a:pt x="1648" y="530"/>
                    </a:lnTo>
                    <a:lnTo>
                      <a:pt x="1642" y="536"/>
                    </a:lnTo>
                    <a:lnTo>
                      <a:pt x="1634" y="542"/>
                    </a:lnTo>
                    <a:lnTo>
                      <a:pt x="1626" y="546"/>
                    </a:lnTo>
                    <a:lnTo>
                      <a:pt x="1618" y="548"/>
                    </a:lnTo>
                    <a:lnTo>
                      <a:pt x="1608" y="550"/>
                    </a:lnTo>
                    <a:lnTo>
                      <a:pt x="270" y="550"/>
                    </a:lnTo>
                    <a:lnTo>
                      <a:pt x="270" y="550"/>
                    </a:lnTo>
                    <a:lnTo>
                      <a:pt x="260" y="548"/>
                    </a:lnTo>
                    <a:lnTo>
                      <a:pt x="250" y="546"/>
                    </a:lnTo>
                    <a:lnTo>
                      <a:pt x="242" y="542"/>
                    </a:lnTo>
                    <a:lnTo>
                      <a:pt x="234" y="536"/>
                    </a:lnTo>
                    <a:lnTo>
                      <a:pt x="228" y="530"/>
                    </a:lnTo>
                    <a:lnTo>
                      <a:pt x="224" y="524"/>
                    </a:lnTo>
                    <a:lnTo>
                      <a:pt x="220" y="516"/>
                    </a:lnTo>
                    <a:lnTo>
                      <a:pt x="220" y="50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0" y="330"/>
                    </a:lnTo>
                    <a:lnTo>
                      <a:pt x="224" y="322"/>
                    </a:lnTo>
                    <a:lnTo>
                      <a:pt x="228" y="314"/>
                    </a:lnTo>
                    <a:lnTo>
                      <a:pt x="234" y="308"/>
                    </a:lnTo>
                    <a:lnTo>
                      <a:pt x="242" y="302"/>
                    </a:lnTo>
                    <a:lnTo>
                      <a:pt x="250" y="298"/>
                    </a:lnTo>
                    <a:lnTo>
                      <a:pt x="260" y="296"/>
                    </a:lnTo>
                    <a:lnTo>
                      <a:pt x="270" y="296"/>
                    </a:lnTo>
                    <a:lnTo>
                      <a:pt x="1608" y="296"/>
                    </a:lnTo>
                    <a:lnTo>
                      <a:pt x="1608" y="296"/>
                    </a:lnTo>
                    <a:lnTo>
                      <a:pt x="1618" y="296"/>
                    </a:lnTo>
                    <a:lnTo>
                      <a:pt x="1626" y="298"/>
                    </a:lnTo>
                    <a:lnTo>
                      <a:pt x="1634" y="302"/>
                    </a:lnTo>
                    <a:lnTo>
                      <a:pt x="1642" y="308"/>
                    </a:lnTo>
                    <a:lnTo>
                      <a:pt x="1648" y="314"/>
                    </a:lnTo>
                    <a:lnTo>
                      <a:pt x="1652" y="322"/>
                    </a:lnTo>
                    <a:lnTo>
                      <a:pt x="1656" y="330"/>
                    </a:lnTo>
                    <a:lnTo>
                      <a:pt x="1656" y="338"/>
                    </a:lnTo>
                    <a:lnTo>
                      <a:pt x="1656" y="5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xmlns="" id="{AE6D8FF2-5B2D-4B32-95C8-3300A2F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347BF38-E448-41DC-8037-6C2F08EC1FF1}"/>
              </a:ext>
            </a:extLst>
          </p:cNvPr>
          <p:cNvSpPr/>
          <p:nvPr/>
        </p:nvSpPr>
        <p:spPr>
          <a:xfrm>
            <a:off x="481506" y="1356269"/>
            <a:ext cx="7279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Μείωση ΦΠΑ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(1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Ιουνίου – 31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Οκτωβρίου)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53133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9</a:t>
            </a:r>
          </a:p>
        </p:txBody>
      </p:sp>
      <p:sp>
        <p:nvSpPr>
          <p:cNvPr id="88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3250490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10</a:t>
            </a:r>
          </a:p>
        </p:txBody>
      </p:sp>
      <p:sp>
        <p:nvSpPr>
          <p:cNvPr id="89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608431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11</a:t>
            </a:r>
          </a:p>
        </p:txBody>
      </p:sp>
      <p:sp>
        <p:nvSpPr>
          <p:cNvPr id="90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889804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46521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7271" name="think-cell Slide" r:id="rId4" imgW="360" imgH="360" progId="">
              <p:embed/>
            </p:oleObj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954A43B-E9DF-4277-98F1-DC5598EFD554}"/>
              </a:ext>
            </a:extLst>
          </p:cNvPr>
          <p:cNvGrpSpPr/>
          <p:nvPr/>
        </p:nvGrpSpPr>
        <p:grpSpPr>
          <a:xfrm>
            <a:off x="801944" y="1991333"/>
            <a:ext cx="9181458" cy="3584109"/>
            <a:chOff x="716234" y="1703540"/>
            <a:chExt cx="9181458" cy="4712012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xmlns="" id="{35BD79A9-C7BA-4D8F-B230-22E5C6E3CDD5}"/>
                </a:ext>
              </a:extLst>
            </p:cNvPr>
            <p:cNvSpPr/>
            <p:nvPr/>
          </p:nvSpPr>
          <p:spPr>
            <a:xfrm>
              <a:off x="4517824" y="4430098"/>
              <a:ext cx="5379868" cy="1985454"/>
            </a:xfrm>
            <a:prstGeom prst="snip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59" name="Rectangle: Diagonal Corners Snipped 58">
              <a:extLst>
                <a:ext uri="{FF2B5EF4-FFF2-40B4-BE49-F238E27FC236}">
                  <a16:creationId xmlns:a16="http://schemas.microsoft.com/office/drawing/2014/main" xmlns="" id="{49155869-D3B2-482A-A4BB-1B8E31EA75E5}"/>
                </a:ext>
              </a:extLst>
            </p:cNvPr>
            <p:cNvSpPr/>
            <p:nvPr/>
          </p:nvSpPr>
          <p:spPr>
            <a:xfrm>
              <a:off x="716234" y="1703540"/>
              <a:ext cx="5379868" cy="1985454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xmlns="" id="{842834B8-C630-45A8-8EE5-F03B45E72CCC}"/>
              </a:ext>
            </a:extLst>
          </p:cNvPr>
          <p:cNvSpPr/>
          <p:nvPr/>
        </p:nvSpPr>
        <p:spPr>
          <a:xfrm rot="2704752">
            <a:off x="11340584" y="332110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xmlns="" id="{9738ED17-DD89-4F36-8078-1EDCD9117C82}"/>
              </a:ext>
            </a:extLst>
          </p:cNvPr>
          <p:cNvSpPr/>
          <p:nvPr/>
        </p:nvSpPr>
        <p:spPr>
          <a:xfrm rot="2704752">
            <a:off x="11340586" y="491986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xmlns="" id="{14C4E1C9-E283-41C7-8E75-2BA8B51949C9}"/>
              </a:ext>
            </a:extLst>
          </p:cNvPr>
          <p:cNvSpPr/>
          <p:nvPr/>
        </p:nvSpPr>
        <p:spPr>
          <a:xfrm rot="2704752">
            <a:off x="404900" y="489914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EFD45C3-E2B7-45E0-8639-0E8B7AAAA840}"/>
              </a:ext>
            </a:extLst>
          </p:cNvPr>
          <p:cNvSpPr/>
          <p:nvPr/>
        </p:nvSpPr>
        <p:spPr>
          <a:xfrm>
            <a:off x="6268795" y="4073786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Εθνικό Μητρώο Νεοφυών Επιχειρήσεων και εκπτώσεις φόρου για εισροή κεφαλαίων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34EDFF3-4F5D-4BFB-A4CC-D145F44C1CB6}"/>
              </a:ext>
            </a:extLst>
          </p:cNvPr>
          <p:cNvSpPr/>
          <p:nvPr/>
        </p:nvSpPr>
        <p:spPr>
          <a:xfrm>
            <a:off x="2868614" y="2299237"/>
            <a:ext cx="318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Δαπάνες έρευνας και ανάπτυξης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4/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5)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C82C843-749B-4B74-B74C-8225A763EA40}"/>
              </a:ext>
            </a:extLst>
          </p:cNvPr>
          <p:cNvSpPr/>
          <p:nvPr/>
        </p:nvSpPr>
        <p:spPr>
          <a:xfrm>
            <a:off x="704116" y="182933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0786676-671E-462C-822D-2BA6067657BE}"/>
              </a:ext>
            </a:extLst>
          </p:cNvPr>
          <p:cNvSpPr/>
          <p:nvPr/>
        </p:nvSpPr>
        <p:spPr>
          <a:xfrm>
            <a:off x="4462216" y="385195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14</a:t>
            </a:r>
          </a:p>
        </p:txBody>
      </p:sp>
      <p:sp>
        <p:nvSpPr>
          <p:cNvPr id="30" name="Freeform 131">
            <a:extLst>
              <a:ext uri="{FF2B5EF4-FFF2-40B4-BE49-F238E27FC236}">
                <a16:creationId xmlns:a16="http://schemas.microsoft.com/office/drawing/2014/main" xmlns="" id="{A300DCAE-BA78-47B8-A7D5-18EBB94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7534" y="4243767"/>
            <a:ext cx="744113" cy="864000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101">
            <a:extLst>
              <a:ext uri="{FF2B5EF4-FFF2-40B4-BE49-F238E27FC236}">
                <a16:creationId xmlns:a16="http://schemas.microsoft.com/office/drawing/2014/main" xmlns="" id="{61CBDE7C-EF23-4888-AA7F-2DB528D8CA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315" y="2295334"/>
            <a:ext cx="864127" cy="864000"/>
          </a:xfrm>
          <a:custGeom>
            <a:avLst/>
            <a:gdLst>
              <a:gd name="T0" fmla="*/ 2338 w 6673"/>
              <a:gd name="T1" fmla="*/ 1482 h 6672"/>
              <a:gd name="T2" fmla="*/ 2802 w 6673"/>
              <a:gd name="T3" fmla="*/ 1294 h 6672"/>
              <a:gd name="T4" fmla="*/ 3160 w 6673"/>
              <a:gd name="T5" fmla="*/ 1688 h 6672"/>
              <a:gd name="T6" fmla="*/ 2926 w 6673"/>
              <a:gd name="T7" fmla="*/ 2130 h 6672"/>
              <a:gd name="T8" fmla="*/ 2424 w 6673"/>
              <a:gd name="T9" fmla="*/ 2082 h 6672"/>
              <a:gd name="T10" fmla="*/ 4183 w 6673"/>
              <a:gd name="T11" fmla="*/ 5708 h 6672"/>
              <a:gd name="T12" fmla="*/ 5643 w 6673"/>
              <a:gd name="T13" fmla="*/ 2460 h 6672"/>
              <a:gd name="T14" fmla="*/ 5891 w 6673"/>
              <a:gd name="T15" fmla="*/ 2146 h 6672"/>
              <a:gd name="T16" fmla="*/ 5941 w 6673"/>
              <a:gd name="T17" fmla="*/ 1752 h 6672"/>
              <a:gd name="T18" fmla="*/ 5733 w 6673"/>
              <a:gd name="T19" fmla="*/ 1344 h 6672"/>
              <a:gd name="T20" fmla="*/ 5325 w 6673"/>
              <a:gd name="T21" fmla="*/ 1136 h 6672"/>
              <a:gd name="T22" fmla="*/ 4895 w 6673"/>
              <a:gd name="T23" fmla="*/ 1200 h 6672"/>
              <a:gd name="T24" fmla="*/ 4567 w 6673"/>
              <a:gd name="T25" fmla="*/ 1512 h 6672"/>
              <a:gd name="T26" fmla="*/ 4481 w 6673"/>
              <a:gd name="T27" fmla="*/ 1930 h 6672"/>
              <a:gd name="T28" fmla="*/ 4629 w 6673"/>
              <a:gd name="T29" fmla="*/ 2308 h 6672"/>
              <a:gd name="T30" fmla="*/ 4949 w 6673"/>
              <a:gd name="T31" fmla="*/ 2548 h 6672"/>
              <a:gd name="T32" fmla="*/ 4137 w 6673"/>
              <a:gd name="T33" fmla="*/ 3810 h 6672"/>
              <a:gd name="T34" fmla="*/ 4487 w 6673"/>
              <a:gd name="T35" fmla="*/ 3612 h 6672"/>
              <a:gd name="T36" fmla="*/ 4681 w 6673"/>
              <a:gd name="T37" fmla="*/ 3258 h 6672"/>
              <a:gd name="T38" fmla="*/ 4653 w 6673"/>
              <a:gd name="T39" fmla="*/ 2844 h 6672"/>
              <a:gd name="T40" fmla="*/ 4373 w 6673"/>
              <a:gd name="T41" fmla="*/ 2486 h 6672"/>
              <a:gd name="T42" fmla="*/ 3963 w 6673"/>
              <a:gd name="T43" fmla="*/ 2362 h 6672"/>
              <a:gd name="T44" fmla="*/ 3523 w 6673"/>
              <a:gd name="T45" fmla="*/ 2508 h 6672"/>
              <a:gd name="T46" fmla="*/ 3260 w 6673"/>
              <a:gd name="T47" fmla="*/ 2878 h 6672"/>
              <a:gd name="T48" fmla="*/ 3252 w 6673"/>
              <a:gd name="T49" fmla="*/ 3290 h 6672"/>
              <a:gd name="T50" fmla="*/ 3461 w 6673"/>
              <a:gd name="T51" fmla="*/ 3634 h 6672"/>
              <a:gd name="T52" fmla="*/ 3821 w 6673"/>
              <a:gd name="T53" fmla="*/ 3818 h 6672"/>
              <a:gd name="T54" fmla="*/ 3064 w 6673"/>
              <a:gd name="T55" fmla="*/ 2380 h 6672"/>
              <a:gd name="T56" fmla="*/ 3349 w 6673"/>
              <a:gd name="T57" fmla="*/ 2102 h 6672"/>
              <a:gd name="T58" fmla="*/ 3447 w 6673"/>
              <a:gd name="T59" fmla="*/ 1734 h 6672"/>
              <a:gd name="T60" fmla="*/ 3300 w 6673"/>
              <a:gd name="T61" fmla="*/ 1294 h 6672"/>
              <a:gd name="T62" fmla="*/ 2930 w 6673"/>
              <a:gd name="T63" fmla="*/ 1032 h 6672"/>
              <a:gd name="T64" fmla="*/ 2492 w 6673"/>
              <a:gd name="T65" fmla="*/ 1032 h 6672"/>
              <a:gd name="T66" fmla="*/ 2122 w 6673"/>
              <a:gd name="T67" fmla="*/ 1294 h 6672"/>
              <a:gd name="T68" fmla="*/ 1976 w 6673"/>
              <a:gd name="T69" fmla="*/ 1734 h 6672"/>
              <a:gd name="T70" fmla="*/ 2076 w 6673"/>
              <a:gd name="T71" fmla="*/ 2102 h 6672"/>
              <a:gd name="T72" fmla="*/ 2364 w 6673"/>
              <a:gd name="T73" fmla="*/ 2382 h 6672"/>
              <a:gd name="T74" fmla="*/ 1774 w 6673"/>
              <a:gd name="T75" fmla="*/ 3812 h 6672"/>
              <a:gd name="T76" fmla="*/ 2188 w 6673"/>
              <a:gd name="T77" fmla="*/ 3262 h 6672"/>
              <a:gd name="T78" fmla="*/ 2108 w 6673"/>
              <a:gd name="T79" fmla="*/ 2798 h 6672"/>
              <a:gd name="T80" fmla="*/ 1780 w 6673"/>
              <a:gd name="T81" fmla="*/ 2486 h 6672"/>
              <a:gd name="T82" fmla="*/ 1348 w 6673"/>
              <a:gd name="T83" fmla="*/ 2422 h 6672"/>
              <a:gd name="T84" fmla="*/ 942 w 6673"/>
              <a:gd name="T85" fmla="*/ 2628 h 6672"/>
              <a:gd name="T86" fmla="*/ 734 w 6673"/>
              <a:gd name="T87" fmla="*/ 3036 h 6672"/>
              <a:gd name="T88" fmla="*/ 790 w 6673"/>
              <a:gd name="T89" fmla="*/ 3450 h 6672"/>
              <a:gd name="T90" fmla="*/ 1072 w 6673"/>
              <a:gd name="T91" fmla="*/ 3772 h 6672"/>
              <a:gd name="T92" fmla="*/ 284 w 6673"/>
              <a:gd name="T93" fmla="*/ 6388 h 6672"/>
              <a:gd name="T94" fmla="*/ 4895 w 6673"/>
              <a:gd name="T95" fmla="*/ 2182 h 6672"/>
              <a:gd name="T96" fmla="*/ 4799 w 6673"/>
              <a:gd name="T97" fmla="*/ 1688 h 6672"/>
              <a:gd name="T98" fmla="*/ 5213 w 6673"/>
              <a:gd name="T99" fmla="*/ 1412 h 6672"/>
              <a:gd name="T100" fmla="*/ 5643 w 6673"/>
              <a:gd name="T101" fmla="*/ 1730 h 6672"/>
              <a:gd name="T102" fmla="*/ 5499 w 6673"/>
              <a:gd name="T103" fmla="*/ 2210 h 6672"/>
              <a:gd name="T104" fmla="*/ 3829 w 6673"/>
              <a:gd name="T105" fmla="*/ 3526 h 6672"/>
              <a:gd name="T106" fmla="*/ 3513 w 6673"/>
              <a:gd name="T107" fmla="*/ 3096 h 6672"/>
              <a:gd name="T108" fmla="*/ 3787 w 6673"/>
              <a:gd name="T109" fmla="*/ 2682 h 6672"/>
              <a:gd name="T110" fmla="*/ 4281 w 6673"/>
              <a:gd name="T111" fmla="*/ 2778 h 6672"/>
              <a:gd name="T112" fmla="*/ 4379 w 6673"/>
              <a:gd name="T113" fmla="*/ 3272 h 6672"/>
              <a:gd name="T114" fmla="*/ 3963 w 6673"/>
              <a:gd name="T115" fmla="*/ 3548 h 6672"/>
              <a:gd name="T116" fmla="*/ 1246 w 6673"/>
              <a:gd name="T117" fmla="*/ 2752 h 6672"/>
              <a:gd name="T118" fmla="*/ 1748 w 6673"/>
              <a:gd name="T119" fmla="*/ 2800 h 6672"/>
              <a:gd name="T120" fmla="*/ 1892 w 6673"/>
              <a:gd name="T121" fmla="*/ 3282 h 6672"/>
              <a:gd name="T122" fmla="*/ 1460 w 6673"/>
              <a:gd name="T123" fmla="*/ 3598 h 6672"/>
              <a:gd name="T124" fmla="*/ 1046 w 6673"/>
              <a:gd name="T125" fmla="*/ 3324 h 6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73" h="6672">
                <a:moveTo>
                  <a:pt x="0" y="0"/>
                </a:moveTo>
                <a:lnTo>
                  <a:pt x="0" y="6672"/>
                </a:lnTo>
                <a:lnTo>
                  <a:pt x="6673" y="6672"/>
                </a:lnTo>
                <a:lnTo>
                  <a:pt x="6673" y="0"/>
                </a:lnTo>
                <a:lnTo>
                  <a:pt x="0" y="0"/>
                </a:lnTo>
                <a:close/>
                <a:moveTo>
                  <a:pt x="2260" y="1734"/>
                </a:moveTo>
                <a:lnTo>
                  <a:pt x="2260" y="1734"/>
                </a:lnTo>
                <a:lnTo>
                  <a:pt x="2264" y="1688"/>
                </a:lnTo>
                <a:lnTo>
                  <a:pt x="2270" y="1644"/>
                </a:lnTo>
                <a:lnTo>
                  <a:pt x="2280" y="1600"/>
                </a:lnTo>
                <a:lnTo>
                  <a:pt x="2296" y="1560"/>
                </a:lnTo>
                <a:lnTo>
                  <a:pt x="2316" y="1520"/>
                </a:lnTo>
                <a:lnTo>
                  <a:pt x="2338" y="1482"/>
                </a:lnTo>
                <a:lnTo>
                  <a:pt x="2364" y="1448"/>
                </a:lnTo>
                <a:lnTo>
                  <a:pt x="2392" y="1416"/>
                </a:lnTo>
                <a:lnTo>
                  <a:pt x="2424" y="1386"/>
                </a:lnTo>
                <a:lnTo>
                  <a:pt x="2460" y="1360"/>
                </a:lnTo>
                <a:lnTo>
                  <a:pt x="2496" y="1338"/>
                </a:lnTo>
                <a:lnTo>
                  <a:pt x="2536" y="1320"/>
                </a:lnTo>
                <a:lnTo>
                  <a:pt x="2578" y="1304"/>
                </a:lnTo>
                <a:lnTo>
                  <a:pt x="2620" y="1294"/>
                </a:lnTo>
                <a:lnTo>
                  <a:pt x="2666" y="1286"/>
                </a:lnTo>
                <a:lnTo>
                  <a:pt x="2712" y="1284"/>
                </a:lnTo>
                <a:lnTo>
                  <a:pt x="2712" y="1284"/>
                </a:lnTo>
                <a:lnTo>
                  <a:pt x="2758" y="1286"/>
                </a:lnTo>
                <a:lnTo>
                  <a:pt x="2802" y="1294"/>
                </a:lnTo>
                <a:lnTo>
                  <a:pt x="2846" y="1304"/>
                </a:lnTo>
                <a:lnTo>
                  <a:pt x="2886" y="1320"/>
                </a:lnTo>
                <a:lnTo>
                  <a:pt x="2926" y="1338"/>
                </a:lnTo>
                <a:lnTo>
                  <a:pt x="2964" y="1360"/>
                </a:lnTo>
                <a:lnTo>
                  <a:pt x="2998" y="1386"/>
                </a:lnTo>
                <a:lnTo>
                  <a:pt x="3030" y="1416"/>
                </a:lnTo>
                <a:lnTo>
                  <a:pt x="3058" y="1448"/>
                </a:lnTo>
                <a:lnTo>
                  <a:pt x="3084" y="1482"/>
                </a:lnTo>
                <a:lnTo>
                  <a:pt x="3108" y="1520"/>
                </a:lnTo>
                <a:lnTo>
                  <a:pt x="3126" y="1560"/>
                </a:lnTo>
                <a:lnTo>
                  <a:pt x="3142" y="1600"/>
                </a:lnTo>
                <a:lnTo>
                  <a:pt x="3152" y="1644"/>
                </a:lnTo>
                <a:lnTo>
                  <a:pt x="3160" y="1688"/>
                </a:lnTo>
                <a:lnTo>
                  <a:pt x="3162" y="1734"/>
                </a:lnTo>
                <a:lnTo>
                  <a:pt x="3162" y="1734"/>
                </a:lnTo>
                <a:lnTo>
                  <a:pt x="3160" y="1780"/>
                </a:lnTo>
                <a:lnTo>
                  <a:pt x="3152" y="1826"/>
                </a:lnTo>
                <a:lnTo>
                  <a:pt x="3142" y="1868"/>
                </a:lnTo>
                <a:lnTo>
                  <a:pt x="3126" y="1910"/>
                </a:lnTo>
                <a:lnTo>
                  <a:pt x="3108" y="1950"/>
                </a:lnTo>
                <a:lnTo>
                  <a:pt x="3084" y="1986"/>
                </a:lnTo>
                <a:lnTo>
                  <a:pt x="3058" y="2022"/>
                </a:lnTo>
                <a:lnTo>
                  <a:pt x="3030" y="2054"/>
                </a:lnTo>
                <a:lnTo>
                  <a:pt x="2998" y="2082"/>
                </a:lnTo>
                <a:lnTo>
                  <a:pt x="2964" y="2108"/>
                </a:lnTo>
                <a:lnTo>
                  <a:pt x="2926" y="2130"/>
                </a:lnTo>
                <a:lnTo>
                  <a:pt x="2886" y="2150"/>
                </a:lnTo>
                <a:lnTo>
                  <a:pt x="2846" y="2164"/>
                </a:lnTo>
                <a:lnTo>
                  <a:pt x="2802" y="2176"/>
                </a:lnTo>
                <a:lnTo>
                  <a:pt x="2758" y="2182"/>
                </a:lnTo>
                <a:lnTo>
                  <a:pt x="2712" y="2186"/>
                </a:lnTo>
                <a:lnTo>
                  <a:pt x="2712" y="2186"/>
                </a:lnTo>
                <a:lnTo>
                  <a:pt x="2666" y="2182"/>
                </a:lnTo>
                <a:lnTo>
                  <a:pt x="2620" y="2176"/>
                </a:lnTo>
                <a:lnTo>
                  <a:pt x="2578" y="2164"/>
                </a:lnTo>
                <a:lnTo>
                  <a:pt x="2536" y="2150"/>
                </a:lnTo>
                <a:lnTo>
                  <a:pt x="2496" y="2130"/>
                </a:lnTo>
                <a:lnTo>
                  <a:pt x="2460" y="2108"/>
                </a:lnTo>
                <a:lnTo>
                  <a:pt x="2424" y="2082"/>
                </a:lnTo>
                <a:lnTo>
                  <a:pt x="2392" y="2054"/>
                </a:lnTo>
                <a:lnTo>
                  <a:pt x="2364" y="2022"/>
                </a:lnTo>
                <a:lnTo>
                  <a:pt x="2338" y="1986"/>
                </a:lnTo>
                <a:lnTo>
                  <a:pt x="2316" y="1950"/>
                </a:lnTo>
                <a:lnTo>
                  <a:pt x="2296" y="1910"/>
                </a:lnTo>
                <a:lnTo>
                  <a:pt x="2280" y="1868"/>
                </a:lnTo>
                <a:lnTo>
                  <a:pt x="2270" y="1826"/>
                </a:lnTo>
                <a:lnTo>
                  <a:pt x="2264" y="1780"/>
                </a:lnTo>
                <a:lnTo>
                  <a:pt x="2260" y="1734"/>
                </a:lnTo>
                <a:lnTo>
                  <a:pt x="2260" y="1734"/>
                </a:lnTo>
                <a:close/>
                <a:moveTo>
                  <a:pt x="6389" y="6388"/>
                </a:moveTo>
                <a:lnTo>
                  <a:pt x="4183" y="6388"/>
                </a:lnTo>
                <a:lnTo>
                  <a:pt x="4183" y="5708"/>
                </a:lnTo>
                <a:lnTo>
                  <a:pt x="5355" y="4732"/>
                </a:lnTo>
                <a:lnTo>
                  <a:pt x="5355" y="2584"/>
                </a:lnTo>
                <a:lnTo>
                  <a:pt x="5355" y="2584"/>
                </a:lnTo>
                <a:lnTo>
                  <a:pt x="5387" y="2578"/>
                </a:lnTo>
                <a:lnTo>
                  <a:pt x="5419" y="2568"/>
                </a:lnTo>
                <a:lnTo>
                  <a:pt x="5449" y="2560"/>
                </a:lnTo>
                <a:lnTo>
                  <a:pt x="5479" y="2548"/>
                </a:lnTo>
                <a:lnTo>
                  <a:pt x="5507" y="2536"/>
                </a:lnTo>
                <a:lnTo>
                  <a:pt x="5535" y="2524"/>
                </a:lnTo>
                <a:lnTo>
                  <a:pt x="5563" y="2510"/>
                </a:lnTo>
                <a:lnTo>
                  <a:pt x="5591" y="2494"/>
                </a:lnTo>
                <a:lnTo>
                  <a:pt x="5617" y="2476"/>
                </a:lnTo>
                <a:lnTo>
                  <a:pt x="5643" y="2460"/>
                </a:lnTo>
                <a:lnTo>
                  <a:pt x="5667" y="2440"/>
                </a:lnTo>
                <a:lnTo>
                  <a:pt x="5691" y="2420"/>
                </a:lnTo>
                <a:lnTo>
                  <a:pt x="5715" y="2400"/>
                </a:lnTo>
                <a:lnTo>
                  <a:pt x="5737" y="2378"/>
                </a:lnTo>
                <a:lnTo>
                  <a:pt x="5759" y="2356"/>
                </a:lnTo>
                <a:lnTo>
                  <a:pt x="5779" y="2332"/>
                </a:lnTo>
                <a:lnTo>
                  <a:pt x="5799" y="2308"/>
                </a:lnTo>
                <a:lnTo>
                  <a:pt x="5817" y="2282"/>
                </a:lnTo>
                <a:lnTo>
                  <a:pt x="5833" y="2258"/>
                </a:lnTo>
                <a:lnTo>
                  <a:pt x="5851" y="2230"/>
                </a:lnTo>
                <a:lnTo>
                  <a:pt x="5865" y="2204"/>
                </a:lnTo>
                <a:lnTo>
                  <a:pt x="5879" y="2174"/>
                </a:lnTo>
                <a:lnTo>
                  <a:pt x="5891" y="2146"/>
                </a:lnTo>
                <a:lnTo>
                  <a:pt x="5903" y="2116"/>
                </a:lnTo>
                <a:lnTo>
                  <a:pt x="5913" y="2086"/>
                </a:lnTo>
                <a:lnTo>
                  <a:pt x="5923" y="2056"/>
                </a:lnTo>
                <a:lnTo>
                  <a:pt x="5931" y="2026"/>
                </a:lnTo>
                <a:lnTo>
                  <a:pt x="5937" y="1994"/>
                </a:lnTo>
                <a:lnTo>
                  <a:pt x="5943" y="1962"/>
                </a:lnTo>
                <a:lnTo>
                  <a:pt x="5945" y="1930"/>
                </a:lnTo>
                <a:lnTo>
                  <a:pt x="5947" y="1896"/>
                </a:lnTo>
                <a:lnTo>
                  <a:pt x="5949" y="1864"/>
                </a:lnTo>
                <a:lnTo>
                  <a:pt x="5949" y="1864"/>
                </a:lnTo>
                <a:lnTo>
                  <a:pt x="5947" y="1826"/>
                </a:lnTo>
                <a:lnTo>
                  <a:pt x="5945" y="1788"/>
                </a:lnTo>
                <a:lnTo>
                  <a:pt x="5941" y="1752"/>
                </a:lnTo>
                <a:lnTo>
                  <a:pt x="5933" y="1716"/>
                </a:lnTo>
                <a:lnTo>
                  <a:pt x="5925" y="1680"/>
                </a:lnTo>
                <a:lnTo>
                  <a:pt x="5915" y="1644"/>
                </a:lnTo>
                <a:lnTo>
                  <a:pt x="5903" y="1610"/>
                </a:lnTo>
                <a:lnTo>
                  <a:pt x="5891" y="1578"/>
                </a:lnTo>
                <a:lnTo>
                  <a:pt x="5877" y="1544"/>
                </a:lnTo>
                <a:lnTo>
                  <a:pt x="5859" y="1512"/>
                </a:lnTo>
                <a:lnTo>
                  <a:pt x="5843" y="1482"/>
                </a:lnTo>
                <a:lnTo>
                  <a:pt x="5823" y="1452"/>
                </a:lnTo>
                <a:lnTo>
                  <a:pt x="5803" y="1424"/>
                </a:lnTo>
                <a:lnTo>
                  <a:pt x="5781" y="1396"/>
                </a:lnTo>
                <a:lnTo>
                  <a:pt x="5757" y="1368"/>
                </a:lnTo>
                <a:lnTo>
                  <a:pt x="5733" y="1344"/>
                </a:lnTo>
                <a:lnTo>
                  <a:pt x="5707" y="1320"/>
                </a:lnTo>
                <a:lnTo>
                  <a:pt x="5681" y="1296"/>
                </a:lnTo>
                <a:lnTo>
                  <a:pt x="5653" y="1274"/>
                </a:lnTo>
                <a:lnTo>
                  <a:pt x="5625" y="1254"/>
                </a:lnTo>
                <a:lnTo>
                  <a:pt x="5595" y="1234"/>
                </a:lnTo>
                <a:lnTo>
                  <a:pt x="5563" y="1216"/>
                </a:lnTo>
                <a:lnTo>
                  <a:pt x="5531" y="1200"/>
                </a:lnTo>
                <a:lnTo>
                  <a:pt x="5499" y="1186"/>
                </a:lnTo>
                <a:lnTo>
                  <a:pt x="5465" y="1172"/>
                </a:lnTo>
                <a:lnTo>
                  <a:pt x="5431" y="1160"/>
                </a:lnTo>
                <a:lnTo>
                  <a:pt x="5397" y="1150"/>
                </a:lnTo>
                <a:lnTo>
                  <a:pt x="5361" y="1142"/>
                </a:lnTo>
                <a:lnTo>
                  <a:pt x="5325" y="1136"/>
                </a:lnTo>
                <a:lnTo>
                  <a:pt x="5289" y="1132"/>
                </a:lnTo>
                <a:lnTo>
                  <a:pt x="5251" y="1128"/>
                </a:lnTo>
                <a:lnTo>
                  <a:pt x="5213" y="1128"/>
                </a:lnTo>
                <a:lnTo>
                  <a:pt x="5213" y="1128"/>
                </a:lnTo>
                <a:lnTo>
                  <a:pt x="5175" y="1128"/>
                </a:lnTo>
                <a:lnTo>
                  <a:pt x="5139" y="1132"/>
                </a:lnTo>
                <a:lnTo>
                  <a:pt x="5101" y="1136"/>
                </a:lnTo>
                <a:lnTo>
                  <a:pt x="5065" y="1142"/>
                </a:lnTo>
                <a:lnTo>
                  <a:pt x="5029" y="1150"/>
                </a:lnTo>
                <a:lnTo>
                  <a:pt x="4995" y="1160"/>
                </a:lnTo>
                <a:lnTo>
                  <a:pt x="4961" y="1172"/>
                </a:lnTo>
                <a:lnTo>
                  <a:pt x="4927" y="1186"/>
                </a:lnTo>
                <a:lnTo>
                  <a:pt x="4895" y="1200"/>
                </a:lnTo>
                <a:lnTo>
                  <a:pt x="4863" y="1216"/>
                </a:lnTo>
                <a:lnTo>
                  <a:pt x="4833" y="1234"/>
                </a:lnTo>
                <a:lnTo>
                  <a:pt x="4803" y="1254"/>
                </a:lnTo>
                <a:lnTo>
                  <a:pt x="4773" y="1274"/>
                </a:lnTo>
                <a:lnTo>
                  <a:pt x="4747" y="1296"/>
                </a:lnTo>
                <a:lnTo>
                  <a:pt x="4719" y="1320"/>
                </a:lnTo>
                <a:lnTo>
                  <a:pt x="4693" y="1344"/>
                </a:lnTo>
                <a:lnTo>
                  <a:pt x="4669" y="1368"/>
                </a:lnTo>
                <a:lnTo>
                  <a:pt x="4647" y="1396"/>
                </a:lnTo>
                <a:lnTo>
                  <a:pt x="4625" y="1424"/>
                </a:lnTo>
                <a:lnTo>
                  <a:pt x="4603" y="1452"/>
                </a:lnTo>
                <a:lnTo>
                  <a:pt x="4585" y="1482"/>
                </a:lnTo>
                <a:lnTo>
                  <a:pt x="4567" y="1512"/>
                </a:lnTo>
                <a:lnTo>
                  <a:pt x="4551" y="1544"/>
                </a:lnTo>
                <a:lnTo>
                  <a:pt x="4537" y="1578"/>
                </a:lnTo>
                <a:lnTo>
                  <a:pt x="4523" y="1610"/>
                </a:lnTo>
                <a:lnTo>
                  <a:pt x="4511" y="1644"/>
                </a:lnTo>
                <a:lnTo>
                  <a:pt x="4501" y="1680"/>
                </a:lnTo>
                <a:lnTo>
                  <a:pt x="4493" y="1716"/>
                </a:lnTo>
                <a:lnTo>
                  <a:pt x="4487" y="1752"/>
                </a:lnTo>
                <a:lnTo>
                  <a:pt x="4483" y="1788"/>
                </a:lnTo>
                <a:lnTo>
                  <a:pt x="4479" y="1826"/>
                </a:lnTo>
                <a:lnTo>
                  <a:pt x="4479" y="1864"/>
                </a:lnTo>
                <a:lnTo>
                  <a:pt x="4479" y="1864"/>
                </a:lnTo>
                <a:lnTo>
                  <a:pt x="4479" y="1896"/>
                </a:lnTo>
                <a:lnTo>
                  <a:pt x="4481" y="1930"/>
                </a:lnTo>
                <a:lnTo>
                  <a:pt x="4485" y="1962"/>
                </a:lnTo>
                <a:lnTo>
                  <a:pt x="4489" y="1994"/>
                </a:lnTo>
                <a:lnTo>
                  <a:pt x="4497" y="2026"/>
                </a:lnTo>
                <a:lnTo>
                  <a:pt x="4505" y="2056"/>
                </a:lnTo>
                <a:lnTo>
                  <a:pt x="4513" y="2086"/>
                </a:lnTo>
                <a:lnTo>
                  <a:pt x="4523" y="2116"/>
                </a:lnTo>
                <a:lnTo>
                  <a:pt x="4535" y="2146"/>
                </a:lnTo>
                <a:lnTo>
                  <a:pt x="4547" y="2174"/>
                </a:lnTo>
                <a:lnTo>
                  <a:pt x="4561" y="2204"/>
                </a:lnTo>
                <a:lnTo>
                  <a:pt x="4577" y="2230"/>
                </a:lnTo>
                <a:lnTo>
                  <a:pt x="4593" y="2258"/>
                </a:lnTo>
                <a:lnTo>
                  <a:pt x="4611" y="2282"/>
                </a:lnTo>
                <a:lnTo>
                  <a:pt x="4629" y="2308"/>
                </a:lnTo>
                <a:lnTo>
                  <a:pt x="4649" y="2332"/>
                </a:lnTo>
                <a:lnTo>
                  <a:pt x="4669" y="2356"/>
                </a:lnTo>
                <a:lnTo>
                  <a:pt x="4689" y="2378"/>
                </a:lnTo>
                <a:lnTo>
                  <a:pt x="4713" y="2400"/>
                </a:lnTo>
                <a:lnTo>
                  <a:pt x="4735" y="2420"/>
                </a:lnTo>
                <a:lnTo>
                  <a:pt x="4759" y="2440"/>
                </a:lnTo>
                <a:lnTo>
                  <a:pt x="4785" y="2460"/>
                </a:lnTo>
                <a:lnTo>
                  <a:pt x="4809" y="2476"/>
                </a:lnTo>
                <a:lnTo>
                  <a:pt x="4837" y="2494"/>
                </a:lnTo>
                <a:lnTo>
                  <a:pt x="4863" y="2510"/>
                </a:lnTo>
                <a:lnTo>
                  <a:pt x="4891" y="2524"/>
                </a:lnTo>
                <a:lnTo>
                  <a:pt x="4919" y="2536"/>
                </a:lnTo>
                <a:lnTo>
                  <a:pt x="4949" y="2548"/>
                </a:lnTo>
                <a:lnTo>
                  <a:pt x="4979" y="2560"/>
                </a:lnTo>
                <a:lnTo>
                  <a:pt x="5009" y="2568"/>
                </a:lnTo>
                <a:lnTo>
                  <a:pt x="5039" y="2578"/>
                </a:lnTo>
                <a:lnTo>
                  <a:pt x="5071" y="2584"/>
                </a:lnTo>
                <a:lnTo>
                  <a:pt x="5071" y="4600"/>
                </a:lnTo>
                <a:lnTo>
                  <a:pt x="3899" y="5576"/>
                </a:lnTo>
                <a:lnTo>
                  <a:pt x="3899" y="6388"/>
                </a:lnTo>
                <a:lnTo>
                  <a:pt x="3567" y="6388"/>
                </a:lnTo>
                <a:lnTo>
                  <a:pt x="3567" y="4988"/>
                </a:lnTo>
                <a:lnTo>
                  <a:pt x="4105" y="4526"/>
                </a:lnTo>
                <a:lnTo>
                  <a:pt x="4105" y="3818"/>
                </a:lnTo>
                <a:lnTo>
                  <a:pt x="4105" y="3818"/>
                </a:lnTo>
                <a:lnTo>
                  <a:pt x="4137" y="3810"/>
                </a:lnTo>
                <a:lnTo>
                  <a:pt x="4167" y="3802"/>
                </a:lnTo>
                <a:lnTo>
                  <a:pt x="4197" y="3792"/>
                </a:lnTo>
                <a:lnTo>
                  <a:pt x="4227" y="3782"/>
                </a:lnTo>
                <a:lnTo>
                  <a:pt x="4257" y="3770"/>
                </a:lnTo>
                <a:lnTo>
                  <a:pt x="4285" y="3756"/>
                </a:lnTo>
                <a:lnTo>
                  <a:pt x="4313" y="3742"/>
                </a:lnTo>
                <a:lnTo>
                  <a:pt x="4341" y="3726"/>
                </a:lnTo>
                <a:lnTo>
                  <a:pt x="4367" y="3710"/>
                </a:lnTo>
                <a:lnTo>
                  <a:pt x="4393" y="3692"/>
                </a:lnTo>
                <a:lnTo>
                  <a:pt x="4417" y="3674"/>
                </a:lnTo>
                <a:lnTo>
                  <a:pt x="4441" y="3654"/>
                </a:lnTo>
                <a:lnTo>
                  <a:pt x="4465" y="3634"/>
                </a:lnTo>
                <a:lnTo>
                  <a:pt x="4487" y="3612"/>
                </a:lnTo>
                <a:lnTo>
                  <a:pt x="4507" y="3590"/>
                </a:lnTo>
                <a:lnTo>
                  <a:pt x="4529" y="3566"/>
                </a:lnTo>
                <a:lnTo>
                  <a:pt x="4547" y="3542"/>
                </a:lnTo>
                <a:lnTo>
                  <a:pt x="4565" y="3516"/>
                </a:lnTo>
                <a:lnTo>
                  <a:pt x="4583" y="3490"/>
                </a:lnTo>
                <a:lnTo>
                  <a:pt x="4599" y="3464"/>
                </a:lnTo>
                <a:lnTo>
                  <a:pt x="4615" y="3436"/>
                </a:lnTo>
                <a:lnTo>
                  <a:pt x="4629" y="3408"/>
                </a:lnTo>
                <a:lnTo>
                  <a:pt x="4641" y="3380"/>
                </a:lnTo>
                <a:lnTo>
                  <a:pt x="4653" y="3350"/>
                </a:lnTo>
                <a:lnTo>
                  <a:pt x="4663" y="3320"/>
                </a:lnTo>
                <a:lnTo>
                  <a:pt x="4673" y="3290"/>
                </a:lnTo>
                <a:lnTo>
                  <a:pt x="4681" y="3258"/>
                </a:lnTo>
                <a:lnTo>
                  <a:pt x="4687" y="3228"/>
                </a:lnTo>
                <a:lnTo>
                  <a:pt x="4691" y="3196"/>
                </a:lnTo>
                <a:lnTo>
                  <a:pt x="4695" y="3162"/>
                </a:lnTo>
                <a:lnTo>
                  <a:pt x="4697" y="3130"/>
                </a:lnTo>
                <a:lnTo>
                  <a:pt x="4699" y="3096"/>
                </a:lnTo>
                <a:lnTo>
                  <a:pt x="4699" y="3096"/>
                </a:lnTo>
                <a:lnTo>
                  <a:pt x="4697" y="3058"/>
                </a:lnTo>
                <a:lnTo>
                  <a:pt x="4695" y="3022"/>
                </a:lnTo>
                <a:lnTo>
                  <a:pt x="4689" y="2984"/>
                </a:lnTo>
                <a:lnTo>
                  <a:pt x="4683" y="2948"/>
                </a:lnTo>
                <a:lnTo>
                  <a:pt x="4675" y="2912"/>
                </a:lnTo>
                <a:lnTo>
                  <a:pt x="4665" y="2878"/>
                </a:lnTo>
                <a:lnTo>
                  <a:pt x="4653" y="2844"/>
                </a:lnTo>
                <a:lnTo>
                  <a:pt x="4641" y="2810"/>
                </a:lnTo>
                <a:lnTo>
                  <a:pt x="4625" y="2778"/>
                </a:lnTo>
                <a:lnTo>
                  <a:pt x="4609" y="2746"/>
                </a:lnTo>
                <a:lnTo>
                  <a:pt x="4591" y="2716"/>
                </a:lnTo>
                <a:lnTo>
                  <a:pt x="4573" y="2686"/>
                </a:lnTo>
                <a:lnTo>
                  <a:pt x="4551" y="2656"/>
                </a:lnTo>
                <a:lnTo>
                  <a:pt x="4531" y="2630"/>
                </a:lnTo>
                <a:lnTo>
                  <a:pt x="4507" y="2602"/>
                </a:lnTo>
                <a:lnTo>
                  <a:pt x="4483" y="2576"/>
                </a:lnTo>
                <a:lnTo>
                  <a:pt x="4457" y="2552"/>
                </a:lnTo>
                <a:lnTo>
                  <a:pt x="4431" y="2530"/>
                </a:lnTo>
                <a:lnTo>
                  <a:pt x="4403" y="2508"/>
                </a:lnTo>
                <a:lnTo>
                  <a:pt x="4373" y="2486"/>
                </a:lnTo>
                <a:lnTo>
                  <a:pt x="4343" y="2468"/>
                </a:lnTo>
                <a:lnTo>
                  <a:pt x="4313" y="2450"/>
                </a:lnTo>
                <a:lnTo>
                  <a:pt x="4281" y="2434"/>
                </a:lnTo>
                <a:lnTo>
                  <a:pt x="4249" y="2420"/>
                </a:lnTo>
                <a:lnTo>
                  <a:pt x="4215" y="2406"/>
                </a:lnTo>
                <a:lnTo>
                  <a:pt x="4181" y="2394"/>
                </a:lnTo>
                <a:lnTo>
                  <a:pt x="4147" y="2384"/>
                </a:lnTo>
                <a:lnTo>
                  <a:pt x="4111" y="2376"/>
                </a:lnTo>
                <a:lnTo>
                  <a:pt x="4075" y="2370"/>
                </a:lnTo>
                <a:lnTo>
                  <a:pt x="4037" y="2366"/>
                </a:lnTo>
                <a:lnTo>
                  <a:pt x="4001" y="2362"/>
                </a:lnTo>
                <a:lnTo>
                  <a:pt x="3963" y="2362"/>
                </a:lnTo>
                <a:lnTo>
                  <a:pt x="3963" y="2362"/>
                </a:lnTo>
                <a:lnTo>
                  <a:pt x="3925" y="2362"/>
                </a:lnTo>
                <a:lnTo>
                  <a:pt x="3887" y="2366"/>
                </a:lnTo>
                <a:lnTo>
                  <a:pt x="3851" y="2370"/>
                </a:lnTo>
                <a:lnTo>
                  <a:pt x="3815" y="2376"/>
                </a:lnTo>
                <a:lnTo>
                  <a:pt x="3779" y="2384"/>
                </a:lnTo>
                <a:lnTo>
                  <a:pt x="3745" y="2394"/>
                </a:lnTo>
                <a:lnTo>
                  <a:pt x="3711" y="2406"/>
                </a:lnTo>
                <a:lnTo>
                  <a:pt x="3677" y="2420"/>
                </a:lnTo>
                <a:lnTo>
                  <a:pt x="3645" y="2434"/>
                </a:lnTo>
                <a:lnTo>
                  <a:pt x="3613" y="2450"/>
                </a:lnTo>
                <a:lnTo>
                  <a:pt x="3581" y="2468"/>
                </a:lnTo>
                <a:lnTo>
                  <a:pt x="3553" y="2486"/>
                </a:lnTo>
                <a:lnTo>
                  <a:pt x="3523" y="2508"/>
                </a:lnTo>
                <a:lnTo>
                  <a:pt x="3495" y="2530"/>
                </a:lnTo>
                <a:lnTo>
                  <a:pt x="3469" y="2552"/>
                </a:lnTo>
                <a:lnTo>
                  <a:pt x="3443" y="2576"/>
                </a:lnTo>
                <a:lnTo>
                  <a:pt x="3419" y="2602"/>
                </a:lnTo>
                <a:lnTo>
                  <a:pt x="3395" y="2630"/>
                </a:lnTo>
                <a:lnTo>
                  <a:pt x="3373" y="2656"/>
                </a:lnTo>
                <a:lnTo>
                  <a:pt x="3353" y="2686"/>
                </a:lnTo>
                <a:lnTo>
                  <a:pt x="3334" y="2716"/>
                </a:lnTo>
                <a:lnTo>
                  <a:pt x="3316" y="2746"/>
                </a:lnTo>
                <a:lnTo>
                  <a:pt x="3300" y="2778"/>
                </a:lnTo>
                <a:lnTo>
                  <a:pt x="3284" y="2810"/>
                </a:lnTo>
                <a:lnTo>
                  <a:pt x="3272" y="2844"/>
                </a:lnTo>
                <a:lnTo>
                  <a:pt x="3260" y="2878"/>
                </a:lnTo>
                <a:lnTo>
                  <a:pt x="3250" y="2912"/>
                </a:lnTo>
                <a:lnTo>
                  <a:pt x="3242" y="2948"/>
                </a:lnTo>
                <a:lnTo>
                  <a:pt x="3236" y="2984"/>
                </a:lnTo>
                <a:lnTo>
                  <a:pt x="3230" y="3022"/>
                </a:lnTo>
                <a:lnTo>
                  <a:pt x="3228" y="3058"/>
                </a:lnTo>
                <a:lnTo>
                  <a:pt x="3226" y="3096"/>
                </a:lnTo>
                <a:lnTo>
                  <a:pt x="3226" y="3096"/>
                </a:lnTo>
                <a:lnTo>
                  <a:pt x="3228" y="3130"/>
                </a:lnTo>
                <a:lnTo>
                  <a:pt x="3230" y="3162"/>
                </a:lnTo>
                <a:lnTo>
                  <a:pt x="3234" y="3196"/>
                </a:lnTo>
                <a:lnTo>
                  <a:pt x="3238" y="3228"/>
                </a:lnTo>
                <a:lnTo>
                  <a:pt x="3244" y="3258"/>
                </a:lnTo>
                <a:lnTo>
                  <a:pt x="3252" y="3290"/>
                </a:lnTo>
                <a:lnTo>
                  <a:pt x="3262" y="3320"/>
                </a:lnTo>
                <a:lnTo>
                  <a:pt x="3272" y="3350"/>
                </a:lnTo>
                <a:lnTo>
                  <a:pt x="3284" y="3380"/>
                </a:lnTo>
                <a:lnTo>
                  <a:pt x="3296" y="3408"/>
                </a:lnTo>
                <a:lnTo>
                  <a:pt x="3310" y="3436"/>
                </a:lnTo>
                <a:lnTo>
                  <a:pt x="3326" y="3464"/>
                </a:lnTo>
                <a:lnTo>
                  <a:pt x="3343" y="3490"/>
                </a:lnTo>
                <a:lnTo>
                  <a:pt x="3359" y="3516"/>
                </a:lnTo>
                <a:lnTo>
                  <a:pt x="3379" y="3542"/>
                </a:lnTo>
                <a:lnTo>
                  <a:pt x="3397" y="3566"/>
                </a:lnTo>
                <a:lnTo>
                  <a:pt x="3417" y="3590"/>
                </a:lnTo>
                <a:lnTo>
                  <a:pt x="3439" y="3612"/>
                </a:lnTo>
                <a:lnTo>
                  <a:pt x="3461" y="3634"/>
                </a:lnTo>
                <a:lnTo>
                  <a:pt x="3485" y="3654"/>
                </a:lnTo>
                <a:lnTo>
                  <a:pt x="3509" y="3674"/>
                </a:lnTo>
                <a:lnTo>
                  <a:pt x="3533" y="3692"/>
                </a:lnTo>
                <a:lnTo>
                  <a:pt x="3559" y="3710"/>
                </a:lnTo>
                <a:lnTo>
                  <a:pt x="3585" y="3726"/>
                </a:lnTo>
                <a:lnTo>
                  <a:pt x="3613" y="3742"/>
                </a:lnTo>
                <a:lnTo>
                  <a:pt x="3641" y="3756"/>
                </a:lnTo>
                <a:lnTo>
                  <a:pt x="3669" y="3770"/>
                </a:lnTo>
                <a:lnTo>
                  <a:pt x="3699" y="3782"/>
                </a:lnTo>
                <a:lnTo>
                  <a:pt x="3729" y="3792"/>
                </a:lnTo>
                <a:lnTo>
                  <a:pt x="3759" y="3802"/>
                </a:lnTo>
                <a:lnTo>
                  <a:pt x="3789" y="3810"/>
                </a:lnTo>
                <a:lnTo>
                  <a:pt x="3821" y="3818"/>
                </a:lnTo>
                <a:lnTo>
                  <a:pt x="3821" y="4394"/>
                </a:lnTo>
                <a:lnTo>
                  <a:pt x="3282" y="4858"/>
                </a:lnTo>
                <a:lnTo>
                  <a:pt x="3282" y="6388"/>
                </a:lnTo>
                <a:lnTo>
                  <a:pt x="2948" y="6388"/>
                </a:lnTo>
                <a:lnTo>
                  <a:pt x="2856" y="2456"/>
                </a:lnTo>
                <a:lnTo>
                  <a:pt x="2856" y="2456"/>
                </a:lnTo>
                <a:lnTo>
                  <a:pt x="2888" y="2448"/>
                </a:lnTo>
                <a:lnTo>
                  <a:pt x="2918" y="2440"/>
                </a:lnTo>
                <a:lnTo>
                  <a:pt x="2948" y="2430"/>
                </a:lnTo>
                <a:lnTo>
                  <a:pt x="2978" y="2420"/>
                </a:lnTo>
                <a:lnTo>
                  <a:pt x="3008" y="2408"/>
                </a:lnTo>
                <a:lnTo>
                  <a:pt x="3036" y="2394"/>
                </a:lnTo>
                <a:lnTo>
                  <a:pt x="3064" y="2380"/>
                </a:lnTo>
                <a:lnTo>
                  <a:pt x="3090" y="2364"/>
                </a:lnTo>
                <a:lnTo>
                  <a:pt x="3116" y="2348"/>
                </a:lnTo>
                <a:lnTo>
                  <a:pt x="3142" y="2330"/>
                </a:lnTo>
                <a:lnTo>
                  <a:pt x="3168" y="2310"/>
                </a:lnTo>
                <a:lnTo>
                  <a:pt x="3190" y="2292"/>
                </a:lnTo>
                <a:lnTo>
                  <a:pt x="3214" y="2270"/>
                </a:lnTo>
                <a:lnTo>
                  <a:pt x="3236" y="2248"/>
                </a:lnTo>
                <a:lnTo>
                  <a:pt x="3258" y="2226"/>
                </a:lnTo>
                <a:lnTo>
                  <a:pt x="3278" y="2202"/>
                </a:lnTo>
                <a:lnTo>
                  <a:pt x="3296" y="2178"/>
                </a:lnTo>
                <a:lnTo>
                  <a:pt x="3316" y="2154"/>
                </a:lnTo>
                <a:lnTo>
                  <a:pt x="3332" y="2128"/>
                </a:lnTo>
                <a:lnTo>
                  <a:pt x="3349" y="2102"/>
                </a:lnTo>
                <a:lnTo>
                  <a:pt x="3365" y="2074"/>
                </a:lnTo>
                <a:lnTo>
                  <a:pt x="3379" y="2046"/>
                </a:lnTo>
                <a:lnTo>
                  <a:pt x="3391" y="2016"/>
                </a:lnTo>
                <a:lnTo>
                  <a:pt x="3403" y="1988"/>
                </a:lnTo>
                <a:lnTo>
                  <a:pt x="3413" y="1958"/>
                </a:lnTo>
                <a:lnTo>
                  <a:pt x="3421" y="1928"/>
                </a:lnTo>
                <a:lnTo>
                  <a:pt x="3429" y="1896"/>
                </a:lnTo>
                <a:lnTo>
                  <a:pt x="3435" y="1864"/>
                </a:lnTo>
                <a:lnTo>
                  <a:pt x="3441" y="1832"/>
                </a:lnTo>
                <a:lnTo>
                  <a:pt x="3445" y="1800"/>
                </a:lnTo>
                <a:lnTo>
                  <a:pt x="3447" y="1768"/>
                </a:lnTo>
                <a:lnTo>
                  <a:pt x="3447" y="1734"/>
                </a:lnTo>
                <a:lnTo>
                  <a:pt x="3447" y="1734"/>
                </a:lnTo>
                <a:lnTo>
                  <a:pt x="3447" y="1696"/>
                </a:lnTo>
                <a:lnTo>
                  <a:pt x="3443" y="1660"/>
                </a:lnTo>
                <a:lnTo>
                  <a:pt x="3439" y="1622"/>
                </a:lnTo>
                <a:lnTo>
                  <a:pt x="3433" y="1586"/>
                </a:lnTo>
                <a:lnTo>
                  <a:pt x="3425" y="1552"/>
                </a:lnTo>
                <a:lnTo>
                  <a:pt x="3415" y="1516"/>
                </a:lnTo>
                <a:lnTo>
                  <a:pt x="3403" y="1482"/>
                </a:lnTo>
                <a:lnTo>
                  <a:pt x="3389" y="1448"/>
                </a:lnTo>
                <a:lnTo>
                  <a:pt x="3375" y="1416"/>
                </a:lnTo>
                <a:lnTo>
                  <a:pt x="3359" y="1384"/>
                </a:lnTo>
                <a:lnTo>
                  <a:pt x="3341" y="1354"/>
                </a:lnTo>
                <a:lnTo>
                  <a:pt x="3320" y="1324"/>
                </a:lnTo>
                <a:lnTo>
                  <a:pt x="3300" y="1294"/>
                </a:lnTo>
                <a:lnTo>
                  <a:pt x="3278" y="1268"/>
                </a:lnTo>
                <a:lnTo>
                  <a:pt x="3256" y="1240"/>
                </a:lnTo>
                <a:lnTo>
                  <a:pt x="3230" y="1214"/>
                </a:lnTo>
                <a:lnTo>
                  <a:pt x="3206" y="1190"/>
                </a:lnTo>
                <a:lnTo>
                  <a:pt x="3178" y="1168"/>
                </a:lnTo>
                <a:lnTo>
                  <a:pt x="3150" y="1146"/>
                </a:lnTo>
                <a:lnTo>
                  <a:pt x="3122" y="1126"/>
                </a:lnTo>
                <a:lnTo>
                  <a:pt x="3092" y="1106"/>
                </a:lnTo>
                <a:lnTo>
                  <a:pt x="3062" y="1088"/>
                </a:lnTo>
                <a:lnTo>
                  <a:pt x="3030" y="1072"/>
                </a:lnTo>
                <a:lnTo>
                  <a:pt x="2998" y="1058"/>
                </a:lnTo>
                <a:lnTo>
                  <a:pt x="2964" y="1044"/>
                </a:lnTo>
                <a:lnTo>
                  <a:pt x="2930" y="1032"/>
                </a:lnTo>
                <a:lnTo>
                  <a:pt x="2894" y="1022"/>
                </a:lnTo>
                <a:lnTo>
                  <a:pt x="2860" y="1014"/>
                </a:lnTo>
                <a:lnTo>
                  <a:pt x="2824" y="1008"/>
                </a:lnTo>
                <a:lnTo>
                  <a:pt x="2786" y="1004"/>
                </a:lnTo>
                <a:lnTo>
                  <a:pt x="2750" y="1000"/>
                </a:lnTo>
                <a:lnTo>
                  <a:pt x="2712" y="1000"/>
                </a:lnTo>
                <a:lnTo>
                  <a:pt x="2712" y="1000"/>
                </a:lnTo>
                <a:lnTo>
                  <a:pt x="2674" y="1000"/>
                </a:lnTo>
                <a:lnTo>
                  <a:pt x="2636" y="1004"/>
                </a:lnTo>
                <a:lnTo>
                  <a:pt x="2600" y="1008"/>
                </a:lnTo>
                <a:lnTo>
                  <a:pt x="2564" y="1014"/>
                </a:lnTo>
                <a:lnTo>
                  <a:pt x="2528" y="1022"/>
                </a:lnTo>
                <a:lnTo>
                  <a:pt x="2492" y="1032"/>
                </a:lnTo>
                <a:lnTo>
                  <a:pt x="2458" y="1044"/>
                </a:lnTo>
                <a:lnTo>
                  <a:pt x="2426" y="1058"/>
                </a:lnTo>
                <a:lnTo>
                  <a:pt x="2392" y="1072"/>
                </a:lnTo>
                <a:lnTo>
                  <a:pt x="2362" y="1088"/>
                </a:lnTo>
                <a:lnTo>
                  <a:pt x="2330" y="1106"/>
                </a:lnTo>
                <a:lnTo>
                  <a:pt x="2300" y="1126"/>
                </a:lnTo>
                <a:lnTo>
                  <a:pt x="2272" y="1146"/>
                </a:lnTo>
                <a:lnTo>
                  <a:pt x="2244" y="1168"/>
                </a:lnTo>
                <a:lnTo>
                  <a:pt x="2218" y="1190"/>
                </a:lnTo>
                <a:lnTo>
                  <a:pt x="2192" y="1214"/>
                </a:lnTo>
                <a:lnTo>
                  <a:pt x="2168" y="1240"/>
                </a:lnTo>
                <a:lnTo>
                  <a:pt x="2144" y="1268"/>
                </a:lnTo>
                <a:lnTo>
                  <a:pt x="2122" y="1294"/>
                </a:lnTo>
                <a:lnTo>
                  <a:pt x="2102" y="1324"/>
                </a:lnTo>
                <a:lnTo>
                  <a:pt x="2082" y="1354"/>
                </a:lnTo>
                <a:lnTo>
                  <a:pt x="2066" y="1384"/>
                </a:lnTo>
                <a:lnTo>
                  <a:pt x="2048" y="1416"/>
                </a:lnTo>
                <a:lnTo>
                  <a:pt x="2034" y="1448"/>
                </a:lnTo>
                <a:lnTo>
                  <a:pt x="2020" y="1482"/>
                </a:lnTo>
                <a:lnTo>
                  <a:pt x="2010" y="1516"/>
                </a:lnTo>
                <a:lnTo>
                  <a:pt x="2000" y="1552"/>
                </a:lnTo>
                <a:lnTo>
                  <a:pt x="1992" y="1586"/>
                </a:lnTo>
                <a:lnTo>
                  <a:pt x="1984" y="1622"/>
                </a:lnTo>
                <a:lnTo>
                  <a:pt x="1980" y="1660"/>
                </a:lnTo>
                <a:lnTo>
                  <a:pt x="1978" y="1696"/>
                </a:lnTo>
                <a:lnTo>
                  <a:pt x="1976" y="1734"/>
                </a:lnTo>
                <a:lnTo>
                  <a:pt x="1976" y="1734"/>
                </a:lnTo>
                <a:lnTo>
                  <a:pt x="1976" y="1768"/>
                </a:lnTo>
                <a:lnTo>
                  <a:pt x="1980" y="1800"/>
                </a:lnTo>
                <a:lnTo>
                  <a:pt x="1982" y="1834"/>
                </a:lnTo>
                <a:lnTo>
                  <a:pt x="1988" y="1866"/>
                </a:lnTo>
                <a:lnTo>
                  <a:pt x="1994" y="1898"/>
                </a:lnTo>
                <a:lnTo>
                  <a:pt x="2002" y="1928"/>
                </a:lnTo>
                <a:lnTo>
                  <a:pt x="2012" y="1958"/>
                </a:lnTo>
                <a:lnTo>
                  <a:pt x="2022" y="1990"/>
                </a:lnTo>
                <a:lnTo>
                  <a:pt x="2034" y="2018"/>
                </a:lnTo>
                <a:lnTo>
                  <a:pt x="2046" y="2048"/>
                </a:lnTo>
                <a:lnTo>
                  <a:pt x="2060" y="2076"/>
                </a:lnTo>
                <a:lnTo>
                  <a:pt x="2076" y="2102"/>
                </a:lnTo>
                <a:lnTo>
                  <a:pt x="2092" y="2130"/>
                </a:lnTo>
                <a:lnTo>
                  <a:pt x="2110" y="2156"/>
                </a:lnTo>
                <a:lnTo>
                  <a:pt x="2128" y="2180"/>
                </a:lnTo>
                <a:lnTo>
                  <a:pt x="2146" y="2204"/>
                </a:lnTo>
                <a:lnTo>
                  <a:pt x="2168" y="2228"/>
                </a:lnTo>
                <a:lnTo>
                  <a:pt x="2188" y="2252"/>
                </a:lnTo>
                <a:lnTo>
                  <a:pt x="2212" y="2272"/>
                </a:lnTo>
                <a:lnTo>
                  <a:pt x="2234" y="2294"/>
                </a:lnTo>
                <a:lnTo>
                  <a:pt x="2258" y="2314"/>
                </a:lnTo>
                <a:lnTo>
                  <a:pt x="2284" y="2332"/>
                </a:lnTo>
                <a:lnTo>
                  <a:pt x="2310" y="2350"/>
                </a:lnTo>
                <a:lnTo>
                  <a:pt x="2336" y="2366"/>
                </a:lnTo>
                <a:lnTo>
                  <a:pt x="2364" y="2382"/>
                </a:lnTo>
                <a:lnTo>
                  <a:pt x="2392" y="2396"/>
                </a:lnTo>
                <a:lnTo>
                  <a:pt x="2420" y="2410"/>
                </a:lnTo>
                <a:lnTo>
                  <a:pt x="2450" y="2422"/>
                </a:lnTo>
                <a:lnTo>
                  <a:pt x="2480" y="2432"/>
                </a:lnTo>
                <a:lnTo>
                  <a:pt x="2510" y="2442"/>
                </a:lnTo>
                <a:lnTo>
                  <a:pt x="2540" y="2450"/>
                </a:lnTo>
                <a:lnTo>
                  <a:pt x="2572" y="2456"/>
                </a:lnTo>
                <a:lnTo>
                  <a:pt x="2662" y="6388"/>
                </a:lnTo>
                <a:lnTo>
                  <a:pt x="2332" y="6388"/>
                </a:lnTo>
                <a:lnTo>
                  <a:pt x="2332" y="4562"/>
                </a:lnTo>
                <a:lnTo>
                  <a:pt x="1724" y="3834"/>
                </a:lnTo>
                <a:lnTo>
                  <a:pt x="1724" y="3834"/>
                </a:lnTo>
                <a:lnTo>
                  <a:pt x="1774" y="3812"/>
                </a:lnTo>
                <a:lnTo>
                  <a:pt x="1824" y="3786"/>
                </a:lnTo>
                <a:lnTo>
                  <a:pt x="1870" y="3758"/>
                </a:lnTo>
                <a:lnTo>
                  <a:pt x="1914" y="3726"/>
                </a:lnTo>
                <a:lnTo>
                  <a:pt x="1956" y="3690"/>
                </a:lnTo>
                <a:lnTo>
                  <a:pt x="1994" y="3652"/>
                </a:lnTo>
                <a:lnTo>
                  <a:pt x="2030" y="3612"/>
                </a:lnTo>
                <a:lnTo>
                  <a:pt x="2064" y="3568"/>
                </a:lnTo>
                <a:lnTo>
                  <a:pt x="2092" y="3522"/>
                </a:lnTo>
                <a:lnTo>
                  <a:pt x="2120" y="3474"/>
                </a:lnTo>
                <a:lnTo>
                  <a:pt x="2142" y="3424"/>
                </a:lnTo>
                <a:lnTo>
                  <a:pt x="2160" y="3372"/>
                </a:lnTo>
                <a:lnTo>
                  <a:pt x="2176" y="3318"/>
                </a:lnTo>
                <a:lnTo>
                  <a:pt x="2188" y="3262"/>
                </a:lnTo>
                <a:lnTo>
                  <a:pt x="2194" y="3206"/>
                </a:lnTo>
                <a:lnTo>
                  <a:pt x="2196" y="3148"/>
                </a:lnTo>
                <a:lnTo>
                  <a:pt x="2196" y="3148"/>
                </a:lnTo>
                <a:lnTo>
                  <a:pt x="2196" y="3110"/>
                </a:lnTo>
                <a:lnTo>
                  <a:pt x="2192" y="3072"/>
                </a:lnTo>
                <a:lnTo>
                  <a:pt x="2188" y="3036"/>
                </a:lnTo>
                <a:lnTo>
                  <a:pt x="2182" y="3000"/>
                </a:lnTo>
                <a:lnTo>
                  <a:pt x="2172" y="2964"/>
                </a:lnTo>
                <a:lnTo>
                  <a:pt x="2162" y="2930"/>
                </a:lnTo>
                <a:lnTo>
                  <a:pt x="2152" y="2896"/>
                </a:lnTo>
                <a:lnTo>
                  <a:pt x="2138" y="2862"/>
                </a:lnTo>
                <a:lnTo>
                  <a:pt x="2124" y="2830"/>
                </a:lnTo>
                <a:lnTo>
                  <a:pt x="2108" y="2798"/>
                </a:lnTo>
                <a:lnTo>
                  <a:pt x="2090" y="2766"/>
                </a:lnTo>
                <a:lnTo>
                  <a:pt x="2070" y="2738"/>
                </a:lnTo>
                <a:lnTo>
                  <a:pt x="2050" y="2708"/>
                </a:lnTo>
                <a:lnTo>
                  <a:pt x="2028" y="2680"/>
                </a:lnTo>
                <a:lnTo>
                  <a:pt x="2004" y="2654"/>
                </a:lnTo>
                <a:lnTo>
                  <a:pt x="1980" y="2628"/>
                </a:lnTo>
                <a:lnTo>
                  <a:pt x="1954" y="2604"/>
                </a:lnTo>
                <a:lnTo>
                  <a:pt x="1928" y="2580"/>
                </a:lnTo>
                <a:lnTo>
                  <a:pt x="1900" y="2558"/>
                </a:lnTo>
                <a:lnTo>
                  <a:pt x="1872" y="2538"/>
                </a:lnTo>
                <a:lnTo>
                  <a:pt x="1842" y="2520"/>
                </a:lnTo>
                <a:lnTo>
                  <a:pt x="1810" y="2502"/>
                </a:lnTo>
                <a:lnTo>
                  <a:pt x="1780" y="2486"/>
                </a:lnTo>
                <a:lnTo>
                  <a:pt x="1746" y="2470"/>
                </a:lnTo>
                <a:lnTo>
                  <a:pt x="1714" y="2458"/>
                </a:lnTo>
                <a:lnTo>
                  <a:pt x="1680" y="2446"/>
                </a:lnTo>
                <a:lnTo>
                  <a:pt x="1644" y="2436"/>
                </a:lnTo>
                <a:lnTo>
                  <a:pt x="1608" y="2428"/>
                </a:lnTo>
                <a:lnTo>
                  <a:pt x="1572" y="2422"/>
                </a:lnTo>
                <a:lnTo>
                  <a:pt x="1536" y="2416"/>
                </a:lnTo>
                <a:lnTo>
                  <a:pt x="1498" y="2414"/>
                </a:lnTo>
                <a:lnTo>
                  <a:pt x="1460" y="2412"/>
                </a:lnTo>
                <a:lnTo>
                  <a:pt x="1460" y="2412"/>
                </a:lnTo>
                <a:lnTo>
                  <a:pt x="1424" y="2414"/>
                </a:lnTo>
                <a:lnTo>
                  <a:pt x="1386" y="2416"/>
                </a:lnTo>
                <a:lnTo>
                  <a:pt x="1348" y="2422"/>
                </a:lnTo>
                <a:lnTo>
                  <a:pt x="1312" y="2428"/>
                </a:lnTo>
                <a:lnTo>
                  <a:pt x="1278" y="2436"/>
                </a:lnTo>
                <a:lnTo>
                  <a:pt x="1242" y="2446"/>
                </a:lnTo>
                <a:lnTo>
                  <a:pt x="1208" y="2458"/>
                </a:lnTo>
                <a:lnTo>
                  <a:pt x="1174" y="2470"/>
                </a:lnTo>
                <a:lnTo>
                  <a:pt x="1142" y="2486"/>
                </a:lnTo>
                <a:lnTo>
                  <a:pt x="1110" y="2502"/>
                </a:lnTo>
                <a:lnTo>
                  <a:pt x="1080" y="2520"/>
                </a:lnTo>
                <a:lnTo>
                  <a:pt x="1050" y="2538"/>
                </a:lnTo>
                <a:lnTo>
                  <a:pt x="1022" y="2558"/>
                </a:lnTo>
                <a:lnTo>
                  <a:pt x="994" y="2580"/>
                </a:lnTo>
                <a:lnTo>
                  <a:pt x="966" y="2604"/>
                </a:lnTo>
                <a:lnTo>
                  <a:pt x="942" y="2628"/>
                </a:lnTo>
                <a:lnTo>
                  <a:pt x="916" y="2654"/>
                </a:lnTo>
                <a:lnTo>
                  <a:pt x="894" y="2680"/>
                </a:lnTo>
                <a:lnTo>
                  <a:pt x="872" y="2708"/>
                </a:lnTo>
                <a:lnTo>
                  <a:pt x="852" y="2738"/>
                </a:lnTo>
                <a:lnTo>
                  <a:pt x="832" y="2766"/>
                </a:lnTo>
                <a:lnTo>
                  <a:pt x="814" y="2798"/>
                </a:lnTo>
                <a:lnTo>
                  <a:pt x="798" y="2830"/>
                </a:lnTo>
                <a:lnTo>
                  <a:pt x="784" y="2862"/>
                </a:lnTo>
                <a:lnTo>
                  <a:pt x="770" y="2896"/>
                </a:lnTo>
                <a:lnTo>
                  <a:pt x="758" y="2930"/>
                </a:lnTo>
                <a:lnTo>
                  <a:pt x="748" y="2964"/>
                </a:lnTo>
                <a:lnTo>
                  <a:pt x="740" y="3000"/>
                </a:lnTo>
                <a:lnTo>
                  <a:pt x="734" y="3036"/>
                </a:lnTo>
                <a:lnTo>
                  <a:pt x="730" y="3072"/>
                </a:lnTo>
                <a:lnTo>
                  <a:pt x="726" y="3110"/>
                </a:lnTo>
                <a:lnTo>
                  <a:pt x="726" y="3148"/>
                </a:lnTo>
                <a:lnTo>
                  <a:pt x="726" y="3148"/>
                </a:lnTo>
                <a:lnTo>
                  <a:pt x="726" y="3184"/>
                </a:lnTo>
                <a:lnTo>
                  <a:pt x="730" y="3218"/>
                </a:lnTo>
                <a:lnTo>
                  <a:pt x="734" y="3254"/>
                </a:lnTo>
                <a:lnTo>
                  <a:pt x="738" y="3288"/>
                </a:lnTo>
                <a:lnTo>
                  <a:pt x="746" y="3322"/>
                </a:lnTo>
                <a:lnTo>
                  <a:pt x="756" y="3354"/>
                </a:lnTo>
                <a:lnTo>
                  <a:pt x="766" y="3386"/>
                </a:lnTo>
                <a:lnTo>
                  <a:pt x="778" y="3418"/>
                </a:lnTo>
                <a:lnTo>
                  <a:pt x="790" y="3450"/>
                </a:lnTo>
                <a:lnTo>
                  <a:pt x="804" y="3480"/>
                </a:lnTo>
                <a:lnTo>
                  <a:pt x="820" y="3510"/>
                </a:lnTo>
                <a:lnTo>
                  <a:pt x="838" y="3538"/>
                </a:lnTo>
                <a:lnTo>
                  <a:pt x="856" y="3566"/>
                </a:lnTo>
                <a:lnTo>
                  <a:pt x="876" y="3592"/>
                </a:lnTo>
                <a:lnTo>
                  <a:pt x="896" y="3618"/>
                </a:lnTo>
                <a:lnTo>
                  <a:pt x="918" y="3644"/>
                </a:lnTo>
                <a:lnTo>
                  <a:pt x="942" y="3668"/>
                </a:lnTo>
                <a:lnTo>
                  <a:pt x="966" y="3690"/>
                </a:lnTo>
                <a:lnTo>
                  <a:pt x="990" y="3712"/>
                </a:lnTo>
                <a:lnTo>
                  <a:pt x="1016" y="3734"/>
                </a:lnTo>
                <a:lnTo>
                  <a:pt x="1044" y="3752"/>
                </a:lnTo>
                <a:lnTo>
                  <a:pt x="1072" y="3772"/>
                </a:lnTo>
                <a:lnTo>
                  <a:pt x="1100" y="3788"/>
                </a:lnTo>
                <a:lnTo>
                  <a:pt x="1130" y="3804"/>
                </a:lnTo>
                <a:lnTo>
                  <a:pt x="1160" y="3818"/>
                </a:lnTo>
                <a:lnTo>
                  <a:pt x="1192" y="3832"/>
                </a:lnTo>
                <a:lnTo>
                  <a:pt x="1224" y="3844"/>
                </a:lnTo>
                <a:lnTo>
                  <a:pt x="1256" y="3854"/>
                </a:lnTo>
                <a:lnTo>
                  <a:pt x="1288" y="3862"/>
                </a:lnTo>
                <a:lnTo>
                  <a:pt x="1322" y="3870"/>
                </a:lnTo>
                <a:lnTo>
                  <a:pt x="1356" y="3876"/>
                </a:lnTo>
                <a:lnTo>
                  <a:pt x="1392" y="3880"/>
                </a:lnTo>
                <a:lnTo>
                  <a:pt x="2048" y="4666"/>
                </a:lnTo>
                <a:lnTo>
                  <a:pt x="2048" y="6388"/>
                </a:lnTo>
                <a:lnTo>
                  <a:pt x="284" y="6388"/>
                </a:lnTo>
                <a:lnTo>
                  <a:pt x="284" y="284"/>
                </a:lnTo>
                <a:lnTo>
                  <a:pt x="6389" y="284"/>
                </a:lnTo>
                <a:lnTo>
                  <a:pt x="6389" y="6388"/>
                </a:lnTo>
                <a:close/>
                <a:moveTo>
                  <a:pt x="5213" y="2314"/>
                </a:moveTo>
                <a:lnTo>
                  <a:pt x="5213" y="2314"/>
                </a:lnTo>
                <a:lnTo>
                  <a:pt x="5167" y="2312"/>
                </a:lnTo>
                <a:lnTo>
                  <a:pt x="5123" y="2304"/>
                </a:lnTo>
                <a:lnTo>
                  <a:pt x="5079" y="2294"/>
                </a:lnTo>
                <a:lnTo>
                  <a:pt x="5039" y="2278"/>
                </a:lnTo>
                <a:lnTo>
                  <a:pt x="4999" y="2260"/>
                </a:lnTo>
                <a:lnTo>
                  <a:pt x="4961" y="2236"/>
                </a:lnTo>
                <a:lnTo>
                  <a:pt x="4927" y="2210"/>
                </a:lnTo>
                <a:lnTo>
                  <a:pt x="4895" y="2182"/>
                </a:lnTo>
                <a:lnTo>
                  <a:pt x="4865" y="2150"/>
                </a:lnTo>
                <a:lnTo>
                  <a:pt x="4839" y="2114"/>
                </a:lnTo>
                <a:lnTo>
                  <a:pt x="4817" y="2078"/>
                </a:lnTo>
                <a:lnTo>
                  <a:pt x="4799" y="2038"/>
                </a:lnTo>
                <a:lnTo>
                  <a:pt x="4783" y="1996"/>
                </a:lnTo>
                <a:lnTo>
                  <a:pt x="4771" y="1954"/>
                </a:lnTo>
                <a:lnTo>
                  <a:pt x="4765" y="1910"/>
                </a:lnTo>
                <a:lnTo>
                  <a:pt x="4763" y="1864"/>
                </a:lnTo>
                <a:lnTo>
                  <a:pt x="4763" y="1864"/>
                </a:lnTo>
                <a:lnTo>
                  <a:pt x="4765" y="1818"/>
                </a:lnTo>
                <a:lnTo>
                  <a:pt x="4771" y="1772"/>
                </a:lnTo>
                <a:lnTo>
                  <a:pt x="4783" y="1730"/>
                </a:lnTo>
                <a:lnTo>
                  <a:pt x="4799" y="1688"/>
                </a:lnTo>
                <a:lnTo>
                  <a:pt x="4817" y="1648"/>
                </a:lnTo>
                <a:lnTo>
                  <a:pt x="4839" y="1612"/>
                </a:lnTo>
                <a:lnTo>
                  <a:pt x="4865" y="1576"/>
                </a:lnTo>
                <a:lnTo>
                  <a:pt x="4895" y="1544"/>
                </a:lnTo>
                <a:lnTo>
                  <a:pt x="4927" y="1516"/>
                </a:lnTo>
                <a:lnTo>
                  <a:pt x="4961" y="1490"/>
                </a:lnTo>
                <a:lnTo>
                  <a:pt x="4999" y="1466"/>
                </a:lnTo>
                <a:lnTo>
                  <a:pt x="5039" y="1448"/>
                </a:lnTo>
                <a:lnTo>
                  <a:pt x="5079" y="1432"/>
                </a:lnTo>
                <a:lnTo>
                  <a:pt x="5123" y="1422"/>
                </a:lnTo>
                <a:lnTo>
                  <a:pt x="5167" y="1414"/>
                </a:lnTo>
                <a:lnTo>
                  <a:pt x="5213" y="1412"/>
                </a:lnTo>
                <a:lnTo>
                  <a:pt x="5213" y="1412"/>
                </a:lnTo>
                <a:lnTo>
                  <a:pt x="5259" y="1414"/>
                </a:lnTo>
                <a:lnTo>
                  <a:pt x="5305" y="1422"/>
                </a:lnTo>
                <a:lnTo>
                  <a:pt x="5347" y="1432"/>
                </a:lnTo>
                <a:lnTo>
                  <a:pt x="5389" y="1448"/>
                </a:lnTo>
                <a:lnTo>
                  <a:pt x="5429" y="1466"/>
                </a:lnTo>
                <a:lnTo>
                  <a:pt x="5465" y="1490"/>
                </a:lnTo>
                <a:lnTo>
                  <a:pt x="5499" y="1516"/>
                </a:lnTo>
                <a:lnTo>
                  <a:pt x="5531" y="1544"/>
                </a:lnTo>
                <a:lnTo>
                  <a:pt x="5561" y="1576"/>
                </a:lnTo>
                <a:lnTo>
                  <a:pt x="5587" y="1612"/>
                </a:lnTo>
                <a:lnTo>
                  <a:pt x="5609" y="1648"/>
                </a:lnTo>
                <a:lnTo>
                  <a:pt x="5629" y="1688"/>
                </a:lnTo>
                <a:lnTo>
                  <a:pt x="5643" y="1730"/>
                </a:lnTo>
                <a:lnTo>
                  <a:pt x="5655" y="1772"/>
                </a:lnTo>
                <a:lnTo>
                  <a:pt x="5661" y="1818"/>
                </a:lnTo>
                <a:lnTo>
                  <a:pt x="5665" y="1864"/>
                </a:lnTo>
                <a:lnTo>
                  <a:pt x="5665" y="1864"/>
                </a:lnTo>
                <a:lnTo>
                  <a:pt x="5661" y="1910"/>
                </a:lnTo>
                <a:lnTo>
                  <a:pt x="5655" y="1954"/>
                </a:lnTo>
                <a:lnTo>
                  <a:pt x="5643" y="1996"/>
                </a:lnTo>
                <a:lnTo>
                  <a:pt x="5629" y="2038"/>
                </a:lnTo>
                <a:lnTo>
                  <a:pt x="5609" y="2078"/>
                </a:lnTo>
                <a:lnTo>
                  <a:pt x="5587" y="2114"/>
                </a:lnTo>
                <a:lnTo>
                  <a:pt x="5561" y="2150"/>
                </a:lnTo>
                <a:lnTo>
                  <a:pt x="5531" y="2182"/>
                </a:lnTo>
                <a:lnTo>
                  <a:pt x="5499" y="2210"/>
                </a:lnTo>
                <a:lnTo>
                  <a:pt x="5465" y="2236"/>
                </a:lnTo>
                <a:lnTo>
                  <a:pt x="5429" y="2260"/>
                </a:lnTo>
                <a:lnTo>
                  <a:pt x="5389" y="2278"/>
                </a:lnTo>
                <a:lnTo>
                  <a:pt x="5347" y="2294"/>
                </a:lnTo>
                <a:lnTo>
                  <a:pt x="5305" y="2304"/>
                </a:lnTo>
                <a:lnTo>
                  <a:pt x="5259" y="2312"/>
                </a:lnTo>
                <a:lnTo>
                  <a:pt x="5213" y="2314"/>
                </a:lnTo>
                <a:lnTo>
                  <a:pt x="5213" y="2314"/>
                </a:lnTo>
                <a:close/>
                <a:moveTo>
                  <a:pt x="3963" y="3548"/>
                </a:moveTo>
                <a:lnTo>
                  <a:pt x="3963" y="3548"/>
                </a:lnTo>
                <a:lnTo>
                  <a:pt x="3917" y="3544"/>
                </a:lnTo>
                <a:lnTo>
                  <a:pt x="3873" y="3538"/>
                </a:lnTo>
                <a:lnTo>
                  <a:pt x="3829" y="3526"/>
                </a:lnTo>
                <a:lnTo>
                  <a:pt x="3787" y="3512"/>
                </a:lnTo>
                <a:lnTo>
                  <a:pt x="3749" y="3492"/>
                </a:lnTo>
                <a:lnTo>
                  <a:pt x="3711" y="3470"/>
                </a:lnTo>
                <a:lnTo>
                  <a:pt x="3677" y="3444"/>
                </a:lnTo>
                <a:lnTo>
                  <a:pt x="3645" y="3414"/>
                </a:lnTo>
                <a:lnTo>
                  <a:pt x="3615" y="3382"/>
                </a:lnTo>
                <a:lnTo>
                  <a:pt x="3589" y="3348"/>
                </a:lnTo>
                <a:lnTo>
                  <a:pt x="3567" y="3312"/>
                </a:lnTo>
                <a:lnTo>
                  <a:pt x="3547" y="3272"/>
                </a:lnTo>
                <a:lnTo>
                  <a:pt x="3533" y="3230"/>
                </a:lnTo>
                <a:lnTo>
                  <a:pt x="3521" y="3188"/>
                </a:lnTo>
                <a:lnTo>
                  <a:pt x="3515" y="3142"/>
                </a:lnTo>
                <a:lnTo>
                  <a:pt x="3513" y="3096"/>
                </a:lnTo>
                <a:lnTo>
                  <a:pt x="3513" y="3096"/>
                </a:lnTo>
                <a:lnTo>
                  <a:pt x="3515" y="3050"/>
                </a:lnTo>
                <a:lnTo>
                  <a:pt x="3521" y="3006"/>
                </a:lnTo>
                <a:lnTo>
                  <a:pt x="3533" y="2962"/>
                </a:lnTo>
                <a:lnTo>
                  <a:pt x="3547" y="2922"/>
                </a:lnTo>
                <a:lnTo>
                  <a:pt x="3567" y="2882"/>
                </a:lnTo>
                <a:lnTo>
                  <a:pt x="3589" y="2844"/>
                </a:lnTo>
                <a:lnTo>
                  <a:pt x="3615" y="2810"/>
                </a:lnTo>
                <a:lnTo>
                  <a:pt x="3645" y="2778"/>
                </a:lnTo>
                <a:lnTo>
                  <a:pt x="3677" y="2748"/>
                </a:lnTo>
                <a:lnTo>
                  <a:pt x="3711" y="2722"/>
                </a:lnTo>
                <a:lnTo>
                  <a:pt x="3749" y="2700"/>
                </a:lnTo>
                <a:lnTo>
                  <a:pt x="3787" y="2682"/>
                </a:lnTo>
                <a:lnTo>
                  <a:pt x="3829" y="2666"/>
                </a:lnTo>
                <a:lnTo>
                  <a:pt x="3873" y="2654"/>
                </a:lnTo>
                <a:lnTo>
                  <a:pt x="3917" y="2648"/>
                </a:lnTo>
                <a:lnTo>
                  <a:pt x="3963" y="2646"/>
                </a:lnTo>
                <a:lnTo>
                  <a:pt x="3963" y="2646"/>
                </a:lnTo>
                <a:lnTo>
                  <a:pt x="4009" y="2648"/>
                </a:lnTo>
                <a:lnTo>
                  <a:pt x="4053" y="2654"/>
                </a:lnTo>
                <a:lnTo>
                  <a:pt x="4097" y="2666"/>
                </a:lnTo>
                <a:lnTo>
                  <a:pt x="4139" y="2682"/>
                </a:lnTo>
                <a:lnTo>
                  <a:pt x="4177" y="2700"/>
                </a:lnTo>
                <a:lnTo>
                  <a:pt x="4215" y="2722"/>
                </a:lnTo>
                <a:lnTo>
                  <a:pt x="4249" y="2748"/>
                </a:lnTo>
                <a:lnTo>
                  <a:pt x="4281" y="2778"/>
                </a:lnTo>
                <a:lnTo>
                  <a:pt x="4311" y="2810"/>
                </a:lnTo>
                <a:lnTo>
                  <a:pt x="4337" y="2844"/>
                </a:lnTo>
                <a:lnTo>
                  <a:pt x="4359" y="2882"/>
                </a:lnTo>
                <a:lnTo>
                  <a:pt x="4379" y="2922"/>
                </a:lnTo>
                <a:lnTo>
                  <a:pt x="4393" y="2962"/>
                </a:lnTo>
                <a:lnTo>
                  <a:pt x="4405" y="3006"/>
                </a:lnTo>
                <a:lnTo>
                  <a:pt x="4411" y="3050"/>
                </a:lnTo>
                <a:lnTo>
                  <a:pt x="4413" y="3096"/>
                </a:lnTo>
                <a:lnTo>
                  <a:pt x="4413" y="3096"/>
                </a:lnTo>
                <a:lnTo>
                  <a:pt x="4411" y="3142"/>
                </a:lnTo>
                <a:lnTo>
                  <a:pt x="4405" y="3188"/>
                </a:lnTo>
                <a:lnTo>
                  <a:pt x="4393" y="3230"/>
                </a:lnTo>
                <a:lnTo>
                  <a:pt x="4379" y="3272"/>
                </a:lnTo>
                <a:lnTo>
                  <a:pt x="4359" y="3312"/>
                </a:lnTo>
                <a:lnTo>
                  <a:pt x="4337" y="3348"/>
                </a:lnTo>
                <a:lnTo>
                  <a:pt x="4311" y="3382"/>
                </a:lnTo>
                <a:lnTo>
                  <a:pt x="4281" y="3414"/>
                </a:lnTo>
                <a:lnTo>
                  <a:pt x="4249" y="3444"/>
                </a:lnTo>
                <a:lnTo>
                  <a:pt x="4215" y="3470"/>
                </a:lnTo>
                <a:lnTo>
                  <a:pt x="4177" y="3492"/>
                </a:lnTo>
                <a:lnTo>
                  <a:pt x="4139" y="3512"/>
                </a:lnTo>
                <a:lnTo>
                  <a:pt x="4097" y="3526"/>
                </a:lnTo>
                <a:lnTo>
                  <a:pt x="4053" y="3538"/>
                </a:lnTo>
                <a:lnTo>
                  <a:pt x="4009" y="3544"/>
                </a:lnTo>
                <a:lnTo>
                  <a:pt x="3963" y="3548"/>
                </a:lnTo>
                <a:lnTo>
                  <a:pt x="3963" y="3548"/>
                </a:lnTo>
                <a:close/>
                <a:moveTo>
                  <a:pt x="1010" y="3148"/>
                </a:moveTo>
                <a:lnTo>
                  <a:pt x="1010" y="3148"/>
                </a:lnTo>
                <a:lnTo>
                  <a:pt x="1012" y="3102"/>
                </a:lnTo>
                <a:lnTo>
                  <a:pt x="1020" y="3058"/>
                </a:lnTo>
                <a:lnTo>
                  <a:pt x="1030" y="3014"/>
                </a:lnTo>
                <a:lnTo>
                  <a:pt x="1046" y="2972"/>
                </a:lnTo>
                <a:lnTo>
                  <a:pt x="1064" y="2934"/>
                </a:lnTo>
                <a:lnTo>
                  <a:pt x="1088" y="2896"/>
                </a:lnTo>
                <a:lnTo>
                  <a:pt x="1114" y="2862"/>
                </a:lnTo>
                <a:lnTo>
                  <a:pt x="1142" y="2830"/>
                </a:lnTo>
                <a:lnTo>
                  <a:pt x="1174" y="2800"/>
                </a:lnTo>
                <a:lnTo>
                  <a:pt x="1210" y="2774"/>
                </a:lnTo>
                <a:lnTo>
                  <a:pt x="1246" y="2752"/>
                </a:lnTo>
                <a:lnTo>
                  <a:pt x="1286" y="2732"/>
                </a:lnTo>
                <a:lnTo>
                  <a:pt x="1326" y="2718"/>
                </a:lnTo>
                <a:lnTo>
                  <a:pt x="1370" y="2706"/>
                </a:lnTo>
                <a:lnTo>
                  <a:pt x="1414" y="2700"/>
                </a:lnTo>
                <a:lnTo>
                  <a:pt x="1460" y="2698"/>
                </a:lnTo>
                <a:lnTo>
                  <a:pt x="1460" y="2698"/>
                </a:lnTo>
                <a:lnTo>
                  <a:pt x="1506" y="2700"/>
                </a:lnTo>
                <a:lnTo>
                  <a:pt x="1552" y="2706"/>
                </a:lnTo>
                <a:lnTo>
                  <a:pt x="1594" y="2718"/>
                </a:lnTo>
                <a:lnTo>
                  <a:pt x="1636" y="2732"/>
                </a:lnTo>
                <a:lnTo>
                  <a:pt x="1676" y="2752"/>
                </a:lnTo>
                <a:lnTo>
                  <a:pt x="1712" y="2774"/>
                </a:lnTo>
                <a:lnTo>
                  <a:pt x="1748" y="2800"/>
                </a:lnTo>
                <a:lnTo>
                  <a:pt x="1780" y="2830"/>
                </a:lnTo>
                <a:lnTo>
                  <a:pt x="1808" y="2862"/>
                </a:lnTo>
                <a:lnTo>
                  <a:pt x="1834" y="2896"/>
                </a:lnTo>
                <a:lnTo>
                  <a:pt x="1856" y="2934"/>
                </a:lnTo>
                <a:lnTo>
                  <a:pt x="1876" y="2972"/>
                </a:lnTo>
                <a:lnTo>
                  <a:pt x="1892" y="3014"/>
                </a:lnTo>
                <a:lnTo>
                  <a:pt x="1902" y="3058"/>
                </a:lnTo>
                <a:lnTo>
                  <a:pt x="1910" y="3102"/>
                </a:lnTo>
                <a:lnTo>
                  <a:pt x="1912" y="3148"/>
                </a:lnTo>
                <a:lnTo>
                  <a:pt x="1912" y="3148"/>
                </a:lnTo>
                <a:lnTo>
                  <a:pt x="1910" y="3194"/>
                </a:lnTo>
                <a:lnTo>
                  <a:pt x="1902" y="3238"/>
                </a:lnTo>
                <a:lnTo>
                  <a:pt x="1892" y="3282"/>
                </a:lnTo>
                <a:lnTo>
                  <a:pt x="1876" y="3324"/>
                </a:lnTo>
                <a:lnTo>
                  <a:pt x="1856" y="3362"/>
                </a:lnTo>
                <a:lnTo>
                  <a:pt x="1834" y="3400"/>
                </a:lnTo>
                <a:lnTo>
                  <a:pt x="1808" y="3434"/>
                </a:lnTo>
                <a:lnTo>
                  <a:pt x="1780" y="3466"/>
                </a:lnTo>
                <a:lnTo>
                  <a:pt x="1748" y="3496"/>
                </a:lnTo>
                <a:lnTo>
                  <a:pt x="1712" y="3522"/>
                </a:lnTo>
                <a:lnTo>
                  <a:pt x="1676" y="3544"/>
                </a:lnTo>
                <a:lnTo>
                  <a:pt x="1636" y="3564"/>
                </a:lnTo>
                <a:lnTo>
                  <a:pt x="1594" y="3578"/>
                </a:lnTo>
                <a:lnTo>
                  <a:pt x="1552" y="3590"/>
                </a:lnTo>
                <a:lnTo>
                  <a:pt x="1506" y="3596"/>
                </a:lnTo>
                <a:lnTo>
                  <a:pt x="1460" y="3598"/>
                </a:lnTo>
                <a:lnTo>
                  <a:pt x="1460" y="3598"/>
                </a:lnTo>
                <a:lnTo>
                  <a:pt x="1414" y="3596"/>
                </a:lnTo>
                <a:lnTo>
                  <a:pt x="1370" y="3590"/>
                </a:lnTo>
                <a:lnTo>
                  <a:pt x="1326" y="3578"/>
                </a:lnTo>
                <a:lnTo>
                  <a:pt x="1286" y="3564"/>
                </a:lnTo>
                <a:lnTo>
                  <a:pt x="1246" y="3544"/>
                </a:lnTo>
                <a:lnTo>
                  <a:pt x="1210" y="3522"/>
                </a:lnTo>
                <a:lnTo>
                  <a:pt x="1174" y="3496"/>
                </a:lnTo>
                <a:lnTo>
                  <a:pt x="1142" y="3466"/>
                </a:lnTo>
                <a:lnTo>
                  <a:pt x="1114" y="3434"/>
                </a:lnTo>
                <a:lnTo>
                  <a:pt x="1088" y="3400"/>
                </a:lnTo>
                <a:lnTo>
                  <a:pt x="1064" y="3362"/>
                </a:lnTo>
                <a:lnTo>
                  <a:pt x="1046" y="3324"/>
                </a:lnTo>
                <a:lnTo>
                  <a:pt x="1030" y="3282"/>
                </a:lnTo>
                <a:lnTo>
                  <a:pt x="1020" y="3238"/>
                </a:lnTo>
                <a:lnTo>
                  <a:pt x="1012" y="3194"/>
                </a:lnTo>
                <a:lnTo>
                  <a:pt x="1010" y="3148"/>
                </a:lnTo>
                <a:lnTo>
                  <a:pt x="1010" y="3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xmlns="" id="{F55C8087-4303-44A9-AA83-527DE1E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38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829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(5/5)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για πρώτη φορά, συνεπείς δανειολήπτες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Υποστηρίζεται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 σύνολο των «κόκκινων» δανειοληπτών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Καλλιεργείτα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η κουλτούρα πληρωμών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Περιορίζετα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ο κίνδυνος δημιουργίας νέας γενιάς «κόκκινων» δανείων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η κοινωνική συνοχή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Καλύπτονται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πολλαπλάσιοι δανειολήπτες </a:t>
            </a: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7576745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Πρόγραμμα επιδότησης δόσεων δανείων α’ κατοικίας</a:t>
            </a:r>
          </a:p>
        </p:txBody>
      </p:sp>
      <p:sp>
        <p:nvSpPr>
          <p:cNvPr id="9" name="Oval 75">
            <a:extLst>
              <a:ext uri="{FF2B5EF4-FFF2-40B4-BE49-F238E27FC236}">
                <a16:creationId xmlns:a16="http://schemas.microsoft.com/office/drawing/2014/main" xmlns="" id="{C0786676-671E-462C-822D-2BA6067657BE}"/>
              </a:ext>
            </a:extLst>
          </p:cNvPr>
          <p:cNvSpPr/>
          <p:nvPr/>
        </p:nvSpPr>
        <p:spPr>
          <a:xfrm>
            <a:off x="431034" y="144109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3148804-6243-4BAC-9186-3A1E9AE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6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9318" name="think-cell Slide" r:id="rId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49C6F034-885C-4A61-98AB-191D9F9006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xmlns="" id="{42805D8A-F9FC-40C6-BD68-AC7D54C46601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Λάβαμε εμπροσθοβαρή μέτρα και συνεχίζουμε…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xmlns="" id="{7EC15C47-22DF-4B41-A4C6-E7E1361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A25363-A917-41D1-A587-E793A2D8B390}"/>
              </a:ext>
            </a:extLst>
          </p:cNvPr>
          <p:cNvSpPr txBox="1"/>
          <p:nvPr/>
        </p:nvSpPr>
        <p:spPr>
          <a:xfrm>
            <a:off x="1088189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10433B-E4D2-4316-857E-7BB1A7DD0F79}"/>
              </a:ext>
            </a:extLst>
          </p:cNvPr>
          <p:cNvSpPr txBox="1"/>
          <p:nvPr/>
        </p:nvSpPr>
        <p:spPr>
          <a:xfrm>
            <a:off x="4999312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F1EC39-B96C-4D06-B73A-0A4B6D9F1781}"/>
              </a:ext>
            </a:extLst>
          </p:cNvPr>
          <p:cNvSpPr txBox="1"/>
          <p:nvPr/>
        </p:nvSpPr>
        <p:spPr>
          <a:xfrm>
            <a:off x="8910436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61B51D-91F9-46B1-B612-4CEB08BE683A}"/>
              </a:ext>
            </a:extLst>
          </p:cNvPr>
          <p:cNvSpPr/>
          <p:nvPr/>
        </p:nvSpPr>
        <p:spPr>
          <a:xfrm>
            <a:off x="1530079" y="2454929"/>
            <a:ext cx="106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Κόστος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1B4F9AB-C862-4CAC-8F14-843A800E1F2B}"/>
              </a:ext>
            </a:extLst>
          </p:cNvPr>
          <p:cNvSpPr/>
          <p:nvPr/>
        </p:nvSpPr>
        <p:spPr>
          <a:xfrm>
            <a:off x="4758379" y="2454930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Προστιθέμενη αξία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3CF7B82-0471-4ABE-800E-4D28101FDEA0}"/>
              </a:ext>
            </a:extLst>
          </p:cNvPr>
          <p:cNvSpPr/>
          <p:nvPr/>
        </p:nvSpPr>
        <p:spPr>
          <a:xfrm>
            <a:off x="8776744" y="2454930"/>
            <a:ext cx="214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Συνολικά μέτρα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AEF3B40-BE2B-491E-8685-3D290E5583B6}"/>
              </a:ext>
            </a:extLst>
          </p:cNvPr>
          <p:cNvCxnSpPr/>
          <p:nvPr/>
        </p:nvCxnSpPr>
        <p:spPr>
          <a:xfrm>
            <a:off x="520090" y="3166110"/>
            <a:ext cx="10979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0">
            <a:extLst>
              <a:ext uri="{FF2B5EF4-FFF2-40B4-BE49-F238E27FC236}">
                <a16:creationId xmlns:a16="http://schemas.microsoft.com/office/drawing/2014/main" xmlns="" id="{D3CF7B82-0471-4ABE-800E-4D28101FDEA0}"/>
              </a:ext>
            </a:extLst>
          </p:cNvPr>
          <p:cNvSpPr/>
          <p:nvPr/>
        </p:nvSpPr>
        <p:spPr>
          <a:xfrm>
            <a:off x="8191100" y="4965970"/>
            <a:ext cx="3567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πρόσθετους πόρους και δαπάνες από Ευρωπαϊκά κονδύλια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SURE, ETE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Ταμείο Ανάκαμψης κ.ά.)</a:t>
            </a:r>
          </a:p>
        </p:txBody>
      </p:sp>
    </p:spTree>
    <p:extLst>
      <p:ext uri="{BB962C8B-B14F-4D97-AF65-F5344CB8AC3E}">
        <p14:creationId xmlns:p14="http://schemas.microsoft.com/office/powerpoint/2010/main" xmlns="" val="12238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3411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Και έτσι πρέπει να συνεχίσουμε, χτίζοντας στα θετικά !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xmlns="" id="{12EB8877-92F5-47AE-8944-22428881B0E1}"/>
              </a:ext>
            </a:extLst>
          </p:cNvPr>
          <p:cNvSpPr/>
          <p:nvPr/>
        </p:nvSpPr>
        <p:spPr>
          <a:xfrm>
            <a:off x="714878" y="164800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  <a:defRPr/>
            </a:pPr>
            <a:r>
              <a:rPr lang="el-GR" dirty="0">
                <a:cs typeface="Arial"/>
                <a:sym typeface="Arial"/>
              </a:rPr>
              <a:t>Ενισχυμένο σύστημα υγείας</a:t>
            </a:r>
            <a:endParaRPr lang="el-GR" dirty="0">
              <a:cs typeface="Arial"/>
              <a:sym typeface="Georgia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xmlns="" id="{348B5684-12CB-4916-88B8-4DA48C8353A3}"/>
              </a:ext>
            </a:extLst>
          </p:cNvPr>
          <p:cNvSpPr/>
          <p:nvPr/>
        </p:nvSpPr>
        <p:spPr>
          <a:xfrm>
            <a:off x="8863911" y="3482916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Αλληλεγγύη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Google Shape;703;p5">
            <a:extLst>
              <a:ext uri="{FF2B5EF4-FFF2-40B4-BE49-F238E27FC236}">
                <a16:creationId xmlns:a16="http://schemas.microsoft.com/office/drawing/2014/main" xmlns="" id="{99CDADF7-DBD1-4A41-9CD1-A5A47D6444CD}"/>
              </a:ext>
            </a:extLst>
          </p:cNvPr>
          <p:cNvSpPr/>
          <p:nvPr/>
        </p:nvSpPr>
        <p:spPr>
          <a:xfrm>
            <a:off x="714877" y="280157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 err="1">
                <a:cs typeface="Arial"/>
                <a:sym typeface="Georgia"/>
              </a:rPr>
              <a:t>Εμπροσθοβαρή</a:t>
            </a:r>
            <a:r>
              <a:rPr lang="el-GR" dirty="0">
                <a:cs typeface="Arial"/>
                <a:sym typeface="Georgia"/>
              </a:rPr>
              <a:t> Οικονομικά μέτρα</a:t>
            </a:r>
          </a:p>
        </p:txBody>
      </p:sp>
      <p:sp>
        <p:nvSpPr>
          <p:cNvPr id="21" name="Google Shape;703;p5">
            <a:extLst>
              <a:ext uri="{FF2B5EF4-FFF2-40B4-BE49-F238E27FC236}">
                <a16:creationId xmlns:a16="http://schemas.microsoft.com/office/drawing/2014/main" xmlns="" id="{619DF89A-4F5C-4272-8C6F-EEA944FA6ED7}"/>
              </a:ext>
            </a:extLst>
          </p:cNvPr>
          <p:cNvSpPr/>
          <p:nvPr/>
        </p:nvSpPr>
        <p:spPr>
          <a:xfrm>
            <a:off x="714878" y="395514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Αποτελεσματικός κρατικός μηχανισμός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xmlns="" id="{9B403A2B-76DA-45B9-97FD-9CDC5B382DC5}"/>
              </a:ext>
            </a:extLst>
          </p:cNvPr>
          <p:cNvSpPr/>
          <p:nvPr/>
        </p:nvSpPr>
        <p:spPr>
          <a:xfrm>
            <a:off x="6216872" y="1838082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Εμπιστοσύνη</a:t>
            </a:r>
          </a:p>
        </p:txBody>
      </p:sp>
      <p:sp>
        <p:nvSpPr>
          <p:cNvPr id="24" name="Google Shape;703;p5">
            <a:extLst>
              <a:ext uri="{FF2B5EF4-FFF2-40B4-BE49-F238E27FC236}">
                <a16:creationId xmlns:a16="http://schemas.microsoft.com/office/drawing/2014/main" xmlns="" id="{98A3F682-74AD-4288-AC14-3A4C3588CE34}"/>
              </a:ext>
            </a:extLst>
          </p:cNvPr>
          <p:cNvSpPr/>
          <p:nvPr/>
        </p:nvSpPr>
        <p:spPr>
          <a:xfrm>
            <a:off x="714876" y="5108714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Ψηφιακό κράτος</a:t>
            </a:r>
            <a:endParaRPr lang="en-GB" dirty="0">
              <a:cs typeface="Arial"/>
              <a:sym typeface="Georgia"/>
            </a:endParaRP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xmlns="" id="{A0C827D9-A0A1-4450-B1AF-691E4B4D5054}"/>
              </a:ext>
            </a:extLst>
          </p:cNvPr>
          <p:cNvSpPr/>
          <p:nvPr/>
        </p:nvSpPr>
        <p:spPr>
          <a:xfrm>
            <a:off x="6216872" y="5108714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>
                <a:solidFill>
                  <a:prstClr val="white"/>
                </a:solidFill>
                <a:cs typeface="Arial"/>
                <a:sym typeface="Georgia"/>
              </a:rPr>
              <a:t>Αξιοπιστία</a:t>
            </a:r>
            <a:endParaRPr lang="en-GB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xmlns="" id="{DFBDAD98-4AEA-4002-9A5A-AA7344023203}"/>
              </a:ext>
            </a:extLst>
          </p:cNvPr>
          <p:cNvSpPr/>
          <p:nvPr/>
        </p:nvSpPr>
        <p:spPr>
          <a:xfrm>
            <a:off x="3499640" y="3405819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Αισιοδοξία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xmlns="" id="{1EB8C2A1-809E-4A58-86DF-AB7615ED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18</a:t>
            </a:fld>
            <a:endParaRPr lang="en-US" sz="1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6EF26C9-AC8B-43A4-9D7D-40827A992D3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631044" y="2188005"/>
            <a:ext cx="1574704" cy="12178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B0987E6-1196-45FC-852D-2F12D4BF9379}"/>
              </a:ext>
            </a:extLst>
          </p:cNvPr>
          <p:cNvCxnSpPr>
            <a:cxnSpLocks/>
            <a:stCxn id="22" idx="0"/>
            <a:endCxn id="18" idx="3"/>
          </p:cNvCxnSpPr>
          <p:nvPr/>
        </p:nvCxnSpPr>
        <p:spPr>
          <a:xfrm>
            <a:off x="8479680" y="2327384"/>
            <a:ext cx="1515635" cy="115553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41E3128D-3F74-4DC1-8399-A24ADD40A881}"/>
              </a:ext>
            </a:extLst>
          </p:cNvPr>
          <p:cNvCxnSpPr>
            <a:cxnSpLocks/>
            <a:stCxn id="27" idx="1"/>
            <a:endCxn id="25" idx="2"/>
          </p:cNvCxnSpPr>
          <p:nvPr/>
        </p:nvCxnSpPr>
        <p:spPr>
          <a:xfrm>
            <a:off x="4631044" y="4384423"/>
            <a:ext cx="1585828" cy="12135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237ABA2-2EC6-4F6D-9504-EDDE1A7B39A9}"/>
              </a:ext>
            </a:extLst>
          </p:cNvPr>
          <p:cNvCxnSpPr>
            <a:cxnSpLocks/>
            <a:stCxn id="18" idx="1"/>
            <a:endCxn id="25" idx="0"/>
          </p:cNvCxnSpPr>
          <p:nvPr/>
        </p:nvCxnSpPr>
        <p:spPr>
          <a:xfrm flipH="1">
            <a:off x="8479680" y="4461520"/>
            <a:ext cx="1515635" cy="1136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640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Εργασία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7125AB55-6377-473C-8B68-3D78608ABAFA}"/>
              </a:ext>
            </a:extLst>
          </p:cNvPr>
          <p:cNvSpPr txBox="1">
            <a:spLocks/>
          </p:cNvSpPr>
          <p:nvPr/>
        </p:nvSpPr>
        <p:spPr>
          <a:xfrm>
            <a:off x="8610600" y="63650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BC603A-C835-4BDF-84B4-3C65B87B2916}"/>
              </a:ext>
            </a:extLst>
          </p:cNvPr>
          <p:cNvSpPr/>
          <p:nvPr/>
        </p:nvSpPr>
        <p:spPr>
          <a:xfrm>
            <a:off x="933906" y="4963803"/>
            <a:ext cx="127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Ι.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Βρούτσης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2943" name="think-cell Slide" r:id="rId5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Η φιλοσοφία του σχεδιασμού μας</a:t>
            </a:r>
          </a:p>
        </p:txBody>
      </p:sp>
      <p:sp>
        <p:nvSpPr>
          <p:cNvPr id="26" name="Google Shape;703;p5">
            <a:extLst>
              <a:ext uri="{FF2B5EF4-FFF2-40B4-BE49-F238E27FC236}">
                <a16:creationId xmlns:a16="http://schemas.microsoft.com/office/drawing/2014/main" xmlns="" id="{5E7EDCA7-7BA9-455B-9E7F-8830903B1BC3}"/>
              </a:ext>
            </a:extLst>
          </p:cNvPr>
          <p:cNvSpPr/>
          <p:nvPr/>
        </p:nvSpPr>
        <p:spPr>
          <a:xfrm>
            <a:off x="609209" y="2383865"/>
            <a:ext cx="2036835" cy="28242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xmlns="" id="{C787F725-03E7-4C23-BF86-4303D446F472}"/>
              </a:ext>
            </a:extLst>
          </p:cNvPr>
          <p:cNvSpPr/>
          <p:nvPr/>
        </p:nvSpPr>
        <p:spPr>
          <a:xfrm>
            <a:off x="551186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29" name="Google Shape;703;p5">
            <a:extLst>
              <a:ext uri="{FF2B5EF4-FFF2-40B4-BE49-F238E27FC236}">
                <a16:creationId xmlns:a16="http://schemas.microsoft.com/office/drawing/2014/main" xmlns="" id="{653ABDC7-E747-4C3C-8E4B-39487988A374}"/>
              </a:ext>
            </a:extLst>
          </p:cNvPr>
          <p:cNvSpPr/>
          <p:nvPr/>
        </p:nvSpPr>
        <p:spPr>
          <a:xfrm>
            <a:off x="2843396" y="2383865"/>
            <a:ext cx="2036835" cy="2824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xmlns="" id="{DD0CA054-E637-4B79-A2AE-7DDF89EEBCB7}"/>
              </a:ext>
            </a:extLst>
          </p:cNvPr>
          <p:cNvSpPr/>
          <p:nvPr/>
        </p:nvSpPr>
        <p:spPr>
          <a:xfrm>
            <a:off x="278537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33" name="Google Shape;703;p5">
            <a:extLst>
              <a:ext uri="{FF2B5EF4-FFF2-40B4-BE49-F238E27FC236}">
                <a16:creationId xmlns:a16="http://schemas.microsoft.com/office/drawing/2014/main" xmlns="" id="{B77E0DB7-7BC2-45D6-9262-C4181D6FCF43}"/>
              </a:ext>
            </a:extLst>
          </p:cNvPr>
          <p:cNvSpPr/>
          <p:nvPr/>
        </p:nvSpPr>
        <p:spPr>
          <a:xfrm>
            <a:off x="5077583" y="2383865"/>
            <a:ext cx="2036835" cy="28242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xmlns="" id="{B4F6A23D-B247-4D9A-B39C-298B829FE043}"/>
              </a:ext>
            </a:extLst>
          </p:cNvPr>
          <p:cNvSpPr/>
          <p:nvPr/>
        </p:nvSpPr>
        <p:spPr>
          <a:xfrm>
            <a:off x="7311770" y="2383865"/>
            <a:ext cx="2036835" cy="2824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xmlns="" id="{0668D6E4-0CF5-413F-8CF0-1C234E33303E}"/>
              </a:ext>
            </a:extLst>
          </p:cNvPr>
          <p:cNvSpPr/>
          <p:nvPr/>
        </p:nvSpPr>
        <p:spPr>
          <a:xfrm>
            <a:off x="7253747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43" name="Google Shape;703;p5">
            <a:extLst>
              <a:ext uri="{FF2B5EF4-FFF2-40B4-BE49-F238E27FC236}">
                <a16:creationId xmlns:a16="http://schemas.microsoft.com/office/drawing/2014/main" xmlns="" id="{B5A47B6C-9AED-4176-B3C8-1A3FFDA31791}"/>
              </a:ext>
            </a:extLst>
          </p:cNvPr>
          <p:cNvSpPr/>
          <p:nvPr/>
        </p:nvSpPr>
        <p:spPr>
          <a:xfrm>
            <a:off x="9545956" y="2383865"/>
            <a:ext cx="2036835" cy="2824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xmlns="" id="{608C44A8-C544-482A-AD27-C1DF6EB42129}"/>
              </a:ext>
            </a:extLst>
          </p:cNvPr>
          <p:cNvSpPr/>
          <p:nvPr/>
        </p:nvSpPr>
        <p:spPr>
          <a:xfrm>
            <a:off x="948793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4EA4C6D2-143C-4C6E-8C24-730D76746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5418" y="3762598"/>
            <a:ext cx="824248" cy="82633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xmlns="" id="{08B39993-1A79-4903-B527-18071AB7AA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9141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D6728E5-A236-4BF2-B8E6-E615CBE31159}"/>
              </a:ext>
            </a:extLst>
          </p:cNvPr>
          <p:cNvGrpSpPr>
            <a:grpSpLocks noChangeAspect="1"/>
          </p:cNvGrpSpPr>
          <p:nvPr/>
        </p:nvGrpSpPr>
        <p:grpSpPr>
          <a:xfrm>
            <a:off x="7912657" y="3762596"/>
            <a:ext cx="857220" cy="85722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xmlns="" id="{173030DF-4C6C-4B22-949E-26091D4D6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xmlns="" id="{40C62DDE-EE53-496A-92B3-00EE565A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xmlns="" id="{1AB87349-3FF4-4681-AABD-086FFA903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 13">
            <a:extLst>
              <a:ext uri="{FF2B5EF4-FFF2-40B4-BE49-F238E27FC236}">
                <a16:creationId xmlns:a16="http://schemas.microsoft.com/office/drawing/2014/main" xmlns="" id="{FAA260A4-A656-465A-9A75-F7418B80CD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6256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xmlns="" id="{F192BD9B-7C89-47B3-9531-9A776D623D51}"/>
              </a:ext>
            </a:extLst>
          </p:cNvPr>
          <p:cNvSpPr/>
          <p:nvPr/>
        </p:nvSpPr>
        <p:spPr>
          <a:xfrm>
            <a:off x="5019338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9009F58-145C-45CB-AC1E-DA7DAB9B737C}"/>
              </a:ext>
            </a:extLst>
          </p:cNvPr>
          <p:cNvGrpSpPr>
            <a:grpSpLocks noChangeAspect="1"/>
          </p:cNvGrpSpPr>
          <p:nvPr/>
        </p:nvGrpSpPr>
        <p:grpSpPr>
          <a:xfrm>
            <a:off x="3466659" y="3762599"/>
            <a:ext cx="828290" cy="824248"/>
            <a:chOff x="-1485659" y="6640898"/>
            <a:chExt cx="419453" cy="426447"/>
          </a:xfrm>
          <a:solidFill>
            <a:schemeClr val="bg1"/>
          </a:solidFill>
        </p:grpSpPr>
        <p:sp>
          <p:nvSpPr>
            <p:cNvPr id="55" name="Freeform 145">
              <a:extLst>
                <a:ext uri="{FF2B5EF4-FFF2-40B4-BE49-F238E27FC236}">
                  <a16:creationId xmlns:a16="http://schemas.microsoft.com/office/drawing/2014/main" xmlns="" id="{72F20F4D-BEAA-471B-A4BA-6C03E8BBE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5659" y="6640898"/>
              <a:ext cx="419453" cy="42644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58 w 60"/>
                <a:gd name="T11" fmla="*/ 58 h 61"/>
                <a:gd name="T12" fmla="*/ 2 w 60"/>
                <a:gd name="T13" fmla="*/ 58 h 61"/>
                <a:gd name="T14" fmla="*/ 2 w 60"/>
                <a:gd name="T15" fmla="*/ 3 h 61"/>
                <a:gd name="T16" fmla="*/ 58 w 60"/>
                <a:gd name="T17" fmla="*/ 3 h 61"/>
                <a:gd name="T18" fmla="*/ 58 w 60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2" y="58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xmlns="" id="{7575167D-77E6-4EF2-8E1A-BD1F00CB0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9732" y="6682843"/>
              <a:ext cx="314592" cy="104866"/>
            </a:xfrm>
            <a:custGeom>
              <a:avLst/>
              <a:gdLst>
                <a:gd name="T0" fmla="*/ 22 w 45"/>
                <a:gd name="T1" fmla="*/ 0 h 15"/>
                <a:gd name="T2" fmla="*/ 0 w 45"/>
                <a:gd name="T3" fmla="*/ 15 h 15"/>
                <a:gd name="T4" fmla="*/ 45 w 45"/>
                <a:gd name="T5" fmla="*/ 15 h 15"/>
                <a:gd name="T6" fmla="*/ 22 w 45"/>
                <a:gd name="T7" fmla="*/ 0 h 15"/>
                <a:gd name="T8" fmla="*/ 22 w 45"/>
                <a:gd name="T9" fmla="*/ 3 h 15"/>
                <a:gd name="T10" fmla="*/ 36 w 45"/>
                <a:gd name="T11" fmla="*/ 13 h 15"/>
                <a:gd name="T12" fmla="*/ 8 w 45"/>
                <a:gd name="T13" fmla="*/ 13 h 15"/>
                <a:gd name="T14" fmla="*/ 22 w 45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">
                  <a:moveTo>
                    <a:pt x="22" y="0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36" y="13"/>
                  </a:lnTo>
                  <a:lnTo>
                    <a:pt x="8" y="13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xmlns="" id="{9CE3275F-6EF3-4298-9FD0-80BDE4A8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0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xmlns="" id="{7E2B3BE8-BAD6-4D19-BDF9-4A625BC2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896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3 w 8"/>
                <a:gd name="T21" fmla="*/ 3 h 23"/>
                <a:gd name="T22" fmla="*/ 3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xmlns="" id="{AB3E8F98-BA0E-4E8D-8E1E-C6823139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6024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50">
              <a:extLst>
                <a:ext uri="{FF2B5EF4-FFF2-40B4-BE49-F238E27FC236}">
                  <a16:creationId xmlns:a16="http://schemas.microsoft.com/office/drawing/2014/main" xmlns="" id="{4483BA24-BB91-4FA1-9D29-47151314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9732" y="7004424"/>
              <a:ext cx="314592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51">
              <a:extLst>
                <a:ext uri="{FF2B5EF4-FFF2-40B4-BE49-F238E27FC236}">
                  <a16:creationId xmlns:a16="http://schemas.microsoft.com/office/drawing/2014/main" xmlns="" id="{B0032215-B1A0-43C1-8EE6-DC9A6480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15750" y="6976460"/>
              <a:ext cx="279636" cy="139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xmlns="" id="{B46FBF0A-0E3D-4D1E-B373-968C2B6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85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4434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Νέος μηχανισμός ενίσχυσης απασχόλησης </a:t>
            </a:r>
            <a:r>
              <a:rPr lang="el-GR" sz="2800" b="1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«Συν-Εργασία» </a:t>
            </a:r>
            <a:r>
              <a:rPr lang="el-GR" sz="22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(Ιούνιος - Σεπτέμβριος)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779300" y="1892721"/>
            <a:ext cx="2520000" cy="44563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l-GR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Όλες οι επιχειρήσεις ανεξαρτήτως ΚΑΔ, που παρουσιάζουν πτώση του τζίρου άνω του 20%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Όλοι οι υφιστάμενοι εργαζόμενοι πλήρους απασχόλησης και οι εποχικά εργαζόμενοι πλήρους απασχόλησης</a:t>
            </a:r>
            <a:endParaRPr lang="el-GR" sz="16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779302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Δικαιούχοι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3530768" y="1820629"/>
            <a:ext cx="2520000" cy="4501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Δικαίωμα να περιορίσει το χρόνο εργασίας του εργαζομένου πλήρους απασχόλησης έως και 50%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Πλήρης κάλυψη των ασφαλιστικών δικαιωμάτων του εργαζομένου επί του αρχικού ονομαστικού του μισθού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l-GR" sz="16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3530771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Εργοδότη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xmlns="" id="{BEF97278-479E-4662-A828-C7C57170659B}"/>
              </a:ext>
            </a:extLst>
          </p:cNvPr>
          <p:cNvSpPr/>
          <p:nvPr/>
        </p:nvSpPr>
        <p:spPr>
          <a:xfrm>
            <a:off x="6276290" y="1912524"/>
            <a:ext cx="2520000" cy="441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400"/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Αναπλήρωση κατά 60% των αποδοχών του εργαζομένου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καθαρές απολαβές δεν μειώνονται κάτω από το όριο του κατώτατου μισθού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xmlns="" id="{E670C18F-7F70-4E02-8AA0-359BAAC55A64}"/>
              </a:ext>
            </a:extLst>
          </p:cNvPr>
          <p:cNvSpPr/>
          <p:nvPr/>
        </p:nvSpPr>
        <p:spPr>
          <a:xfrm>
            <a:off x="8991815" y="1912524"/>
            <a:ext cx="2520000" cy="4411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/>
              <a:t>Δεν επιτρέπεται η καταγγελία της σύμβασης εργασίας του εργαζόμενου που επιδοτείται</a:t>
            </a:r>
            <a:r>
              <a:rPr lang="el-GR" sz="1600" dirty="0">
                <a:sym typeface="Arial"/>
              </a:rPr>
              <a:t> ούτε η αλλαγή των όρων της σύμβασης εργασίας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>
                <a:sym typeface="Arial"/>
              </a:rPr>
              <a:t>Εντατικοί έλεγχοι του Σ.ΕΠ.Ε. στην αγορά εργασίας</a:t>
            </a: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xmlns="" id="{32E10C94-8E0E-40E3-8353-C49AFD67AF93}"/>
              </a:ext>
            </a:extLst>
          </p:cNvPr>
          <p:cNvSpPr/>
          <p:nvPr/>
        </p:nvSpPr>
        <p:spPr>
          <a:xfrm>
            <a:off x="8991818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Ρήτρες διατήρησης θέσεων εργασίας</a:t>
            </a: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xmlns="" id="{705D0E51-719B-40F6-A2CB-7DC1179A48F5}"/>
              </a:ext>
            </a:extLst>
          </p:cNvPr>
          <p:cNvSpPr/>
          <p:nvPr/>
        </p:nvSpPr>
        <p:spPr>
          <a:xfrm>
            <a:off x="6276069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Κράτους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78103EF-234F-44B5-9EE0-8D96DC1D2684}"/>
              </a:ext>
            </a:extLst>
          </p:cNvPr>
          <p:cNvGrpSpPr>
            <a:grpSpLocks noChangeAspect="1"/>
          </p:cNvGrpSpPr>
          <p:nvPr/>
        </p:nvGrpSpPr>
        <p:grpSpPr>
          <a:xfrm>
            <a:off x="3692904" y="2654906"/>
            <a:ext cx="756000" cy="756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xmlns="" id="{8F9E19F2-25D3-482F-AA70-45100920B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82BE9DC1-AFB0-46CC-8EB8-BCBDF0013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C7FFC02-FDC9-424F-822C-72718CCD9BC5}"/>
              </a:ext>
            </a:extLst>
          </p:cNvPr>
          <p:cNvGrpSpPr>
            <a:grpSpLocks noChangeAspect="1"/>
          </p:cNvGrpSpPr>
          <p:nvPr/>
        </p:nvGrpSpPr>
        <p:grpSpPr>
          <a:xfrm>
            <a:off x="9153952" y="2654907"/>
            <a:ext cx="756000" cy="75600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57" name="Freeform 105">
              <a:extLst>
                <a:ext uri="{FF2B5EF4-FFF2-40B4-BE49-F238E27FC236}">
                  <a16:creationId xmlns:a16="http://schemas.microsoft.com/office/drawing/2014/main" xmlns="" id="{0E92535E-8BF3-4217-B60D-8C4C874AB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xmlns="" id="{8F458553-4656-4187-B82B-BF058A7C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xmlns="" id="{B555229E-0178-4FD4-AD0F-A9BE7BF31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6438425" y="2654907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xmlns="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xmlns="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xmlns="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xmlns="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20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CD7DC94-DC87-41D5-A07D-701ACB4EEBAA}"/>
              </a:ext>
            </a:extLst>
          </p:cNvPr>
          <p:cNvGrpSpPr>
            <a:grpSpLocks noChangeAspect="1"/>
          </p:cNvGrpSpPr>
          <p:nvPr/>
        </p:nvGrpSpPr>
        <p:grpSpPr>
          <a:xfrm>
            <a:off x="925018" y="2640394"/>
            <a:ext cx="756000" cy="765815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xmlns="" id="{10A35E02-FB89-431D-899F-0D7A9B5BC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xmlns="" id="{0AF5B271-6BDA-4319-BC26-CD160D94F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xmlns="" id="{93ECA658-77AC-415D-B957-954AF8B44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xmlns="" id="{CD0A8CAE-D9BD-42BF-9359-3C1988DFD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118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5456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εποχικά απασχολούμενων και ανέργων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938324" y="1846112"/>
            <a:ext cx="2964958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ts val="1400"/>
              <a:defRPr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Χορήγηση</a:t>
            </a:r>
            <a:r>
              <a:rPr lang="el-GR" dirty="0">
                <a:solidFill>
                  <a:prstClr val="white"/>
                </a:solidFill>
                <a:cs typeface="Arial"/>
                <a:sym typeface="Arial"/>
              </a:rPr>
              <a:t> επιδόματος εποχικής ανεργίας για τους περίπου 120.000 εποχικά ανέργους μέχρι τον Σεπτέμβριο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938325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Επίδομα εποχικής ανεργίας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4474982" y="1774020"/>
            <a:ext cx="2964958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48000" rIns="72000" bIns="36000" anchor="t" anchorCtr="0">
            <a:noAutofit/>
          </a:bodyPr>
          <a:lstStyle/>
          <a:p>
            <a:pPr lvl="0"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Επιδότηση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 ασφαλιστικών εισφορών εργοδότη για εποχικά εργαζόμενους μερικής απασχόλησης, ως κίνητρο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επαναπρόσληψης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4474984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Επιδότηση ασφαλιστικών 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xmlns="" id="{E670C18F-7F70-4E02-8AA0-359BAAC55A64}"/>
              </a:ext>
            </a:extLst>
          </p:cNvPr>
          <p:cNvSpPr/>
          <p:nvPr/>
        </p:nvSpPr>
        <p:spPr>
          <a:xfrm>
            <a:off x="8087351" y="1865915"/>
            <a:ext cx="2964958" cy="4516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l-GR" b="1" dirty="0"/>
              <a:t>Επέκταση</a:t>
            </a:r>
            <a:r>
              <a:rPr lang="el-GR" dirty="0"/>
              <a:t> των επιδομάτων ανεργίας που λήγουν τον μήνα Μάιο κατά δύο μήνες</a:t>
            </a:r>
            <a:endParaRPr lang="el-GR" dirty="0"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xmlns="" id="{32E10C94-8E0E-40E3-8353-C49AFD67AF93}"/>
              </a:ext>
            </a:extLst>
          </p:cNvPr>
          <p:cNvSpPr/>
          <p:nvPr/>
        </p:nvSpPr>
        <p:spPr>
          <a:xfrm>
            <a:off x="8087353" y="167630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Επιδόματα ανεργίας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88" y="2667993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xmlns="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xmlns="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xmlns="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xmlns="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21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DEB4FCB-83A3-4A6B-8DA4-B580D2A27CD2}"/>
              </a:ext>
            </a:extLst>
          </p:cNvPr>
          <p:cNvGrpSpPr/>
          <p:nvPr/>
        </p:nvGrpSpPr>
        <p:grpSpPr>
          <a:xfrm>
            <a:off x="1111460" y="2667993"/>
            <a:ext cx="756000" cy="756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xmlns="" id="{117747BF-8586-472B-B3B2-123C2627F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43" name="Group 243">
              <a:extLst>
                <a:ext uri="{FF2B5EF4-FFF2-40B4-BE49-F238E27FC236}">
                  <a16:creationId xmlns:a16="http://schemas.microsoft.com/office/drawing/2014/main" xmlns="" id="{881BCC17-8D0A-4DF6-B98B-DCFF056EC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44" name="AutoShape 244">
                <a:extLst>
                  <a:ext uri="{FF2B5EF4-FFF2-40B4-BE49-F238E27FC236}">
                    <a16:creationId xmlns:a16="http://schemas.microsoft.com/office/drawing/2014/main" xmlns="" id="{B5DD5E8C-B6F6-4B3E-9AEC-4B9E6CB07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245">
                <a:extLst>
                  <a:ext uri="{FF2B5EF4-FFF2-40B4-BE49-F238E27FC236}">
                    <a16:creationId xmlns:a16="http://schemas.microsoft.com/office/drawing/2014/main" xmlns="" id="{7833F764-A928-48AE-AFCC-7661CCE2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6">
                <a:extLst>
                  <a:ext uri="{FF2B5EF4-FFF2-40B4-BE49-F238E27FC236}">
                    <a16:creationId xmlns:a16="http://schemas.microsoft.com/office/drawing/2014/main" xmlns="" id="{012F48EE-A72B-45CC-8A41-DE8E6629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CEAD170-5090-4C71-851A-79C94B9B09C6}"/>
              </a:ext>
            </a:extLst>
          </p:cNvPr>
          <p:cNvGrpSpPr>
            <a:grpSpLocks noChangeAspect="1"/>
          </p:cNvGrpSpPr>
          <p:nvPr/>
        </p:nvGrpSpPr>
        <p:grpSpPr>
          <a:xfrm>
            <a:off x="4643517" y="2628410"/>
            <a:ext cx="748039" cy="756000"/>
            <a:chOff x="7354888" y="617538"/>
            <a:chExt cx="298450" cy="301625"/>
          </a:xfrm>
          <a:solidFill>
            <a:schemeClr val="bg1"/>
          </a:solidFill>
        </p:grpSpPr>
        <p:sp>
          <p:nvSpPr>
            <p:cNvPr id="29" name="Freeform 165">
              <a:extLst>
                <a:ext uri="{FF2B5EF4-FFF2-40B4-BE49-F238E27FC236}">
                  <a16:creationId xmlns:a16="http://schemas.microsoft.com/office/drawing/2014/main" xmlns="" id="{3907CBC1-9E23-4ADB-A1FB-3FB6C9906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617538"/>
              <a:ext cx="298450" cy="301625"/>
            </a:xfrm>
            <a:custGeom>
              <a:avLst/>
              <a:gdLst>
                <a:gd name="T0" fmla="*/ 146 w 192"/>
                <a:gd name="T1" fmla="*/ 185 h 194"/>
                <a:gd name="T2" fmla="*/ 173 w 192"/>
                <a:gd name="T3" fmla="*/ 131 h 194"/>
                <a:gd name="T4" fmla="*/ 176 w 192"/>
                <a:gd name="T5" fmla="*/ 58 h 194"/>
                <a:gd name="T6" fmla="*/ 163 w 192"/>
                <a:gd name="T7" fmla="*/ 45 h 194"/>
                <a:gd name="T8" fmla="*/ 151 w 192"/>
                <a:gd name="T9" fmla="*/ 101 h 194"/>
                <a:gd name="T10" fmla="*/ 105 w 192"/>
                <a:gd name="T11" fmla="*/ 132 h 194"/>
                <a:gd name="T12" fmla="*/ 102 w 192"/>
                <a:gd name="T13" fmla="*/ 185 h 194"/>
                <a:gd name="T14" fmla="*/ 91 w 192"/>
                <a:gd name="T15" fmla="*/ 141 h 194"/>
                <a:gd name="T16" fmla="*/ 58 w 192"/>
                <a:gd name="T17" fmla="*/ 103 h 194"/>
                <a:gd name="T18" fmla="*/ 42 w 192"/>
                <a:gd name="T19" fmla="*/ 58 h 194"/>
                <a:gd name="T20" fmla="*/ 20 w 192"/>
                <a:gd name="T21" fmla="*/ 49 h 194"/>
                <a:gd name="T22" fmla="*/ 16 w 192"/>
                <a:gd name="T23" fmla="*/ 122 h 194"/>
                <a:gd name="T24" fmla="*/ 46 w 192"/>
                <a:gd name="T25" fmla="*/ 157 h 194"/>
                <a:gd name="T26" fmla="*/ 9 w 192"/>
                <a:gd name="T27" fmla="*/ 185 h 194"/>
                <a:gd name="T28" fmla="*/ 184 w 192"/>
                <a:gd name="T29" fmla="*/ 9 h 194"/>
                <a:gd name="T30" fmla="*/ 110 w 192"/>
                <a:gd name="T31" fmla="*/ 167 h 194"/>
                <a:gd name="T32" fmla="*/ 111 w 192"/>
                <a:gd name="T33" fmla="*/ 138 h 194"/>
                <a:gd name="T34" fmla="*/ 144 w 192"/>
                <a:gd name="T35" fmla="*/ 107 h 194"/>
                <a:gd name="T36" fmla="*/ 147 w 192"/>
                <a:gd name="T37" fmla="*/ 108 h 194"/>
                <a:gd name="T38" fmla="*/ 120 w 192"/>
                <a:gd name="T39" fmla="*/ 142 h 194"/>
                <a:gd name="T40" fmla="*/ 126 w 192"/>
                <a:gd name="T41" fmla="*/ 148 h 194"/>
                <a:gd name="T42" fmla="*/ 159 w 192"/>
                <a:gd name="T43" fmla="*/ 108 h 194"/>
                <a:gd name="T44" fmla="*/ 163 w 192"/>
                <a:gd name="T45" fmla="*/ 53 h 194"/>
                <a:gd name="T46" fmla="*/ 168 w 192"/>
                <a:gd name="T47" fmla="*/ 58 h 194"/>
                <a:gd name="T48" fmla="*/ 167 w 192"/>
                <a:gd name="T49" fmla="*/ 125 h 194"/>
                <a:gd name="T50" fmla="*/ 138 w 192"/>
                <a:gd name="T51" fmla="*/ 154 h 194"/>
                <a:gd name="T52" fmla="*/ 110 w 192"/>
                <a:gd name="T53" fmla="*/ 185 h 194"/>
                <a:gd name="T54" fmla="*/ 26 w 192"/>
                <a:gd name="T55" fmla="*/ 125 h 194"/>
                <a:gd name="T56" fmla="*/ 25 w 192"/>
                <a:gd name="T57" fmla="*/ 58 h 194"/>
                <a:gd name="T58" fmla="*/ 29 w 192"/>
                <a:gd name="T59" fmla="*/ 53 h 194"/>
                <a:gd name="T60" fmla="*/ 34 w 192"/>
                <a:gd name="T61" fmla="*/ 108 h 194"/>
                <a:gd name="T62" fmla="*/ 67 w 192"/>
                <a:gd name="T63" fmla="*/ 148 h 194"/>
                <a:gd name="T64" fmla="*/ 73 w 192"/>
                <a:gd name="T65" fmla="*/ 142 h 194"/>
                <a:gd name="T66" fmla="*/ 46 w 192"/>
                <a:gd name="T67" fmla="*/ 108 h 194"/>
                <a:gd name="T68" fmla="*/ 49 w 192"/>
                <a:gd name="T69" fmla="*/ 107 h 194"/>
                <a:gd name="T70" fmla="*/ 81 w 192"/>
                <a:gd name="T71" fmla="*/ 138 h 194"/>
                <a:gd name="T72" fmla="*/ 83 w 192"/>
                <a:gd name="T73" fmla="*/ 167 h 194"/>
                <a:gd name="T74" fmla="*/ 54 w 192"/>
                <a:gd name="T75" fmla="*/ 185 h 194"/>
                <a:gd name="T76" fmla="*/ 54 w 192"/>
                <a:gd name="T77" fmla="*/ 154 h 194"/>
                <a:gd name="T78" fmla="*/ 0 w 192"/>
                <a:gd name="T79" fmla="*/ 1 h 194"/>
                <a:gd name="T80" fmla="*/ 192 w 192"/>
                <a:gd name="T81" fmla="*/ 193 h 194"/>
                <a:gd name="T82" fmla="*/ 0 w 192"/>
                <a:gd name="T83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4">
                  <a:moveTo>
                    <a:pt x="184" y="185"/>
                  </a:moveTo>
                  <a:cubicBezTo>
                    <a:pt x="146" y="185"/>
                    <a:pt x="146" y="185"/>
                    <a:pt x="146" y="185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8"/>
                    <a:pt x="176" y="125"/>
                    <a:pt x="176" y="122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4"/>
                    <a:pt x="175" y="51"/>
                    <a:pt x="172" y="49"/>
                  </a:cubicBezTo>
                  <a:cubicBezTo>
                    <a:pt x="170" y="46"/>
                    <a:pt x="166" y="45"/>
                    <a:pt x="163" y="45"/>
                  </a:cubicBezTo>
                  <a:cubicBezTo>
                    <a:pt x="156" y="45"/>
                    <a:pt x="151" y="51"/>
                    <a:pt x="151" y="58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98"/>
                    <a:pt x="139" y="98"/>
                    <a:pt x="135" y="10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3" y="135"/>
                    <a:pt x="102" y="138"/>
                    <a:pt x="102" y="14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1" y="138"/>
                    <a:pt x="90" y="135"/>
                    <a:pt x="87" y="13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98"/>
                    <a:pt x="47" y="98"/>
                    <a:pt x="42" y="10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1"/>
                    <a:pt x="36" y="45"/>
                    <a:pt x="30" y="45"/>
                  </a:cubicBezTo>
                  <a:cubicBezTo>
                    <a:pt x="26" y="45"/>
                    <a:pt x="23" y="46"/>
                    <a:pt x="20" y="49"/>
                  </a:cubicBezTo>
                  <a:cubicBezTo>
                    <a:pt x="18" y="51"/>
                    <a:pt x="16" y="54"/>
                    <a:pt x="16" y="5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5"/>
                    <a:pt x="18" y="128"/>
                    <a:pt x="20" y="13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84" y="9"/>
                    <a:pt x="184" y="9"/>
                    <a:pt x="184" y="9"/>
                  </a:cubicBezTo>
                  <a:lnTo>
                    <a:pt x="184" y="185"/>
                  </a:lnTo>
                  <a:close/>
                  <a:moveTo>
                    <a:pt x="110" y="167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39"/>
                    <a:pt x="111" y="13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2" y="107"/>
                    <a:pt x="143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5" y="107"/>
                    <a:pt x="146" y="107"/>
                    <a:pt x="147" y="108"/>
                  </a:cubicBezTo>
                  <a:cubicBezTo>
                    <a:pt x="149" y="110"/>
                    <a:pt x="149" y="113"/>
                    <a:pt x="147" y="11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5" y="118"/>
                    <a:pt x="159" y="112"/>
                    <a:pt x="159" y="10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6"/>
                    <a:pt x="161" y="53"/>
                    <a:pt x="163" y="53"/>
                  </a:cubicBezTo>
                  <a:cubicBezTo>
                    <a:pt x="165" y="53"/>
                    <a:pt x="166" y="54"/>
                    <a:pt x="167" y="54"/>
                  </a:cubicBezTo>
                  <a:cubicBezTo>
                    <a:pt x="168" y="55"/>
                    <a:pt x="168" y="56"/>
                    <a:pt x="168" y="5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7" y="12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10" y="185"/>
                    <a:pt x="110" y="185"/>
                    <a:pt x="110" y="185"/>
                  </a:cubicBezTo>
                  <a:lnTo>
                    <a:pt x="110" y="167"/>
                  </a:lnTo>
                  <a:close/>
                  <a:moveTo>
                    <a:pt x="26" y="125"/>
                  </a:moveTo>
                  <a:cubicBezTo>
                    <a:pt x="25" y="124"/>
                    <a:pt x="24" y="123"/>
                    <a:pt x="24" y="12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6"/>
                    <a:pt x="25" y="55"/>
                    <a:pt x="26" y="54"/>
                  </a:cubicBezTo>
                  <a:cubicBezTo>
                    <a:pt x="27" y="54"/>
                    <a:pt x="28" y="53"/>
                    <a:pt x="29" y="53"/>
                  </a:cubicBezTo>
                  <a:cubicBezTo>
                    <a:pt x="32" y="53"/>
                    <a:pt x="34" y="56"/>
                    <a:pt x="34" y="5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2"/>
                    <a:pt x="37" y="118"/>
                    <a:pt x="40" y="120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4" y="113"/>
                    <a:pt x="44" y="110"/>
                    <a:pt x="46" y="108"/>
                  </a:cubicBezTo>
                  <a:cubicBezTo>
                    <a:pt x="46" y="107"/>
                    <a:pt x="48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1" y="107"/>
                    <a:pt x="52" y="10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2" y="139"/>
                    <a:pt x="83" y="140"/>
                    <a:pt x="83" y="141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lnTo>
                    <a:pt x="26" y="125"/>
                  </a:lnTo>
                  <a:close/>
                  <a:moveTo>
                    <a:pt x="0" y="1"/>
                  </a:moveTo>
                  <a:cubicBezTo>
                    <a:pt x="0" y="194"/>
                    <a:pt x="0" y="193"/>
                    <a:pt x="0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2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66">
              <a:extLst>
                <a:ext uri="{FF2B5EF4-FFF2-40B4-BE49-F238E27FC236}">
                  <a16:creationId xmlns:a16="http://schemas.microsoft.com/office/drawing/2014/main" xmlns="" id="{73C6CA74-A138-469B-9584-D475D3E15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725" y="671513"/>
              <a:ext cx="106363" cy="100013"/>
            </a:xfrm>
            <a:custGeom>
              <a:avLst/>
              <a:gdLst>
                <a:gd name="T0" fmla="*/ 49 w 69"/>
                <a:gd name="T1" fmla="*/ 0 h 64"/>
                <a:gd name="T2" fmla="*/ 34 w 69"/>
                <a:gd name="T3" fmla="*/ 6 h 64"/>
                <a:gd name="T4" fmla="*/ 20 w 69"/>
                <a:gd name="T5" fmla="*/ 0 h 64"/>
                <a:gd name="T6" fmla="*/ 0 w 69"/>
                <a:gd name="T7" fmla="*/ 19 h 64"/>
                <a:gd name="T8" fmla="*/ 5 w 69"/>
                <a:gd name="T9" fmla="*/ 33 h 64"/>
                <a:gd name="T10" fmla="*/ 5 w 69"/>
                <a:gd name="T11" fmla="*/ 33 h 64"/>
                <a:gd name="T12" fmla="*/ 5 w 69"/>
                <a:gd name="T13" fmla="*/ 33 h 64"/>
                <a:gd name="T14" fmla="*/ 32 w 69"/>
                <a:gd name="T15" fmla="*/ 61 h 64"/>
                <a:gd name="T16" fmla="*/ 34 w 69"/>
                <a:gd name="T17" fmla="*/ 64 h 64"/>
                <a:gd name="T18" fmla="*/ 37 w 69"/>
                <a:gd name="T19" fmla="*/ 61 h 64"/>
                <a:gd name="T20" fmla="*/ 64 w 69"/>
                <a:gd name="T21" fmla="*/ 33 h 64"/>
                <a:gd name="T22" fmla="*/ 64 w 69"/>
                <a:gd name="T23" fmla="*/ 33 h 64"/>
                <a:gd name="T24" fmla="*/ 69 w 69"/>
                <a:gd name="T25" fmla="*/ 20 h 64"/>
                <a:gd name="T26" fmla="*/ 49 w 69"/>
                <a:gd name="T27" fmla="*/ 0 h 64"/>
                <a:gd name="T28" fmla="*/ 56 w 69"/>
                <a:gd name="T29" fmla="*/ 30 h 64"/>
                <a:gd name="T30" fmla="*/ 34 w 69"/>
                <a:gd name="T31" fmla="*/ 52 h 64"/>
                <a:gd name="T32" fmla="*/ 13 w 69"/>
                <a:gd name="T33" fmla="*/ 30 h 64"/>
                <a:gd name="T34" fmla="*/ 8 w 69"/>
                <a:gd name="T35" fmla="*/ 21 h 64"/>
                <a:gd name="T36" fmla="*/ 23 w 69"/>
                <a:gd name="T37" fmla="*/ 8 h 64"/>
                <a:gd name="T38" fmla="*/ 33 w 69"/>
                <a:gd name="T39" fmla="*/ 13 h 64"/>
                <a:gd name="T40" fmla="*/ 33 w 69"/>
                <a:gd name="T41" fmla="*/ 13 h 64"/>
                <a:gd name="T42" fmla="*/ 34 w 69"/>
                <a:gd name="T43" fmla="*/ 14 h 64"/>
                <a:gd name="T44" fmla="*/ 36 w 69"/>
                <a:gd name="T45" fmla="*/ 13 h 64"/>
                <a:gd name="T46" fmla="*/ 36 w 69"/>
                <a:gd name="T47" fmla="*/ 13 h 64"/>
                <a:gd name="T48" fmla="*/ 46 w 69"/>
                <a:gd name="T49" fmla="*/ 8 h 64"/>
                <a:gd name="T50" fmla="*/ 61 w 69"/>
                <a:gd name="T51" fmla="*/ 21 h 64"/>
                <a:gd name="T52" fmla="*/ 56 w 69"/>
                <a:gd name="T5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4">
                  <a:moveTo>
                    <a:pt x="49" y="0"/>
                  </a:moveTo>
                  <a:cubicBezTo>
                    <a:pt x="43" y="0"/>
                    <a:pt x="38" y="2"/>
                    <a:pt x="34" y="6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29"/>
                    <a:pt x="69" y="24"/>
                    <a:pt x="69" y="20"/>
                  </a:cubicBezTo>
                  <a:cubicBezTo>
                    <a:pt x="69" y="9"/>
                    <a:pt x="60" y="0"/>
                    <a:pt x="49" y="0"/>
                  </a:cubicBezTo>
                  <a:close/>
                  <a:moveTo>
                    <a:pt x="56" y="30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8" y="24"/>
                    <a:pt x="8" y="21"/>
                  </a:cubicBezTo>
                  <a:cubicBezTo>
                    <a:pt x="8" y="12"/>
                    <a:pt x="15" y="8"/>
                    <a:pt x="23" y="8"/>
                  </a:cubicBezTo>
                  <a:cubicBezTo>
                    <a:pt x="27" y="8"/>
                    <a:pt x="30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2" y="8"/>
                    <a:pt x="46" y="8"/>
                  </a:cubicBezTo>
                  <a:cubicBezTo>
                    <a:pt x="55" y="8"/>
                    <a:pt x="61" y="14"/>
                    <a:pt x="61" y="21"/>
                  </a:cubicBezTo>
                  <a:cubicBezTo>
                    <a:pt x="61" y="24"/>
                    <a:pt x="58" y="27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85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648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 err="1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Στοχευμένες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πολιτικές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xmlns="" id="{D745F3C2-98F6-4114-A5BE-6E405A906B50}"/>
              </a:ext>
            </a:extLst>
          </p:cNvPr>
          <p:cNvSpPr/>
          <p:nvPr/>
        </p:nvSpPr>
        <p:spPr>
          <a:xfrm>
            <a:off x="1476940" y="1846112"/>
            <a:ext cx="3699850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sz="20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xmlns="" id="{75103966-AD38-42E6-9725-6737043B52B9}"/>
              </a:ext>
            </a:extLst>
          </p:cNvPr>
          <p:cNvSpPr/>
          <p:nvPr/>
        </p:nvSpPr>
        <p:spPr>
          <a:xfrm>
            <a:off x="1382825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Εστίαση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xmlns="" id="{886DC024-CF48-41D7-B5CB-6381EE3F1592}"/>
              </a:ext>
            </a:extLst>
          </p:cNvPr>
          <p:cNvSpPr/>
          <p:nvPr/>
        </p:nvSpPr>
        <p:spPr>
          <a:xfrm>
            <a:off x="6760675" y="1774020"/>
            <a:ext cx="3699850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Ιούλιο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Αύγουστο 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xmlns="" id="{C863239C-2BE4-489C-BFF4-C7B6450F73C8}"/>
              </a:ext>
            </a:extLst>
          </p:cNvPr>
          <p:cNvSpPr/>
          <p:nvPr/>
        </p:nvSpPr>
        <p:spPr>
          <a:xfrm>
            <a:off x="6666561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Τουρισμός – Μεταφορές – Πολιτισμός – Αθλητισμός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xmlns="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11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875425" cy="124316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Στήριξη επιχειρήσεων και μεγάλες επενδύσεις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3A47C279-62A6-430C-B451-636F307E41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BD3BB2-3096-436B-AB40-68618A92B808}"/>
              </a:ext>
            </a:extLst>
          </p:cNvPr>
          <p:cNvSpPr/>
          <p:nvPr/>
        </p:nvSpPr>
        <p:spPr>
          <a:xfrm>
            <a:off x="933906" y="4963803"/>
            <a:ext cx="15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Α. Γεωργιάδης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52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B3620B36-DF1B-413D-A6C2-C6BAE9181AD9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B7184C1-6CA7-49BB-9EB2-99B38366D196}"/>
              </a:ext>
            </a:extLst>
          </p:cNvPr>
          <p:cNvGrpSpPr/>
          <p:nvPr/>
        </p:nvGrpSpPr>
        <p:grpSpPr>
          <a:xfrm>
            <a:off x="308103" y="1395543"/>
            <a:ext cx="11449968" cy="5311257"/>
            <a:chOff x="269529" y="1368324"/>
            <a:chExt cx="11449968" cy="53112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1AEA867-8FB7-422C-8651-D4012B53C1C6}"/>
                </a:ext>
              </a:extLst>
            </p:cNvPr>
            <p:cNvGrpSpPr/>
            <p:nvPr/>
          </p:nvGrpSpPr>
          <p:grpSpPr>
            <a:xfrm>
              <a:off x="588043" y="1368324"/>
              <a:ext cx="10824912" cy="5311257"/>
              <a:chOff x="588043" y="1368324"/>
              <a:chExt cx="10824912" cy="531125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170FB824-DB84-43A0-865D-3EEC515C0F4E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656852"/>
                <a:chOff x="588043" y="1703540"/>
                <a:chExt cx="10824912" cy="465685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xmlns="" id="{4DB0E3BA-EA4F-4862-836A-B89ADD10CC4A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656852"/>
                  <a:chOff x="588043" y="1703540"/>
                  <a:chExt cx="10824912" cy="4656852"/>
                </a:xfrm>
              </p:grpSpPr>
              <p:sp>
                <p:nvSpPr>
                  <p:cNvPr id="44" name="Rectangle: Diagonal Corners Snipped 43">
                    <a:extLst>
                      <a:ext uri="{FF2B5EF4-FFF2-40B4-BE49-F238E27FC236}">
                        <a16:creationId xmlns:a16="http://schemas.microsoft.com/office/drawing/2014/main" xmlns="" id="{0D19924C-CA61-4499-BD3F-2CFD4FBB36E9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5" name="Rectangle: Diagonal Corners Snipped 44">
                    <a:extLst>
                      <a:ext uri="{FF2B5EF4-FFF2-40B4-BE49-F238E27FC236}">
                        <a16:creationId xmlns:a16="http://schemas.microsoft.com/office/drawing/2014/main" xmlns="" id="{72E7DDE8-F646-4C00-8BC3-28274756B374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6"/>
                    <a:ext cx="5379868" cy="2568705"/>
                  </a:xfrm>
                  <a:prstGeom prst="snip2DiagRect">
                    <a:avLst>
                      <a:gd name="adj1" fmla="val 0"/>
                      <a:gd name="adj2" fmla="val 10863"/>
                    </a:avLst>
                  </a:prstGeom>
                  <a:solidFill>
                    <a:srgbClr val="D6DCE5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6" name="Rectangle: Diagonal Corners Snipped 45">
                    <a:extLst>
                      <a:ext uri="{FF2B5EF4-FFF2-40B4-BE49-F238E27FC236}">
                        <a16:creationId xmlns:a16="http://schemas.microsoft.com/office/drawing/2014/main" xmlns="" id="{5A4E1227-9573-4A5D-BCE2-3F7AC45D7518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6"/>
                    <a:ext cx="5379868" cy="2568706"/>
                  </a:xfrm>
                  <a:prstGeom prst="snip2DiagRect">
                    <a:avLst/>
                  </a:prstGeom>
                  <a:solidFill>
                    <a:srgbClr val="5AA2AE">
                      <a:lumMod val="60000"/>
                      <a:lumOff val="40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7" name="Rectangle: Diagonal Corners Snipped 46">
                    <a:extLst>
                      <a:ext uri="{FF2B5EF4-FFF2-40B4-BE49-F238E27FC236}">
                        <a16:creationId xmlns:a16="http://schemas.microsoft.com/office/drawing/2014/main" xmlns="" id="{16C22C52-8DB3-4801-8A29-D36D3D8081DC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>
                      <a:lumMod val="75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</p:grpSp>
            <p:sp>
              <p:nvSpPr>
                <p:cNvPr id="43" name="Rectangle: Diagonal Corners Snipped 42">
                  <a:extLst>
                    <a:ext uri="{FF2B5EF4-FFF2-40B4-BE49-F238E27FC236}">
                      <a16:creationId xmlns:a16="http://schemas.microsoft.com/office/drawing/2014/main" xmlns="" id="{6A392B85-EEAA-4656-9741-4EA008047584}"/>
                    </a:ext>
                  </a:extLst>
                </p:cNvPr>
                <p:cNvSpPr/>
                <p:nvPr/>
              </p:nvSpPr>
              <p:spPr>
                <a:xfrm rot="2704752">
                  <a:off x="5662260" y="3428123"/>
                  <a:ext cx="698024" cy="649953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ysClr val="window" lastClr="FFFFFF"/>
                </a:solidFill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Georgia"/>
                  </a:endParaRPr>
                </a:p>
              </p:txBody>
            </p:sp>
          </p:grpSp>
          <p:sp>
            <p:nvSpPr>
              <p:cNvPr id="40" name="Rectangle: Diagonal Corners Snipped 39">
                <a:extLst>
                  <a:ext uri="{FF2B5EF4-FFF2-40B4-BE49-F238E27FC236}">
                    <a16:creationId xmlns:a16="http://schemas.microsoft.com/office/drawing/2014/main" xmlns="" id="{EC2C0BE6-6A69-4524-ACCD-A2033735BCD4}"/>
                  </a:ext>
                </a:extLst>
              </p:cNvPr>
              <p:cNvSpPr/>
              <p:nvPr/>
            </p:nvSpPr>
            <p:spPr>
              <a:xfrm rot="2704752">
                <a:off x="5726861" y="6132730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  <p:sp>
            <p:nvSpPr>
              <p:cNvPr id="41" name="Rectangle: Diagonal Corners Snipped 40">
                <a:extLst>
                  <a:ext uri="{FF2B5EF4-FFF2-40B4-BE49-F238E27FC236}">
                    <a16:creationId xmlns:a16="http://schemas.microsoft.com/office/drawing/2014/main" xmlns="" id="{7F94A5A6-6A28-4B4E-95CE-BA1923597B34}"/>
                  </a:ext>
                </a:extLst>
              </p:cNvPr>
              <p:cNvSpPr/>
              <p:nvPr/>
            </p:nvSpPr>
            <p:spPr>
              <a:xfrm rot="2704752">
                <a:off x="5706983" y="1408502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</p:grpSp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xmlns="" id="{8177B938-248F-460D-9BC6-FF76C9F91308}"/>
                </a:ext>
              </a:extLst>
            </p:cNvPr>
            <p:cNvSpPr/>
            <p:nvPr/>
          </p:nvSpPr>
          <p:spPr>
            <a:xfrm rot="2704752">
              <a:off x="229351" y="3481800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xmlns="" id="{E7980704-F66B-484E-B9E1-21B9EFD87F88}"/>
                </a:ext>
              </a:extLst>
            </p:cNvPr>
            <p:cNvSpPr/>
            <p:nvPr/>
          </p:nvSpPr>
          <p:spPr>
            <a:xfrm rot="2704752">
              <a:off x="11172646" y="3510039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C7A64CA-9589-4964-9D06-073C54FB857E}"/>
              </a:ext>
            </a:extLst>
          </p:cNvPr>
          <p:cNvSpPr/>
          <p:nvPr/>
        </p:nvSpPr>
        <p:spPr>
          <a:xfrm>
            <a:off x="2267080" y="2145394"/>
            <a:ext cx="31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Παροχή εγγύησης</a:t>
            </a:r>
          </a:p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 από την Αναπτυξιακή Τράπεζα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5307700-0570-43D0-A6B7-A5674711D3F9}"/>
              </a:ext>
            </a:extLst>
          </p:cNvPr>
          <p:cNvSpPr/>
          <p:nvPr/>
        </p:nvSpPr>
        <p:spPr>
          <a:xfrm>
            <a:off x="7654353" y="1944558"/>
            <a:ext cx="3497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Νέες δράσεις ρευστότητας που κινητοποιούν συνολικά €5 δισ.</a:t>
            </a:r>
          </a:p>
        </p:txBody>
      </p:sp>
      <p:sp>
        <p:nvSpPr>
          <p:cNvPr id="65" name="Freeform 43">
            <a:extLst>
              <a:ext uri="{FF2B5EF4-FFF2-40B4-BE49-F238E27FC236}">
                <a16:creationId xmlns:a16="http://schemas.microsoft.com/office/drawing/2014/main" xmlns="" id="{5C85306F-1D3F-4B7F-80FA-8D62432A5298}"/>
              </a:ext>
            </a:extLst>
          </p:cNvPr>
          <p:cNvSpPr>
            <a:spLocks noEditPoints="1"/>
          </p:cNvSpPr>
          <p:nvPr/>
        </p:nvSpPr>
        <p:spPr bwMode="auto">
          <a:xfrm>
            <a:off x="1442778" y="2432013"/>
            <a:ext cx="389024" cy="334445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xmlns="" id="{46B668E4-462B-44C0-B0E1-117CFA8EC341}"/>
              </a:ext>
            </a:extLst>
          </p:cNvPr>
          <p:cNvSpPr>
            <a:spLocks noEditPoints="1"/>
          </p:cNvSpPr>
          <p:nvPr/>
        </p:nvSpPr>
        <p:spPr bwMode="auto">
          <a:xfrm>
            <a:off x="1220479" y="2320531"/>
            <a:ext cx="847521" cy="850057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6C87EE2E-AADF-4738-BFC3-3ABC3B1A30A7}"/>
              </a:ext>
            </a:extLst>
          </p:cNvPr>
          <p:cNvGrpSpPr/>
          <p:nvPr/>
        </p:nvGrpSpPr>
        <p:grpSpPr>
          <a:xfrm>
            <a:off x="6682794" y="2413250"/>
            <a:ext cx="828000" cy="828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xmlns="" id="{C28008C5-E5E9-442A-B29B-5F47A9443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72" name="Group 243">
              <a:extLst>
                <a:ext uri="{FF2B5EF4-FFF2-40B4-BE49-F238E27FC236}">
                  <a16:creationId xmlns:a16="http://schemas.microsoft.com/office/drawing/2014/main" xmlns="" id="{11F9050D-8353-4877-8DE6-5BD7E0724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73" name="AutoShape 244">
                <a:extLst>
                  <a:ext uri="{FF2B5EF4-FFF2-40B4-BE49-F238E27FC236}">
                    <a16:creationId xmlns:a16="http://schemas.microsoft.com/office/drawing/2014/main" xmlns="" id="{34D6ABA6-1CE8-4266-A941-A10411FAA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Rectangle 245">
                <a:extLst>
                  <a:ext uri="{FF2B5EF4-FFF2-40B4-BE49-F238E27FC236}">
                    <a16:creationId xmlns:a16="http://schemas.microsoft.com/office/drawing/2014/main" xmlns="" id="{6D031658-E300-49D1-BE8E-94D66149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46">
                <a:extLst>
                  <a:ext uri="{FF2B5EF4-FFF2-40B4-BE49-F238E27FC236}">
                    <a16:creationId xmlns:a16="http://schemas.microsoft.com/office/drawing/2014/main" xmlns="" id="{CA7C1C0F-8338-446D-9F6C-C37141CF4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A69C4A0-45E1-48A1-9039-782D6B5F95B5}"/>
              </a:ext>
            </a:extLst>
          </p:cNvPr>
          <p:cNvSpPr/>
          <p:nvPr/>
        </p:nvSpPr>
        <p:spPr>
          <a:xfrm>
            <a:off x="948082" y="4383983"/>
            <a:ext cx="4618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Ταμείου εγγυοδοσίας ύψους 2 δισ. με συνολική </a:t>
            </a:r>
            <a:r>
              <a:rPr lang="el-GR" b="1" dirty="0" err="1">
                <a:ea typeface="Times New Roman" panose="02020603050405020304" pitchFamily="18" charset="0"/>
              </a:rPr>
              <a:t>μόχλευση</a:t>
            </a:r>
            <a:r>
              <a:rPr lang="el-GR" b="1" dirty="0">
                <a:ea typeface="Times New Roman" panose="02020603050405020304" pitchFamily="18" charset="0"/>
              </a:rPr>
              <a:t> ρευστότητας 7 δισ</a:t>
            </a:r>
            <a:r>
              <a:rPr lang="el-GR" dirty="0"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Εγγύηση κατά 80%</a:t>
            </a:r>
            <a:r>
              <a:rPr lang="el-GR" dirty="0">
                <a:ea typeface="Times New Roman" panose="02020603050405020304" pitchFamily="18" charset="0"/>
              </a:rPr>
              <a:t> του χαρτοφυλακίου δανείων ΜΜΕ και μεγάλων επιχειρήσεων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EC2075D-0824-430A-8ADA-C786F0F7DC57}"/>
              </a:ext>
            </a:extLst>
          </p:cNvPr>
          <p:cNvSpPr/>
          <p:nvPr/>
        </p:nvSpPr>
        <p:spPr>
          <a:xfrm>
            <a:off x="6493980" y="4030041"/>
            <a:ext cx="4618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u="sng" dirty="0">
                <a:ea typeface="Times New Roman" panose="02020603050405020304" pitchFamily="18" charset="0"/>
              </a:rPr>
              <a:t>ΤΕΠΙΧ ΙΙ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Εξασφαλίζει κεφάλαιο κίνησης με </a:t>
            </a:r>
            <a:r>
              <a:rPr lang="el-GR" b="1" dirty="0">
                <a:ea typeface="Times New Roman" panose="02020603050405020304" pitchFamily="18" charset="0"/>
              </a:rPr>
              <a:t>100% άτοκη χρηματοδότηση</a:t>
            </a:r>
            <a:r>
              <a:rPr lang="el-GR" dirty="0">
                <a:ea typeface="Times New Roman" panose="02020603050405020304" pitchFamily="18" charset="0"/>
              </a:rPr>
              <a:t> τα πρώτα 2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Μηδενικό επιτόκιο στο 40% </a:t>
            </a:r>
            <a:r>
              <a:rPr lang="el-GR" dirty="0">
                <a:ea typeface="Times New Roman" panose="02020603050405020304" pitchFamily="18" charset="0"/>
              </a:rPr>
              <a:t>του κεφαλαίου της συμμετοχής του ΤΕΠΙΧ ΙΙ για την υπόλοιπη διάρκεια.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xmlns="" id="{001108BE-603E-424F-9122-534BC8A5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48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0343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C6A6D1F-1028-4632-A3F0-4B0733334C0A}"/>
              </a:ext>
            </a:extLst>
          </p:cNvPr>
          <p:cNvGrpSpPr/>
          <p:nvPr/>
        </p:nvGrpSpPr>
        <p:grpSpPr>
          <a:xfrm>
            <a:off x="745839" y="1628799"/>
            <a:ext cx="8336611" cy="4776628"/>
            <a:chOff x="745839" y="1628799"/>
            <a:chExt cx="8336611" cy="47766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233DFB2C-6DA7-43C0-B97F-A27F59F9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39" y="1628799"/>
              <a:ext cx="8273373" cy="475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Ορθογώνιο 2">
              <a:extLst>
                <a:ext uri="{FF2B5EF4-FFF2-40B4-BE49-F238E27FC236}">
                  <a16:creationId xmlns:a16="http://schemas.microsoft.com/office/drawing/2014/main" xmlns="" id="{34458319-79D1-486C-BA7B-57D757ED7629}"/>
                </a:ext>
              </a:extLst>
            </p:cNvPr>
            <p:cNvSpPr/>
            <p:nvPr/>
          </p:nvSpPr>
          <p:spPr>
            <a:xfrm>
              <a:off x="7554781" y="1652899"/>
              <a:ext cx="1527669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Δεξιό άγκιστρο 3">
            <a:extLst>
              <a:ext uri="{FF2B5EF4-FFF2-40B4-BE49-F238E27FC236}">
                <a16:creationId xmlns:a16="http://schemas.microsoft.com/office/drawing/2014/main" xmlns="" id="{D7D07742-661B-4659-BB13-00E005C20A04}"/>
              </a:ext>
            </a:extLst>
          </p:cNvPr>
          <p:cNvSpPr/>
          <p:nvPr/>
        </p:nvSpPr>
        <p:spPr>
          <a:xfrm>
            <a:off x="7868858" y="2284052"/>
            <a:ext cx="302989" cy="3731738"/>
          </a:xfrm>
          <a:prstGeom prst="rightBrace">
            <a:avLst>
              <a:gd name="adj1" fmla="val 4595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3CEBAB-E384-4E74-B189-7F67EFC06FD5}"/>
              </a:ext>
            </a:extLst>
          </p:cNvPr>
          <p:cNvSpPr txBox="1"/>
          <p:nvPr/>
        </p:nvSpPr>
        <p:spPr>
          <a:xfrm>
            <a:off x="8461233" y="3629048"/>
            <a:ext cx="274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Κινητοποίηση άνω των 5 δισ. πραγματική οικονομία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75CC6C-21AF-4E2F-9884-503A71F8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8862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277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Στρατηγικές και μεγάλες επενδύσεις</a:t>
            </a: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xmlns="" id="{B4F6A23D-B247-4D9A-B39C-298B829FE043}"/>
              </a:ext>
            </a:extLst>
          </p:cNvPr>
          <p:cNvSpPr/>
          <p:nvPr/>
        </p:nvSpPr>
        <p:spPr>
          <a:xfrm>
            <a:off x="8164281" y="1618342"/>
            <a:ext cx="3415978" cy="4738007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cs typeface="Arial"/>
              </a:rPr>
              <a:t>Εγκρίσεις νέων Στρατηγικών Επενδύσεων €700 εκ.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 err="1">
                <a:cs typeface="Arial"/>
              </a:rPr>
              <a:t>Αδειοδοτήσεις</a:t>
            </a:r>
            <a:r>
              <a:rPr lang="el-GR" dirty="0">
                <a:cs typeface="Arial"/>
              </a:rPr>
              <a:t> Στρατηγικών Επενδύσεων ΑΠΕ €80 εκ.</a:t>
            </a: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xmlns="" id="{0668D6E4-0CF5-413F-8CF0-1C234E33303E}"/>
              </a:ext>
            </a:extLst>
          </p:cNvPr>
          <p:cNvSpPr/>
          <p:nvPr/>
        </p:nvSpPr>
        <p:spPr>
          <a:xfrm>
            <a:off x="8088106" y="1363160"/>
            <a:ext cx="3265694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Εγκρίσεις νέων Στρατηγικών Επενδύσεων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6A0A6D75-9F57-4031-BD4C-CFEB95E6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26</a:t>
            </a:fld>
            <a:endParaRPr lang="en-US" sz="1400" dirty="0">
              <a:latin typeface="+mn-lt"/>
            </a:endParaRPr>
          </a:p>
        </p:txBody>
      </p:sp>
      <p:sp>
        <p:nvSpPr>
          <p:cNvPr id="11" name="Google Shape;703;p5">
            <a:extLst>
              <a:ext uri="{FF2B5EF4-FFF2-40B4-BE49-F238E27FC236}">
                <a16:creationId xmlns:a16="http://schemas.microsoft.com/office/drawing/2014/main" xmlns="" id="{FE2605F1-5D67-4ECC-871E-D66FF3455829}"/>
              </a:ext>
            </a:extLst>
          </p:cNvPr>
          <p:cNvSpPr/>
          <p:nvPr/>
        </p:nvSpPr>
        <p:spPr>
          <a:xfrm>
            <a:off x="4407138" y="1618342"/>
            <a:ext cx="3415978" cy="4738006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Έγκριση νέων έργων</a:t>
            </a:r>
            <a:r>
              <a:rPr lang="el-GR" dirty="0">
                <a:cs typeface="Arial"/>
              </a:rPr>
              <a:t>                   (</a:t>
            </a:r>
            <a:r>
              <a:rPr lang="en-US" dirty="0">
                <a:cs typeface="Arial"/>
              </a:rPr>
              <a:t>4</a:t>
            </a:r>
            <a:r>
              <a:rPr lang="el-GR" dirty="0">
                <a:cs typeface="Arial"/>
              </a:rPr>
              <a:t> έργα ύψους €365 εκ)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Δημοπρατήσεις έργων </a:t>
            </a:r>
            <a:r>
              <a:rPr lang="el-GR" dirty="0">
                <a:cs typeface="Arial"/>
              </a:rPr>
              <a:t>εντός Ιουνίου (8 έργα ύψους €1,5 δισ.)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Ενεργοποίηση συνεργασιών </a:t>
            </a:r>
            <a:r>
              <a:rPr lang="el-GR" dirty="0">
                <a:cs typeface="Arial"/>
              </a:rPr>
              <a:t>(π.χ. με </a:t>
            </a:r>
            <a:r>
              <a:rPr lang="en-US" dirty="0">
                <a:cs typeface="Arial"/>
              </a:rPr>
              <a:t>EIB</a:t>
            </a:r>
            <a:r>
              <a:rPr lang="el-GR" dirty="0">
                <a:cs typeface="Arial"/>
              </a:rPr>
              <a:t> και</a:t>
            </a:r>
            <a:r>
              <a:rPr lang="en-US" dirty="0">
                <a:cs typeface="Arial"/>
              </a:rPr>
              <a:t> EBRD</a:t>
            </a:r>
            <a:r>
              <a:rPr lang="el-GR" dirty="0">
                <a:cs typeface="Arial"/>
              </a:rPr>
              <a:t>) για χρηματοδότηση και υποστήριξη έργων ΣΔΙΤ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D36AE896-7F7F-42CC-B1D8-6D37D6083313}"/>
              </a:ext>
            </a:extLst>
          </p:cNvPr>
          <p:cNvSpPr/>
          <p:nvPr/>
        </p:nvSpPr>
        <p:spPr>
          <a:xfrm>
            <a:off x="4330963" y="1363160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Έργα ΣΔΙΤ</a:t>
            </a:r>
          </a:p>
          <a:p>
            <a:pPr lvl="0"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13" name="Google Shape;703;p5">
            <a:extLst>
              <a:ext uri="{FF2B5EF4-FFF2-40B4-BE49-F238E27FC236}">
                <a16:creationId xmlns:a16="http://schemas.microsoft.com/office/drawing/2014/main" xmlns="" id="{EEBD3F14-61A2-4B56-81E2-641712F82702}"/>
              </a:ext>
            </a:extLst>
          </p:cNvPr>
          <p:cNvSpPr/>
          <p:nvPr/>
        </p:nvSpPr>
        <p:spPr>
          <a:xfrm>
            <a:off x="649995" y="1637940"/>
            <a:ext cx="3415978" cy="4738006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Έγκριση από την ΕΕ </a:t>
            </a: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πρόσθετης ενίσχυσης 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επενδυτικών σχεδίων ύψους 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€ 2,7 δισ.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2 νέα προγράμματα το Μάιο 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«Γενική Επιχειρηματικότητα»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«Επιχειρηματικότητα Πολύ Μικρών και Μικρών </a:t>
            </a:r>
            <a:r>
              <a:rPr lang="el-GR" sz="1600" dirty="0" err="1">
                <a:solidFill>
                  <a:schemeClr val="bg1"/>
                </a:solidFill>
                <a:cs typeface="Arial"/>
                <a:sym typeface="Arial"/>
              </a:rPr>
              <a:t>Επιχειρή-σεων</a:t>
            </a: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»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xmlns="" id="{1D7FD72A-367A-4BAD-B5B9-ABBF2D0710E1}"/>
              </a:ext>
            </a:extLst>
          </p:cNvPr>
          <p:cNvSpPr/>
          <p:nvPr/>
        </p:nvSpPr>
        <p:spPr>
          <a:xfrm>
            <a:off x="573820" y="1382757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Αναπτυξιακός Νόμος</a:t>
            </a:r>
          </a:p>
          <a:p>
            <a:pPr lvl="0"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37" name="Group 159">
            <a:extLst>
              <a:ext uri="{FF2B5EF4-FFF2-40B4-BE49-F238E27FC236}">
                <a16:creationId xmlns:a16="http://schemas.microsoft.com/office/drawing/2014/main" xmlns="" id="{C68B1B0F-38D2-4394-8507-3B911DCB18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6204" y="2296405"/>
            <a:ext cx="756113" cy="756000"/>
            <a:chOff x="986" y="0"/>
            <a:chExt cx="6714" cy="6713"/>
          </a:xfrm>
          <a:solidFill>
            <a:schemeClr val="bg1"/>
          </a:solidFill>
        </p:grpSpPr>
        <p:sp>
          <p:nvSpPr>
            <p:cNvPr id="38" name="Freeform 160">
              <a:extLst>
                <a:ext uri="{FF2B5EF4-FFF2-40B4-BE49-F238E27FC236}">
                  <a16:creationId xmlns:a16="http://schemas.microsoft.com/office/drawing/2014/main" xmlns="" id="{C47F4F9F-EE2D-4A08-A318-ECBA56FE6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14" cy="6713"/>
            </a:xfrm>
            <a:custGeom>
              <a:avLst/>
              <a:gdLst>
                <a:gd name="T0" fmla="*/ 0 w 6714"/>
                <a:gd name="T1" fmla="*/ 0 h 6713"/>
                <a:gd name="T2" fmla="*/ 0 w 6714"/>
                <a:gd name="T3" fmla="*/ 6713 h 6713"/>
                <a:gd name="T4" fmla="*/ 6714 w 6714"/>
                <a:gd name="T5" fmla="*/ 6713 h 6713"/>
                <a:gd name="T6" fmla="*/ 6714 w 6714"/>
                <a:gd name="T7" fmla="*/ 0 h 6713"/>
                <a:gd name="T8" fmla="*/ 0 w 6714"/>
                <a:gd name="T9" fmla="*/ 0 h 6713"/>
                <a:gd name="T10" fmla="*/ 6428 w 6714"/>
                <a:gd name="T11" fmla="*/ 4819 h 6713"/>
                <a:gd name="T12" fmla="*/ 2920 w 6714"/>
                <a:gd name="T13" fmla="*/ 4819 h 6713"/>
                <a:gd name="T14" fmla="*/ 4242 w 6714"/>
                <a:gd name="T15" fmla="*/ 3497 h 6713"/>
                <a:gd name="T16" fmla="*/ 5106 w 6714"/>
                <a:gd name="T17" fmla="*/ 3497 h 6713"/>
                <a:gd name="T18" fmla="*/ 5378 w 6714"/>
                <a:gd name="T19" fmla="*/ 3222 h 6713"/>
                <a:gd name="T20" fmla="*/ 5378 w 6714"/>
                <a:gd name="T21" fmla="*/ 3499 h 6713"/>
                <a:gd name="T22" fmla="*/ 5668 w 6714"/>
                <a:gd name="T23" fmla="*/ 3499 h 6713"/>
                <a:gd name="T24" fmla="*/ 5668 w 6714"/>
                <a:gd name="T25" fmla="*/ 3212 h 6713"/>
                <a:gd name="T26" fmla="*/ 5386 w 6714"/>
                <a:gd name="T27" fmla="*/ 3212 h 6713"/>
                <a:gd name="T28" fmla="*/ 6428 w 6714"/>
                <a:gd name="T29" fmla="*/ 2160 h 6713"/>
                <a:gd name="T30" fmla="*/ 6428 w 6714"/>
                <a:gd name="T31" fmla="*/ 4819 h 6713"/>
                <a:gd name="T32" fmla="*/ 288 w 6714"/>
                <a:gd name="T33" fmla="*/ 5107 h 6713"/>
                <a:gd name="T34" fmla="*/ 1404 w 6714"/>
                <a:gd name="T35" fmla="*/ 5107 h 6713"/>
                <a:gd name="T36" fmla="*/ 288 w 6714"/>
                <a:gd name="T37" fmla="*/ 6225 h 6713"/>
                <a:gd name="T38" fmla="*/ 288 w 6714"/>
                <a:gd name="T39" fmla="*/ 5107 h 6713"/>
                <a:gd name="T40" fmla="*/ 288 w 6714"/>
                <a:gd name="T41" fmla="*/ 4819 h 6713"/>
                <a:gd name="T42" fmla="*/ 288 w 6714"/>
                <a:gd name="T43" fmla="*/ 3499 h 6713"/>
                <a:gd name="T44" fmla="*/ 454 w 6714"/>
                <a:gd name="T45" fmla="*/ 3499 h 6713"/>
                <a:gd name="T46" fmla="*/ 454 w 6714"/>
                <a:gd name="T47" fmla="*/ 3212 h 6713"/>
                <a:gd name="T48" fmla="*/ 288 w 6714"/>
                <a:gd name="T49" fmla="*/ 3212 h 6713"/>
                <a:gd name="T50" fmla="*/ 288 w 6714"/>
                <a:gd name="T51" fmla="*/ 1892 h 6713"/>
                <a:gd name="T52" fmla="*/ 6290 w 6714"/>
                <a:gd name="T53" fmla="*/ 1892 h 6713"/>
                <a:gd name="T54" fmla="*/ 4986 w 6714"/>
                <a:gd name="T55" fmla="*/ 3210 h 6713"/>
                <a:gd name="T56" fmla="*/ 4124 w 6714"/>
                <a:gd name="T57" fmla="*/ 3210 h 6713"/>
                <a:gd name="T58" fmla="*/ 3930 w 6714"/>
                <a:gd name="T59" fmla="*/ 3405 h 6713"/>
                <a:gd name="T60" fmla="*/ 3930 w 6714"/>
                <a:gd name="T61" fmla="*/ 3212 h 6713"/>
                <a:gd name="T62" fmla="*/ 3640 w 6714"/>
                <a:gd name="T63" fmla="*/ 3212 h 6713"/>
                <a:gd name="T64" fmla="*/ 3640 w 6714"/>
                <a:gd name="T65" fmla="*/ 3499 h 6713"/>
                <a:gd name="T66" fmla="*/ 3834 w 6714"/>
                <a:gd name="T67" fmla="*/ 3499 h 6713"/>
                <a:gd name="T68" fmla="*/ 2514 w 6714"/>
                <a:gd name="T69" fmla="*/ 4819 h 6713"/>
                <a:gd name="T70" fmla="*/ 288 w 6714"/>
                <a:gd name="T71" fmla="*/ 4819 h 6713"/>
                <a:gd name="T72" fmla="*/ 6428 w 6714"/>
                <a:gd name="T73" fmla="*/ 286 h 6713"/>
                <a:gd name="T74" fmla="*/ 6428 w 6714"/>
                <a:gd name="T75" fmla="*/ 1606 h 6713"/>
                <a:gd name="T76" fmla="*/ 288 w 6714"/>
                <a:gd name="T77" fmla="*/ 1606 h 6713"/>
                <a:gd name="T78" fmla="*/ 288 w 6714"/>
                <a:gd name="T79" fmla="*/ 286 h 6713"/>
                <a:gd name="T80" fmla="*/ 6428 w 6714"/>
                <a:gd name="T81" fmla="*/ 286 h 6713"/>
                <a:gd name="T82" fmla="*/ 490 w 6714"/>
                <a:gd name="T83" fmla="*/ 6427 h 6713"/>
                <a:gd name="T84" fmla="*/ 1810 w 6714"/>
                <a:gd name="T85" fmla="*/ 5107 h 6713"/>
                <a:gd name="T86" fmla="*/ 6428 w 6714"/>
                <a:gd name="T87" fmla="*/ 5107 h 6713"/>
                <a:gd name="T88" fmla="*/ 6428 w 6714"/>
                <a:gd name="T89" fmla="*/ 6427 h 6713"/>
                <a:gd name="T90" fmla="*/ 490 w 6714"/>
                <a:gd name="T91" fmla="*/ 6427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14" h="6713">
                  <a:moveTo>
                    <a:pt x="0" y="0"/>
                  </a:moveTo>
                  <a:lnTo>
                    <a:pt x="0" y="6713"/>
                  </a:lnTo>
                  <a:lnTo>
                    <a:pt x="6714" y="6713"/>
                  </a:lnTo>
                  <a:lnTo>
                    <a:pt x="6714" y="0"/>
                  </a:lnTo>
                  <a:lnTo>
                    <a:pt x="0" y="0"/>
                  </a:lnTo>
                  <a:close/>
                  <a:moveTo>
                    <a:pt x="6428" y="4819"/>
                  </a:moveTo>
                  <a:lnTo>
                    <a:pt x="2920" y="4819"/>
                  </a:lnTo>
                  <a:lnTo>
                    <a:pt x="4242" y="3497"/>
                  </a:lnTo>
                  <a:lnTo>
                    <a:pt x="5106" y="3497"/>
                  </a:lnTo>
                  <a:lnTo>
                    <a:pt x="5378" y="3222"/>
                  </a:lnTo>
                  <a:lnTo>
                    <a:pt x="5378" y="3499"/>
                  </a:lnTo>
                  <a:lnTo>
                    <a:pt x="5668" y="3499"/>
                  </a:lnTo>
                  <a:lnTo>
                    <a:pt x="5668" y="3212"/>
                  </a:lnTo>
                  <a:lnTo>
                    <a:pt x="5386" y="3212"/>
                  </a:lnTo>
                  <a:lnTo>
                    <a:pt x="6428" y="2160"/>
                  </a:lnTo>
                  <a:lnTo>
                    <a:pt x="6428" y="4819"/>
                  </a:lnTo>
                  <a:close/>
                  <a:moveTo>
                    <a:pt x="288" y="5107"/>
                  </a:moveTo>
                  <a:lnTo>
                    <a:pt x="1404" y="5107"/>
                  </a:lnTo>
                  <a:lnTo>
                    <a:pt x="288" y="6225"/>
                  </a:lnTo>
                  <a:lnTo>
                    <a:pt x="288" y="5107"/>
                  </a:lnTo>
                  <a:close/>
                  <a:moveTo>
                    <a:pt x="288" y="4819"/>
                  </a:moveTo>
                  <a:lnTo>
                    <a:pt x="288" y="3499"/>
                  </a:lnTo>
                  <a:lnTo>
                    <a:pt x="454" y="3499"/>
                  </a:lnTo>
                  <a:lnTo>
                    <a:pt x="454" y="3212"/>
                  </a:lnTo>
                  <a:lnTo>
                    <a:pt x="288" y="3212"/>
                  </a:lnTo>
                  <a:lnTo>
                    <a:pt x="288" y="1892"/>
                  </a:lnTo>
                  <a:lnTo>
                    <a:pt x="6290" y="1892"/>
                  </a:lnTo>
                  <a:lnTo>
                    <a:pt x="4986" y="3210"/>
                  </a:lnTo>
                  <a:lnTo>
                    <a:pt x="4124" y="3210"/>
                  </a:lnTo>
                  <a:lnTo>
                    <a:pt x="3930" y="3405"/>
                  </a:lnTo>
                  <a:lnTo>
                    <a:pt x="3930" y="3212"/>
                  </a:lnTo>
                  <a:lnTo>
                    <a:pt x="3640" y="3212"/>
                  </a:lnTo>
                  <a:lnTo>
                    <a:pt x="3640" y="3499"/>
                  </a:lnTo>
                  <a:lnTo>
                    <a:pt x="3834" y="3499"/>
                  </a:lnTo>
                  <a:lnTo>
                    <a:pt x="2514" y="4819"/>
                  </a:lnTo>
                  <a:lnTo>
                    <a:pt x="288" y="4819"/>
                  </a:lnTo>
                  <a:close/>
                  <a:moveTo>
                    <a:pt x="6428" y="286"/>
                  </a:moveTo>
                  <a:lnTo>
                    <a:pt x="6428" y="1606"/>
                  </a:lnTo>
                  <a:lnTo>
                    <a:pt x="288" y="1606"/>
                  </a:lnTo>
                  <a:lnTo>
                    <a:pt x="288" y="286"/>
                  </a:lnTo>
                  <a:lnTo>
                    <a:pt x="6428" y="286"/>
                  </a:lnTo>
                  <a:close/>
                  <a:moveTo>
                    <a:pt x="490" y="6427"/>
                  </a:moveTo>
                  <a:lnTo>
                    <a:pt x="1810" y="5107"/>
                  </a:lnTo>
                  <a:lnTo>
                    <a:pt x="6428" y="5107"/>
                  </a:lnTo>
                  <a:lnTo>
                    <a:pt x="6428" y="6427"/>
                  </a:lnTo>
                  <a:lnTo>
                    <a:pt x="490" y="6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9" name="Rectangle 161">
              <a:extLst>
                <a:ext uri="{FF2B5EF4-FFF2-40B4-BE49-F238E27FC236}">
                  <a16:creationId xmlns:a16="http://schemas.microsoft.com/office/drawing/2014/main" xmlns="" id="{FADEC22E-119A-4E7D-98E4-20AEADC7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0" name="Rectangle 162">
              <a:extLst>
                <a:ext uri="{FF2B5EF4-FFF2-40B4-BE49-F238E27FC236}">
                  <a16:creationId xmlns:a16="http://schemas.microsoft.com/office/drawing/2014/main" xmlns="" id="{C014CB96-30A1-4C53-81C9-C993CBE6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1" name="Rectangle 163">
              <a:extLst>
                <a:ext uri="{FF2B5EF4-FFF2-40B4-BE49-F238E27FC236}">
                  <a16:creationId xmlns:a16="http://schemas.microsoft.com/office/drawing/2014/main" xmlns="" id="{FB52FE3B-DCBE-4401-A235-BA06A454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2" name="Rectangle 164">
              <a:extLst>
                <a:ext uri="{FF2B5EF4-FFF2-40B4-BE49-F238E27FC236}">
                  <a16:creationId xmlns:a16="http://schemas.microsoft.com/office/drawing/2014/main" xmlns="" id="{ADFFFB73-362D-4015-8C62-8D8A7B69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3" name="Rectangle 165">
              <a:extLst>
                <a:ext uri="{FF2B5EF4-FFF2-40B4-BE49-F238E27FC236}">
                  <a16:creationId xmlns:a16="http://schemas.microsoft.com/office/drawing/2014/main" xmlns="" id="{20DBE68F-0BCE-4467-9AC9-A21B60CA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Rectangle 166">
              <a:extLst>
                <a:ext uri="{FF2B5EF4-FFF2-40B4-BE49-F238E27FC236}">
                  <a16:creationId xmlns:a16="http://schemas.microsoft.com/office/drawing/2014/main" xmlns="" id="{505E8E7F-8905-42C6-A245-5AE0ED36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B7C7B8D-31EB-4628-9030-E070F79419A6}"/>
              </a:ext>
            </a:extLst>
          </p:cNvPr>
          <p:cNvGrpSpPr/>
          <p:nvPr/>
        </p:nvGrpSpPr>
        <p:grpSpPr>
          <a:xfrm>
            <a:off x="8408969" y="2296405"/>
            <a:ext cx="847521" cy="850057"/>
            <a:chOff x="8687158" y="2668240"/>
            <a:chExt cx="720000" cy="720000"/>
          </a:xfrm>
        </p:grpSpPr>
        <p:sp>
          <p:nvSpPr>
            <p:cNvPr id="46" name="Freeform 166">
              <a:extLst>
                <a:ext uri="{FF2B5EF4-FFF2-40B4-BE49-F238E27FC236}">
                  <a16:creationId xmlns:a16="http://schemas.microsoft.com/office/drawing/2014/main" xmlns="" id="{710544F5-0A4F-4165-A2ED-84F01D2AB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757562"/>
              <a:ext cx="449323" cy="211128"/>
            </a:xfrm>
            <a:custGeom>
              <a:avLst/>
              <a:gdLst>
                <a:gd name="T0" fmla="*/ 33 w 166"/>
                <a:gd name="T1" fmla="*/ 55 h 78"/>
                <a:gd name="T2" fmla="*/ 45 w 166"/>
                <a:gd name="T3" fmla="*/ 55 h 78"/>
                <a:gd name="T4" fmla="*/ 45 w 166"/>
                <a:gd name="T5" fmla="*/ 68 h 78"/>
                <a:gd name="T6" fmla="*/ 33 w 166"/>
                <a:gd name="T7" fmla="*/ 68 h 78"/>
                <a:gd name="T8" fmla="*/ 33 w 166"/>
                <a:gd name="T9" fmla="*/ 55 h 78"/>
                <a:gd name="T10" fmla="*/ 78 w 166"/>
                <a:gd name="T11" fmla="*/ 11 h 78"/>
                <a:gd name="T12" fmla="*/ 89 w 166"/>
                <a:gd name="T13" fmla="*/ 11 h 78"/>
                <a:gd name="T14" fmla="*/ 89 w 166"/>
                <a:gd name="T15" fmla="*/ 68 h 78"/>
                <a:gd name="T16" fmla="*/ 78 w 166"/>
                <a:gd name="T17" fmla="*/ 68 h 78"/>
                <a:gd name="T18" fmla="*/ 78 w 166"/>
                <a:gd name="T19" fmla="*/ 11 h 78"/>
                <a:gd name="T20" fmla="*/ 122 w 166"/>
                <a:gd name="T21" fmla="*/ 33 h 78"/>
                <a:gd name="T22" fmla="*/ 133 w 166"/>
                <a:gd name="T23" fmla="*/ 33 h 78"/>
                <a:gd name="T24" fmla="*/ 133 w 166"/>
                <a:gd name="T25" fmla="*/ 68 h 78"/>
                <a:gd name="T26" fmla="*/ 122 w 166"/>
                <a:gd name="T27" fmla="*/ 68 h 78"/>
                <a:gd name="T28" fmla="*/ 122 w 166"/>
                <a:gd name="T29" fmla="*/ 33 h 78"/>
                <a:gd name="T30" fmla="*/ 54 w 166"/>
                <a:gd name="T31" fmla="*/ 78 h 78"/>
                <a:gd name="T32" fmla="*/ 65 w 166"/>
                <a:gd name="T33" fmla="*/ 78 h 78"/>
                <a:gd name="T34" fmla="*/ 99 w 166"/>
                <a:gd name="T35" fmla="*/ 78 h 78"/>
                <a:gd name="T36" fmla="*/ 111 w 166"/>
                <a:gd name="T37" fmla="*/ 78 h 78"/>
                <a:gd name="T38" fmla="*/ 143 w 166"/>
                <a:gd name="T39" fmla="*/ 78 h 78"/>
                <a:gd name="T40" fmla="*/ 166 w 166"/>
                <a:gd name="T41" fmla="*/ 78 h 78"/>
                <a:gd name="T42" fmla="*/ 166 w 166"/>
                <a:gd name="T43" fmla="*/ 68 h 78"/>
                <a:gd name="T44" fmla="*/ 143 w 166"/>
                <a:gd name="T45" fmla="*/ 68 h 78"/>
                <a:gd name="T46" fmla="*/ 143 w 166"/>
                <a:gd name="T47" fmla="*/ 22 h 78"/>
                <a:gd name="T48" fmla="*/ 111 w 166"/>
                <a:gd name="T49" fmla="*/ 22 h 78"/>
                <a:gd name="T50" fmla="*/ 111 w 166"/>
                <a:gd name="T51" fmla="*/ 68 h 78"/>
                <a:gd name="T52" fmla="*/ 99 w 166"/>
                <a:gd name="T53" fmla="*/ 68 h 78"/>
                <a:gd name="T54" fmla="*/ 99 w 166"/>
                <a:gd name="T55" fmla="*/ 0 h 78"/>
                <a:gd name="T56" fmla="*/ 65 w 166"/>
                <a:gd name="T57" fmla="*/ 0 h 78"/>
                <a:gd name="T58" fmla="*/ 65 w 166"/>
                <a:gd name="T59" fmla="*/ 68 h 78"/>
                <a:gd name="T60" fmla="*/ 54 w 166"/>
                <a:gd name="T61" fmla="*/ 68 h 78"/>
                <a:gd name="T62" fmla="*/ 54 w 166"/>
                <a:gd name="T63" fmla="*/ 44 h 78"/>
                <a:gd name="T64" fmla="*/ 21 w 166"/>
                <a:gd name="T65" fmla="*/ 44 h 78"/>
                <a:gd name="T66" fmla="*/ 21 w 166"/>
                <a:gd name="T67" fmla="*/ 68 h 78"/>
                <a:gd name="T68" fmla="*/ 0 w 166"/>
                <a:gd name="T69" fmla="*/ 68 h 78"/>
                <a:gd name="T70" fmla="*/ 0 w 166"/>
                <a:gd name="T71" fmla="*/ 78 h 78"/>
                <a:gd name="T72" fmla="*/ 21 w 166"/>
                <a:gd name="T73" fmla="*/ 78 h 78"/>
                <a:gd name="T74" fmla="*/ 54 w 166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78">
                  <a:moveTo>
                    <a:pt x="33" y="55"/>
                  </a:moveTo>
                  <a:lnTo>
                    <a:pt x="45" y="55"/>
                  </a:lnTo>
                  <a:lnTo>
                    <a:pt x="45" y="68"/>
                  </a:lnTo>
                  <a:lnTo>
                    <a:pt x="33" y="68"/>
                  </a:lnTo>
                  <a:lnTo>
                    <a:pt x="33" y="55"/>
                  </a:lnTo>
                  <a:close/>
                  <a:moveTo>
                    <a:pt x="78" y="11"/>
                  </a:moveTo>
                  <a:lnTo>
                    <a:pt x="89" y="11"/>
                  </a:lnTo>
                  <a:lnTo>
                    <a:pt x="89" y="68"/>
                  </a:lnTo>
                  <a:lnTo>
                    <a:pt x="78" y="68"/>
                  </a:lnTo>
                  <a:lnTo>
                    <a:pt x="78" y="11"/>
                  </a:lnTo>
                  <a:close/>
                  <a:moveTo>
                    <a:pt x="122" y="33"/>
                  </a:moveTo>
                  <a:lnTo>
                    <a:pt x="133" y="33"/>
                  </a:lnTo>
                  <a:lnTo>
                    <a:pt x="133" y="68"/>
                  </a:lnTo>
                  <a:lnTo>
                    <a:pt x="122" y="68"/>
                  </a:lnTo>
                  <a:lnTo>
                    <a:pt x="122" y="33"/>
                  </a:lnTo>
                  <a:close/>
                  <a:moveTo>
                    <a:pt x="54" y="78"/>
                  </a:moveTo>
                  <a:lnTo>
                    <a:pt x="65" y="78"/>
                  </a:lnTo>
                  <a:lnTo>
                    <a:pt x="99" y="78"/>
                  </a:lnTo>
                  <a:lnTo>
                    <a:pt x="111" y="78"/>
                  </a:lnTo>
                  <a:lnTo>
                    <a:pt x="143" y="78"/>
                  </a:lnTo>
                  <a:lnTo>
                    <a:pt x="166" y="78"/>
                  </a:lnTo>
                  <a:lnTo>
                    <a:pt x="166" y="68"/>
                  </a:lnTo>
                  <a:lnTo>
                    <a:pt x="143" y="68"/>
                  </a:lnTo>
                  <a:lnTo>
                    <a:pt x="143" y="22"/>
                  </a:lnTo>
                  <a:lnTo>
                    <a:pt x="111" y="22"/>
                  </a:lnTo>
                  <a:lnTo>
                    <a:pt x="111" y="68"/>
                  </a:lnTo>
                  <a:lnTo>
                    <a:pt x="99" y="68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65" y="68"/>
                  </a:lnTo>
                  <a:lnTo>
                    <a:pt x="54" y="68"/>
                  </a:lnTo>
                  <a:lnTo>
                    <a:pt x="54" y="44"/>
                  </a:lnTo>
                  <a:lnTo>
                    <a:pt x="21" y="44"/>
                  </a:lnTo>
                  <a:lnTo>
                    <a:pt x="21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1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xmlns="" id="{1EF8B3BF-7213-41AE-A876-05645F94C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668240"/>
              <a:ext cx="720000" cy="720000"/>
            </a:xfrm>
            <a:custGeom>
              <a:avLst/>
              <a:gdLst>
                <a:gd name="T0" fmla="*/ 96 w 192"/>
                <a:gd name="T1" fmla="*/ 124 h 192"/>
                <a:gd name="T2" fmla="*/ 104 w 192"/>
                <a:gd name="T3" fmla="*/ 105 h 192"/>
                <a:gd name="T4" fmla="*/ 124 w 192"/>
                <a:gd name="T5" fmla="*/ 96 h 192"/>
                <a:gd name="T6" fmla="*/ 143 w 192"/>
                <a:gd name="T7" fmla="*/ 105 h 192"/>
                <a:gd name="T8" fmla="*/ 152 w 192"/>
                <a:gd name="T9" fmla="*/ 124 h 192"/>
                <a:gd name="T10" fmla="*/ 143 w 192"/>
                <a:gd name="T11" fmla="*/ 144 h 192"/>
                <a:gd name="T12" fmla="*/ 124 w 192"/>
                <a:gd name="T13" fmla="*/ 152 h 192"/>
                <a:gd name="T14" fmla="*/ 107 w 192"/>
                <a:gd name="T15" fmla="*/ 147 h 192"/>
                <a:gd name="T16" fmla="*/ 128 w 192"/>
                <a:gd name="T17" fmla="*/ 126 h 192"/>
                <a:gd name="T18" fmla="*/ 128 w 192"/>
                <a:gd name="T19" fmla="*/ 136 h 192"/>
                <a:gd name="T20" fmla="*/ 136 w 192"/>
                <a:gd name="T21" fmla="*/ 136 h 192"/>
                <a:gd name="T22" fmla="*/ 136 w 192"/>
                <a:gd name="T23" fmla="*/ 112 h 192"/>
                <a:gd name="T24" fmla="*/ 112 w 192"/>
                <a:gd name="T25" fmla="*/ 112 h 192"/>
                <a:gd name="T26" fmla="*/ 112 w 192"/>
                <a:gd name="T27" fmla="*/ 120 h 192"/>
                <a:gd name="T28" fmla="*/ 122 w 192"/>
                <a:gd name="T29" fmla="*/ 120 h 192"/>
                <a:gd name="T30" fmla="*/ 101 w 192"/>
                <a:gd name="T31" fmla="*/ 141 h 192"/>
                <a:gd name="T32" fmla="*/ 96 w 192"/>
                <a:gd name="T33" fmla="*/ 124 h 192"/>
                <a:gd name="T34" fmla="*/ 0 w 192"/>
                <a:gd name="T35" fmla="*/ 0 h 192"/>
                <a:gd name="T36" fmla="*/ 0 w 192"/>
                <a:gd name="T37" fmla="*/ 64 h 192"/>
                <a:gd name="T38" fmla="*/ 8 w 192"/>
                <a:gd name="T39" fmla="*/ 64 h 192"/>
                <a:gd name="T40" fmla="*/ 8 w 192"/>
                <a:gd name="T41" fmla="*/ 8 h 192"/>
                <a:gd name="T42" fmla="*/ 184 w 192"/>
                <a:gd name="T43" fmla="*/ 8 h 192"/>
                <a:gd name="T44" fmla="*/ 184 w 192"/>
                <a:gd name="T45" fmla="*/ 184 h 192"/>
                <a:gd name="T46" fmla="*/ 29 w 192"/>
                <a:gd name="T47" fmla="*/ 184 h 192"/>
                <a:gd name="T48" fmla="*/ 68 w 192"/>
                <a:gd name="T49" fmla="*/ 146 h 192"/>
                <a:gd name="T50" fmla="*/ 88 w 192"/>
                <a:gd name="T51" fmla="*/ 166 h 192"/>
                <a:gd name="T52" fmla="*/ 101 w 192"/>
                <a:gd name="T53" fmla="*/ 152 h 192"/>
                <a:gd name="T54" fmla="*/ 124 w 192"/>
                <a:gd name="T55" fmla="*/ 160 h 192"/>
                <a:gd name="T56" fmla="*/ 146 w 192"/>
                <a:gd name="T57" fmla="*/ 152 h 192"/>
                <a:gd name="T58" fmla="*/ 169 w 192"/>
                <a:gd name="T59" fmla="*/ 175 h 192"/>
                <a:gd name="T60" fmla="*/ 174 w 192"/>
                <a:gd name="T61" fmla="*/ 169 h 192"/>
                <a:gd name="T62" fmla="*/ 152 w 192"/>
                <a:gd name="T63" fmla="*/ 147 h 192"/>
                <a:gd name="T64" fmla="*/ 149 w 192"/>
                <a:gd name="T65" fmla="*/ 99 h 192"/>
                <a:gd name="T66" fmla="*/ 98 w 192"/>
                <a:gd name="T67" fmla="*/ 99 h 192"/>
                <a:gd name="T68" fmla="*/ 96 w 192"/>
                <a:gd name="T69" fmla="*/ 147 h 192"/>
                <a:gd name="T70" fmla="*/ 88 w 192"/>
                <a:gd name="T71" fmla="*/ 155 h 192"/>
                <a:gd name="T72" fmla="*/ 68 w 192"/>
                <a:gd name="T73" fmla="*/ 135 h 192"/>
                <a:gd name="T74" fmla="*/ 18 w 192"/>
                <a:gd name="T75" fmla="*/ 184 h 192"/>
                <a:gd name="T76" fmla="*/ 8 w 192"/>
                <a:gd name="T77" fmla="*/ 184 h 192"/>
                <a:gd name="T78" fmla="*/ 8 w 192"/>
                <a:gd name="T79" fmla="*/ 88 h 192"/>
                <a:gd name="T80" fmla="*/ 0 w 192"/>
                <a:gd name="T81" fmla="*/ 88 h 192"/>
                <a:gd name="T82" fmla="*/ 0 w 192"/>
                <a:gd name="T83" fmla="*/ 192 h 192"/>
                <a:gd name="T84" fmla="*/ 192 w 192"/>
                <a:gd name="T85" fmla="*/ 192 h 192"/>
                <a:gd name="T86" fmla="*/ 192 w 192"/>
                <a:gd name="T87" fmla="*/ 0 h 192"/>
                <a:gd name="T88" fmla="*/ 0 w 192"/>
                <a:gd name="T8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92">
                  <a:moveTo>
                    <a:pt x="96" y="124"/>
                  </a:moveTo>
                  <a:cubicBezTo>
                    <a:pt x="96" y="117"/>
                    <a:pt x="99" y="110"/>
                    <a:pt x="104" y="105"/>
                  </a:cubicBezTo>
                  <a:cubicBezTo>
                    <a:pt x="109" y="99"/>
                    <a:pt x="116" y="96"/>
                    <a:pt x="124" y="96"/>
                  </a:cubicBezTo>
                  <a:cubicBezTo>
                    <a:pt x="131" y="96"/>
                    <a:pt x="138" y="99"/>
                    <a:pt x="143" y="105"/>
                  </a:cubicBezTo>
                  <a:cubicBezTo>
                    <a:pt x="149" y="110"/>
                    <a:pt x="152" y="117"/>
                    <a:pt x="152" y="124"/>
                  </a:cubicBezTo>
                  <a:cubicBezTo>
                    <a:pt x="152" y="132"/>
                    <a:pt x="149" y="139"/>
                    <a:pt x="143" y="144"/>
                  </a:cubicBezTo>
                  <a:cubicBezTo>
                    <a:pt x="138" y="149"/>
                    <a:pt x="131" y="152"/>
                    <a:pt x="124" y="152"/>
                  </a:cubicBezTo>
                  <a:cubicBezTo>
                    <a:pt x="118" y="152"/>
                    <a:pt x="112" y="150"/>
                    <a:pt x="107" y="14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98" y="136"/>
                    <a:pt x="96" y="130"/>
                    <a:pt x="96" y="124"/>
                  </a:cubicBezTo>
                  <a:close/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8" y="157"/>
                    <a:pt x="116" y="160"/>
                    <a:pt x="124" y="160"/>
                  </a:cubicBezTo>
                  <a:cubicBezTo>
                    <a:pt x="132" y="160"/>
                    <a:pt x="139" y="157"/>
                    <a:pt x="146" y="152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63" y="132"/>
                    <a:pt x="162" y="112"/>
                    <a:pt x="149" y="99"/>
                  </a:cubicBezTo>
                  <a:cubicBezTo>
                    <a:pt x="135" y="85"/>
                    <a:pt x="112" y="85"/>
                    <a:pt x="98" y="99"/>
                  </a:cubicBezTo>
                  <a:cubicBezTo>
                    <a:pt x="85" y="112"/>
                    <a:pt x="84" y="132"/>
                    <a:pt x="96" y="147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Rectangle 168">
              <a:extLst>
                <a:ext uri="{FF2B5EF4-FFF2-40B4-BE49-F238E27FC236}">
                  <a16:creationId xmlns:a16="http://schemas.microsoft.com/office/drawing/2014/main" xmlns="" id="{03481B89-5812-4578-9941-5CCE78C9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6708" y="2757562"/>
              <a:ext cx="151579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169">
              <a:extLst>
                <a:ext uri="{FF2B5EF4-FFF2-40B4-BE49-F238E27FC236}">
                  <a16:creationId xmlns:a16="http://schemas.microsoft.com/office/drawing/2014/main" xmlns="" id="{F6524DB1-3D15-42D8-8278-FF8EF570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060" y="2757562"/>
              <a:ext cx="24362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170">
              <a:extLst>
                <a:ext uri="{FF2B5EF4-FFF2-40B4-BE49-F238E27FC236}">
                  <a16:creationId xmlns:a16="http://schemas.microsoft.com/office/drawing/2014/main" xmlns="" id="{9FE65F85-AF8B-4FD7-94C0-40CBC9E9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098" y="2817111"/>
              <a:ext cx="89324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171">
              <a:extLst>
                <a:ext uri="{FF2B5EF4-FFF2-40B4-BE49-F238E27FC236}">
                  <a16:creationId xmlns:a16="http://schemas.microsoft.com/office/drawing/2014/main" xmlns="" id="{4F0AB3A5-85C6-4215-B283-BD2DD621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481" y="2817111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172">
              <a:extLst>
                <a:ext uri="{FF2B5EF4-FFF2-40B4-BE49-F238E27FC236}">
                  <a16:creationId xmlns:a16="http://schemas.microsoft.com/office/drawing/2014/main" xmlns="" id="{062DDA4E-572A-4080-9A8E-87F634A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323" y="3028239"/>
              <a:ext cx="15428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173">
              <a:extLst>
                <a:ext uri="{FF2B5EF4-FFF2-40B4-BE49-F238E27FC236}">
                  <a16:creationId xmlns:a16="http://schemas.microsoft.com/office/drawing/2014/main" xmlns="" id="{B9DD713C-0B00-4460-B715-AD286C9B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28239"/>
              <a:ext cx="32481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174">
              <a:extLst>
                <a:ext uri="{FF2B5EF4-FFF2-40B4-BE49-F238E27FC236}">
                  <a16:creationId xmlns:a16="http://schemas.microsoft.com/office/drawing/2014/main" xmlns="" id="{EF7B2030-EA8E-434E-AA2C-0079C0DE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87788"/>
              <a:ext cx="8661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175">
              <a:extLst>
                <a:ext uri="{FF2B5EF4-FFF2-40B4-BE49-F238E27FC236}">
                  <a16:creationId xmlns:a16="http://schemas.microsoft.com/office/drawing/2014/main" xmlns="" id="{6D92D35B-591A-4EA1-8B53-4201ECCB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286" y="3087788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56" name="Freeform 24">
            <a:extLst>
              <a:ext uri="{FF2B5EF4-FFF2-40B4-BE49-F238E27FC236}">
                <a16:creationId xmlns:a16="http://schemas.microsoft.com/office/drawing/2014/main" xmlns="" id="{075073D9-37DA-4ECD-A8B2-16B065CE40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94877" y="2296405"/>
            <a:ext cx="756000" cy="756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688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60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7037" name="think-cell Slide" r:id="rId4" imgW="360" imgH="360" progId="">
              <p:embed/>
            </p:oleObj>
          </a:graphicData>
        </a:graphic>
      </p:graphicFrame>
      <p:sp>
        <p:nvSpPr>
          <p:cNvPr id="19" name="Google Shape;703;p5">
            <a:extLst>
              <a:ext uri="{FF2B5EF4-FFF2-40B4-BE49-F238E27FC236}">
                <a16:creationId xmlns:a16="http://schemas.microsoft.com/office/drawing/2014/main" xmlns="" id="{723C2DDD-5D15-4156-BF2A-FB91D1036F2F}"/>
              </a:ext>
            </a:extLst>
          </p:cNvPr>
          <p:cNvSpPr/>
          <p:nvPr/>
        </p:nvSpPr>
        <p:spPr>
          <a:xfrm>
            <a:off x="4858475" y="1799685"/>
            <a:ext cx="3502280" cy="4556727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44000" tIns="612000" rIns="216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lang="el-GR" sz="20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Βελτιωμένοι μηχανισμοί ωρίμανσης και παρακολούθησης στρατηγικών έργων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Εξασφάλιση</a:t>
            </a:r>
            <a:r>
              <a:rPr lang="en-US" sz="20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της έγκυρης προετοιμασίας και διευκόλυνση της ιδιωτικής χρηματοδότησης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xmlns="" id="{A837BC17-787D-49FA-893D-F22B11DF05BA}"/>
              </a:ext>
            </a:extLst>
          </p:cNvPr>
          <p:cNvSpPr/>
          <p:nvPr/>
        </p:nvSpPr>
        <p:spPr>
          <a:xfrm>
            <a:off x="795521" y="1793290"/>
            <a:ext cx="3463068" cy="4563122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44000" tIns="612000" rIns="144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marL="180000" indent="-1800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ct val="100000"/>
            </a:pPr>
            <a:endParaRPr lang="el-GR" sz="2400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Σχεδιασμός και συντονισμός μελλοντικών στρατηγικών επενδύσεων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Μεγιστοποίηση της συμπληρωματικότητας μεταξύ ιδιωτικών, δημόσιων</a:t>
            </a:r>
            <a:r>
              <a:rPr lang="en-US" sz="2000" dirty="0">
                <a:solidFill>
                  <a:schemeClr val="bg1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έργων και έργων ΕΣΠΑ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xmlns="" id="{A4FFB951-6B40-4150-AE97-BE3413C39458}"/>
              </a:ext>
            </a:extLst>
          </p:cNvPr>
          <p:cNvSpPr/>
          <p:nvPr/>
        </p:nvSpPr>
        <p:spPr>
          <a:xfrm>
            <a:off x="712976" y="1533782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Προγραμματισμός  στρατηγικών έργων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xmlns="" id="{9AC4FB0C-F8D6-4508-8F6E-2E1918E92169}"/>
              </a:ext>
            </a:extLst>
          </p:cNvPr>
          <p:cNvSpPr/>
          <p:nvPr/>
        </p:nvSpPr>
        <p:spPr>
          <a:xfrm>
            <a:off x="4762880" y="1524906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Δημιουργία μηχανισμού ωρίμανσης έργων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Δημιουργία μηχανισμού ε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πιτάχυνσης μεγάλων έργων</a:t>
            </a:r>
            <a:endParaRPr lang="el-GR" sz="2600" dirty="0">
              <a:solidFill>
                <a:prstClr val="white"/>
              </a:solidFill>
              <a:cs typeface="Calibri" panose="020F0502020204030204" pitchFamily="34" charset="0"/>
              <a:sym typeface="Georgia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C6C576B3-0B92-420F-A541-A5F85E38F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3536" y="2459041"/>
            <a:ext cx="756000" cy="756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 dirty="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ECAD59-25F5-4400-8B08-905B6E68B3F5}"/>
              </a:ext>
            </a:extLst>
          </p:cNvPr>
          <p:cNvGrpSpPr/>
          <p:nvPr/>
        </p:nvGrpSpPr>
        <p:grpSpPr>
          <a:xfrm>
            <a:off x="5076102" y="2456981"/>
            <a:ext cx="756897" cy="756000"/>
            <a:chOff x="5562664" y="2456981"/>
            <a:chExt cx="756897" cy="756000"/>
          </a:xfrm>
        </p:grpSpPr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xmlns="" id="{435780C4-6E96-4525-9449-AD13F00DC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140" y="2601918"/>
              <a:ext cx="289875" cy="289874"/>
            </a:xfrm>
            <a:custGeom>
              <a:avLst/>
              <a:gdLst>
                <a:gd name="T0" fmla="*/ 111 w 221"/>
                <a:gd name="T1" fmla="*/ 0 h 221"/>
                <a:gd name="T2" fmla="*/ 0 w 221"/>
                <a:gd name="T3" fmla="*/ 110 h 221"/>
                <a:gd name="T4" fmla="*/ 111 w 221"/>
                <a:gd name="T5" fmla="*/ 221 h 221"/>
                <a:gd name="T6" fmla="*/ 221 w 221"/>
                <a:gd name="T7" fmla="*/ 110 h 221"/>
                <a:gd name="T8" fmla="*/ 111 w 221"/>
                <a:gd name="T9" fmla="*/ 0 h 221"/>
                <a:gd name="T10" fmla="*/ 123 w 221"/>
                <a:gd name="T11" fmla="*/ 113 h 221"/>
                <a:gd name="T12" fmla="*/ 123 w 221"/>
                <a:gd name="T13" fmla="*/ 25 h 221"/>
                <a:gd name="T14" fmla="*/ 197 w 221"/>
                <a:gd name="T15" fmla="*/ 110 h 221"/>
                <a:gd name="T16" fmla="*/ 111 w 221"/>
                <a:gd name="T17" fmla="*/ 197 h 221"/>
                <a:gd name="T18" fmla="*/ 85 w 221"/>
                <a:gd name="T19" fmla="*/ 193 h 221"/>
                <a:gd name="T20" fmla="*/ 123 w 221"/>
                <a:gd name="T21" fmla="*/ 113 h 221"/>
                <a:gd name="T22" fmla="*/ 51 w 221"/>
                <a:gd name="T23" fmla="*/ 48 h 221"/>
                <a:gd name="T24" fmla="*/ 99 w 221"/>
                <a:gd name="T25" fmla="*/ 25 h 221"/>
                <a:gd name="T26" fmla="*/ 99 w 221"/>
                <a:gd name="T27" fmla="*/ 84 h 221"/>
                <a:gd name="T28" fmla="*/ 51 w 221"/>
                <a:gd name="T29" fmla="*/ 48 h 221"/>
                <a:gd name="T30" fmla="*/ 96 w 221"/>
                <a:gd name="T31" fmla="*/ 113 h 221"/>
                <a:gd name="T32" fmla="*/ 63 w 221"/>
                <a:gd name="T33" fmla="*/ 183 h 221"/>
                <a:gd name="T34" fmla="*/ 32 w 221"/>
                <a:gd name="T35" fmla="*/ 74 h 221"/>
                <a:gd name="T36" fmla="*/ 36 w 221"/>
                <a:gd name="T37" fmla="*/ 67 h 221"/>
                <a:gd name="T38" fmla="*/ 96 w 221"/>
                <a:gd name="T39" fmla="*/ 1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21">
                  <a:moveTo>
                    <a:pt x="111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2"/>
                    <a:pt x="49" y="221"/>
                    <a:pt x="111" y="221"/>
                  </a:cubicBezTo>
                  <a:cubicBezTo>
                    <a:pt x="172" y="221"/>
                    <a:pt x="221" y="171"/>
                    <a:pt x="221" y="110"/>
                  </a:cubicBezTo>
                  <a:cubicBezTo>
                    <a:pt x="221" y="49"/>
                    <a:pt x="172" y="0"/>
                    <a:pt x="111" y="0"/>
                  </a:cubicBezTo>
                  <a:close/>
                  <a:moveTo>
                    <a:pt x="123" y="113"/>
                  </a:moveTo>
                  <a:cubicBezTo>
                    <a:pt x="123" y="25"/>
                    <a:pt x="123" y="25"/>
                    <a:pt x="123" y="25"/>
                  </a:cubicBezTo>
                  <a:cubicBezTo>
                    <a:pt x="165" y="31"/>
                    <a:pt x="197" y="67"/>
                    <a:pt x="197" y="110"/>
                  </a:cubicBezTo>
                  <a:cubicBezTo>
                    <a:pt x="197" y="158"/>
                    <a:pt x="158" y="197"/>
                    <a:pt x="111" y="197"/>
                  </a:cubicBezTo>
                  <a:cubicBezTo>
                    <a:pt x="101" y="197"/>
                    <a:pt x="93" y="196"/>
                    <a:pt x="85" y="193"/>
                  </a:cubicBezTo>
                  <a:lnTo>
                    <a:pt x="123" y="113"/>
                  </a:lnTo>
                  <a:close/>
                  <a:moveTo>
                    <a:pt x="51" y="48"/>
                  </a:moveTo>
                  <a:cubicBezTo>
                    <a:pt x="64" y="35"/>
                    <a:pt x="80" y="27"/>
                    <a:pt x="99" y="25"/>
                  </a:cubicBezTo>
                  <a:cubicBezTo>
                    <a:pt x="99" y="84"/>
                    <a:pt x="99" y="84"/>
                    <a:pt x="99" y="84"/>
                  </a:cubicBezTo>
                  <a:lnTo>
                    <a:pt x="51" y="48"/>
                  </a:lnTo>
                  <a:close/>
                  <a:moveTo>
                    <a:pt x="96" y="113"/>
                  </a:moveTo>
                  <a:cubicBezTo>
                    <a:pt x="63" y="183"/>
                    <a:pt x="63" y="183"/>
                    <a:pt x="63" y="183"/>
                  </a:cubicBezTo>
                  <a:cubicBezTo>
                    <a:pt x="27" y="160"/>
                    <a:pt x="14" y="113"/>
                    <a:pt x="32" y="74"/>
                  </a:cubicBezTo>
                  <a:cubicBezTo>
                    <a:pt x="33" y="71"/>
                    <a:pt x="34" y="69"/>
                    <a:pt x="36" y="67"/>
                  </a:cubicBezTo>
                  <a:lnTo>
                    <a:pt x="9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xmlns="" id="{ED63EFD5-6A76-4318-ACB5-868D3CBA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64" y="2456981"/>
              <a:ext cx="756897" cy="756000"/>
            </a:xfrm>
            <a:custGeom>
              <a:avLst/>
              <a:gdLst>
                <a:gd name="T0" fmla="*/ 576 w 576"/>
                <a:gd name="T1" fmla="*/ 80 h 576"/>
                <a:gd name="T2" fmla="*/ 576 w 576"/>
                <a:gd name="T3" fmla="*/ 0 h 576"/>
                <a:gd name="T4" fmla="*/ 0 w 576"/>
                <a:gd name="T5" fmla="*/ 0 h 576"/>
                <a:gd name="T6" fmla="*/ 0 w 576"/>
                <a:gd name="T7" fmla="*/ 80 h 576"/>
                <a:gd name="T8" fmla="*/ 32 w 576"/>
                <a:gd name="T9" fmla="*/ 80 h 576"/>
                <a:gd name="T10" fmla="*/ 32 w 576"/>
                <a:gd name="T11" fmla="*/ 466 h 576"/>
                <a:gd name="T12" fmla="*/ 0 w 576"/>
                <a:gd name="T13" fmla="*/ 466 h 576"/>
                <a:gd name="T14" fmla="*/ 0 w 576"/>
                <a:gd name="T15" fmla="*/ 546 h 576"/>
                <a:gd name="T16" fmla="*/ 263 w 576"/>
                <a:gd name="T17" fmla="*/ 546 h 576"/>
                <a:gd name="T18" fmla="*/ 303 w 576"/>
                <a:gd name="T19" fmla="*/ 576 h 576"/>
                <a:gd name="T20" fmla="*/ 343 w 576"/>
                <a:gd name="T21" fmla="*/ 546 h 576"/>
                <a:gd name="T22" fmla="*/ 576 w 576"/>
                <a:gd name="T23" fmla="*/ 546 h 576"/>
                <a:gd name="T24" fmla="*/ 576 w 576"/>
                <a:gd name="T25" fmla="*/ 466 h 576"/>
                <a:gd name="T26" fmla="*/ 544 w 576"/>
                <a:gd name="T27" fmla="*/ 466 h 576"/>
                <a:gd name="T28" fmla="*/ 544 w 576"/>
                <a:gd name="T29" fmla="*/ 80 h 576"/>
                <a:gd name="T30" fmla="*/ 576 w 576"/>
                <a:gd name="T31" fmla="*/ 80 h 576"/>
                <a:gd name="T32" fmla="*/ 316 w 576"/>
                <a:gd name="T33" fmla="*/ 546 h 576"/>
                <a:gd name="T34" fmla="*/ 303 w 576"/>
                <a:gd name="T35" fmla="*/ 552 h 576"/>
                <a:gd name="T36" fmla="*/ 290 w 576"/>
                <a:gd name="T37" fmla="*/ 546 h 576"/>
                <a:gd name="T38" fmla="*/ 316 w 576"/>
                <a:gd name="T39" fmla="*/ 546 h 576"/>
                <a:gd name="T40" fmla="*/ 552 w 576"/>
                <a:gd name="T41" fmla="*/ 491 h 576"/>
                <a:gd name="T42" fmla="*/ 552 w 576"/>
                <a:gd name="T43" fmla="*/ 522 h 576"/>
                <a:gd name="T44" fmla="*/ 24 w 576"/>
                <a:gd name="T45" fmla="*/ 522 h 576"/>
                <a:gd name="T46" fmla="*/ 24 w 576"/>
                <a:gd name="T47" fmla="*/ 491 h 576"/>
                <a:gd name="T48" fmla="*/ 552 w 576"/>
                <a:gd name="T49" fmla="*/ 491 h 576"/>
                <a:gd name="T50" fmla="*/ 57 w 576"/>
                <a:gd name="T51" fmla="*/ 466 h 576"/>
                <a:gd name="T52" fmla="*/ 57 w 576"/>
                <a:gd name="T53" fmla="*/ 80 h 576"/>
                <a:gd name="T54" fmla="*/ 519 w 576"/>
                <a:gd name="T55" fmla="*/ 80 h 576"/>
                <a:gd name="T56" fmla="*/ 519 w 576"/>
                <a:gd name="T57" fmla="*/ 466 h 576"/>
                <a:gd name="T58" fmla="*/ 57 w 576"/>
                <a:gd name="T59" fmla="*/ 466 h 576"/>
                <a:gd name="T60" fmla="*/ 552 w 576"/>
                <a:gd name="T61" fmla="*/ 25 h 576"/>
                <a:gd name="T62" fmla="*/ 552 w 576"/>
                <a:gd name="T63" fmla="*/ 56 h 576"/>
                <a:gd name="T64" fmla="*/ 24 w 576"/>
                <a:gd name="T65" fmla="*/ 56 h 576"/>
                <a:gd name="T66" fmla="*/ 24 w 576"/>
                <a:gd name="T67" fmla="*/ 25 h 576"/>
                <a:gd name="T68" fmla="*/ 552 w 576"/>
                <a:gd name="T69" fmla="*/ 2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6" h="576">
                  <a:moveTo>
                    <a:pt x="576" y="8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466"/>
                    <a:pt x="32" y="466"/>
                    <a:pt x="32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263" y="546"/>
                    <a:pt x="263" y="546"/>
                    <a:pt x="263" y="546"/>
                  </a:cubicBezTo>
                  <a:cubicBezTo>
                    <a:pt x="268" y="564"/>
                    <a:pt x="285" y="576"/>
                    <a:pt x="303" y="576"/>
                  </a:cubicBezTo>
                  <a:cubicBezTo>
                    <a:pt x="321" y="576"/>
                    <a:pt x="338" y="564"/>
                    <a:pt x="343" y="546"/>
                  </a:cubicBezTo>
                  <a:cubicBezTo>
                    <a:pt x="576" y="546"/>
                    <a:pt x="576" y="546"/>
                    <a:pt x="576" y="546"/>
                  </a:cubicBezTo>
                  <a:cubicBezTo>
                    <a:pt x="576" y="466"/>
                    <a:pt x="576" y="466"/>
                    <a:pt x="576" y="466"/>
                  </a:cubicBezTo>
                  <a:cubicBezTo>
                    <a:pt x="544" y="466"/>
                    <a:pt x="544" y="466"/>
                    <a:pt x="544" y="466"/>
                  </a:cubicBezTo>
                  <a:cubicBezTo>
                    <a:pt x="544" y="80"/>
                    <a:pt x="544" y="80"/>
                    <a:pt x="544" y="80"/>
                  </a:cubicBezTo>
                  <a:lnTo>
                    <a:pt x="576" y="80"/>
                  </a:lnTo>
                  <a:close/>
                  <a:moveTo>
                    <a:pt x="316" y="546"/>
                  </a:moveTo>
                  <a:cubicBezTo>
                    <a:pt x="312" y="550"/>
                    <a:pt x="308" y="552"/>
                    <a:pt x="303" y="552"/>
                  </a:cubicBezTo>
                  <a:cubicBezTo>
                    <a:pt x="298" y="552"/>
                    <a:pt x="293" y="550"/>
                    <a:pt x="290" y="546"/>
                  </a:cubicBezTo>
                  <a:lnTo>
                    <a:pt x="316" y="546"/>
                  </a:lnTo>
                  <a:close/>
                  <a:moveTo>
                    <a:pt x="552" y="491"/>
                  </a:moveTo>
                  <a:cubicBezTo>
                    <a:pt x="552" y="522"/>
                    <a:pt x="552" y="522"/>
                    <a:pt x="552" y="522"/>
                  </a:cubicBezTo>
                  <a:cubicBezTo>
                    <a:pt x="24" y="522"/>
                    <a:pt x="24" y="522"/>
                    <a:pt x="24" y="522"/>
                  </a:cubicBezTo>
                  <a:cubicBezTo>
                    <a:pt x="24" y="491"/>
                    <a:pt x="24" y="491"/>
                    <a:pt x="24" y="491"/>
                  </a:cubicBezTo>
                  <a:lnTo>
                    <a:pt x="552" y="491"/>
                  </a:lnTo>
                  <a:close/>
                  <a:moveTo>
                    <a:pt x="57" y="466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466"/>
                    <a:pt x="519" y="466"/>
                    <a:pt x="519" y="466"/>
                  </a:cubicBezTo>
                  <a:lnTo>
                    <a:pt x="57" y="466"/>
                  </a:lnTo>
                  <a:close/>
                  <a:moveTo>
                    <a:pt x="552" y="25"/>
                  </a:moveTo>
                  <a:cubicBezTo>
                    <a:pt x="552" y="56"/>
                    <a:pt x="552" y="56"/>
                    <a:pt x="552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552" y="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241">
              <a:extLst>
                <a:ext uri="{FF2B5EF4-FFF2-40B4-BE49-F238E27FC236}">
                  <a16:creationId xmlns:a16="http://schemas.microsoft.com/office/drawing/2014/main" xmlns="" id="{7D6AA983-01B2-4AA4-8193-1251E9E5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805" y="2958893"/>
              <a:ext cx="32208" cy="50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242">
              <a:extLst>
                <a:ext uri="{FF2B5EF4-FFF2-40B4-BE49-F238E27FC236}">
                  <a16:creationId xmlns:a16="http://schemas.microsoft.com/office/drawing/2014/main" xmlns="" id="{F30D32C9-5AC3-4FBB-B5E1-8CCBCB93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696" y="2934737"/>
              <a:ext cx="33103" cy="74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243">
              <a:extLst>
                <a:ext uri="{FF2B5EF4-FFF2-40B4-BE49-F238E27FC236}">
                  <a16:creationId xmlns:a16="http://schemas.microsoft.com/office/drawing/2014/main" xmlns="" id="{2209B7DA-D88D-43E0-ABD5-AB6EA6C5E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482" y="2858689"/>
              <a:ext cx="31314" cy="150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244">
              <a:extLst>
                <a:ext uri="{FF2B5EF4-FFF2-40B4-BE49-F238E27FC236}">
                  <a16:creationId xmlns:a16="http://schemas.microsoft.com/office/drawing/2014/main" xmlns="" id="{DD90F46C-6E34-4834-A4D6-890C705E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68" y="2899844"/>
              <a:ext cx="31314" cy="10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245">
              <a:extLst>
                <a:ext uri="{FF2B5EF4-FFF2-40B4-BE49-F238E27FC236}">
                  <a16:creationId xmlns:a16="http://schemas.microsoft.com/office/drawing/2014/main" xmlns="" id="{4A438B86-44AF-4859-BB77-B551BB64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19812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246">
              <a:extLst>
                <a:ext uri="{FF2B5EF4-FFF2-40B4-BE49-F238E27FC236}">
                  <a16:creationId xmlns:a16="http://schemas.microsoft.com/office/drawing/2014/main" xmlns="" id="{9F6D0168-6564-45CE-A63D-01366549C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77965"/>
              <a:ext cx="126150" cy="33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247">
              <a:extLst>
                <a:ext uri="{FF2B5EF4-FFF2-40B4-BE49-F238E27FC236}">
                  <a16:creationId xmlns:a16="http://schemas.microsoft.com/office/drawing/2014/main" xmlns="" id="{4FFF599D-3937-4225-A128-5399B6E5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34737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6" name="Rectangle 248">
              <a:extLst>
                <a:ext uri="{FF2B5EF4-FFF2-40B4-BE49-F238E27FC236}">
                  <a16:creationId xmlns:a16="http://schemas.microsoft.com/office/drawing/2014/main" xmlns="" id="{5003B335-E900-40FB-A281-CC002248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92891"/>
              <a:ext cx="126150" cy="31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D2C99E-63C3-471B-A230-854658D159D7}"/>
              </a:ext>
            </a:extLst>
          </p:cNvPr>
          <p:cNvSpPr/>
          <p:nvPr/>
        </p:nvSpPr>
        <p:spPr>
          <a:xfrm>
            <a:off x="8833607" y="3215042"/>
            <a:ext cx="2448822" cy="1569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00000"/>
              </a:buClr>
              <a:buSzPts val="1400"/>
            </a:pPr>
            <a:r>
              <a:rPr lang="el-GR" sz="2400" b="1" dirty="0">
                <a:solidFill>
                  <a:prstClr val="black"/>
                </a:solidFill>
                <a:cs typeface="Arial"/>
                <a:sym typeface="Arial"/>
              </a:rPr>
              <a:t>40 μεγάλα έργα συνολικού προϋπολογισμού      €6 δισ.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4BFEF3D-5063-4B52-B213-D0FE36C7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387322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53494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8058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Νέο ΕΣΠΑ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F3F095E2-7A25-427E-9926-794B308E94E7}"/>
              </a:ext>
            </a:extLst>
          </p:cNvPr>
          <p:cNvSpPr/>
          <p:nvPr/>
        </p:nvSpPr>
        <p:spPr>
          <a:xfrm>
            <a:off x="1859070" y="1828800"/>
            <a:ext cx="8199330" cy="3799483"/>
          </a:xfrm>
          <a:prstGeom prst="snip2DiagRect">
            <a:avLst/>
          </a:prstGeom>
          <a:solidFill>
            <a:srgbClr val="5AA2AE">
              <a:lumMod val="75000"/>
            </a:srgbClr>
          </a:solidFill>
          <a:ln w="9525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Georg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1D5CF0-6564-4C03-8380-19A5866649AE}"/>
              </a:ext>
            </a:extLst>
          </p:cNvPr>
          <p:cNvSpPr/>
          <p:nvPr/>
        </p:nvSpPr>
        <p:spPr>
          <a:xfrm>
            <a:off x="2373353" y="2329314"/>
            <a:ext cx="71171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Νέο ΕΣΠΑ (2021-2027) με 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εμπροσθοβαρή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χρηματοδότηση από τις αρχές του χρόνου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Πρόσθετοι πόροι από το European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Recovery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Fund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Θα χρηματοδοτήσουν μεσοπρόθεσμα την οικονομική ανάκαμψη της χώρας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AB04856-B0DC-4D07-AB26-4C47AEDB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6314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Τουρισμός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D63DD8B3-68DB-440B-AA35-5A348B69D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A94416-AEAA-46B3-93E4-CCD54705BDDB}"/>
              </a:ext>
            </a:extLst>
          </p:cNvPr>
          <p:cNvSpPr/>
          <p:nvPr/>
        </p:nvSpPr>
        <p:spPr>
          <a:xfrm>
            <a:off x="933906" y="4963803"/>
            <a:ext cx="135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Χ. Θεοχάρης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1916" name="think-cell Slide" r:id="rId5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DB3460E-B1F6-4B81-A7A9-5A597EC1E0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Το άνοιγμα των επιχειρήσεων με αριθμούς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xmlns="" id="{B6CDE94D-9406-4EC5-A938-40B7D2D9B58D}"/>
              </a:ext>
            </a:extLst>
          </p:cNvPr>
          <p:cNvGraphicFramePr/>
          <p:nvPr/>
        </p:nvGraphicFramePr>
        <p:xfrm>
          <a:off x="1970018" y="1896693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7 - Ορθογώνιο">
            <a:extLst>
              <a:ext uri="{FF2B5EF4-FFF2-40B4-BE49-F238E27FC236}">
                <a16:creationId xmlns:a16="http://schemas.microsoft.com/office/drawing/2014/main" xmlns="" id="{16B1BCC0-1542-4148-A459-2B6A242DA4F6}"/>
              </a:ext>
            </a:extLst>
          </p:cNvPr>
          <p:cNvSpPr/>
          <p:nvPr/>
        </p:nvSpPr>
        <p:spPr>
          <a:xfrm>
            <a:off x="1857307" y="5207895"/>
            <a:ext cx="2702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Εμπορικές επιχειρήσεις</a:t>
            </a:r>
          </a:p>
        </p:txBody>
      </p:sp>
      <p:sp>
        <p:nvSpPr>
          <p:cNvPr id="9" name="9 - Ορθογώνιο">
            <a:extLst>
              <a:ext uri="{FF2B5EF4-FFF2-40B4-BE49-F238E27FC236}">
                <a16:creationId xmlns:a16="http://schemas.microsoft.com/office/drawing/2014/main" xmlns="" id="{6B91F535-A410-48CC-BB06-80E402BCA118}"/>
              </a:ext>
            </a:extLst>
          </p:cNvPr>
          <p:cNvSpPr/>
          <p:nvPr/>
        </p:nvSpPr>
        <p:spPr>
          <a:xfrm>
            <a:off x="2004197" y="17794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Μαΐου</a:t>
            </a:r>
          </a:p>
        </p:txBody>
      </p:sp>
      <p:sp>
        <p:nvSpPr>
          <p:cNvPr id="10" name="10 - Ορθογώνιο">
            <a:extLst>
              <a:ext uri="{FF2B5EF4-FFF2-40B4-BE49-F238E27FC236}">
                <a16:creationId xmlns:a16="http://schemas.microsoft.com/office/drawing/2014/main" xmlns="" id="{15A33CD9-99D9-4DB6-B2FF-3894EEC5DA17}"/>
              </a:ext>
            </a:extLst>
          </p:cNvPr>
          <p:cNvSpPr/>
          <p:nvPr/>
        </p:nvSpPr>
        <p:spPr>
          <a:xfrm>
            <a:off x="3779753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Μαΐου</a:t>
            </a:r>
          </a:p>
        </p:txBody>
      </p:sp>
      <p:sp>
        <p:nvSpPr>
          <p:cNvPr id="11" name="11 - Ορθογώνιο">
            <a:extLst>
              <a:ext uri="{FF2B5EF4-FFF2-40B4-BE49-F238E27FC236}">
                <a16:creationId xmlns:a16="http://schemas.microsoft.com/office/drawing/2014/main" xmlns="" id="{B34C7A5D-C3E7-41AF-8B0A-73EEFADD4856}"/>
              </a:ext>
            </a:extLst>
          </p:cNvPr>
          <p:cNvSpPr/>
          <p:nvPr/>
        </p:nvSpPr>
        <p:spPr>
          <a:xfrm>
            <a:off x="5477175" y="178371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Μαΐου</a:t>
            </a:r>
          </a:p>
        </p:txBody>
      </p:sp>
      <p:sp>
        <p:nvSpPr>
          <p:cNvPr id="12" name="16 - Ορθογώνιο">
            <a:extLst>
              <a:ext uri="{FF2B5EF4-FFF2-40B4-BE49-F238E27FC236}">
                <a16:creationId xmlns:a16="http://schemas.microsoft.com/office/drawing/2014/main" xmlns="" id="{A8F3CC5B-FF75-47A2-9B50-9C24FD6BC4FA}"/>
              </a:ext>
            </a:extLst>
          </p:cNvPr>
          <p:cNvSpPr/>
          <p:nvPr/>
        </p:nvSpPr>
        <p:spPr>
          <a:xfrm>
            <a:off x="1840504" y="3352987"/>
            <a:ext cx="202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Απασχολούμενοι</a:t>
            </a:r>
          </a:p>
        </p:txBody>
      </p:sp>
      <p:sp>
        <p:nvSpPr>
          <p:cNvPr id="13" name="15 - Ορθογώνιο">
            <a:extLst>
              <a:ext uri="{FF2B5EF4-FFF2-40B4-BE49-F238E27FC236}">
                <a16:creationId xmlns:a16="http://schemas.microsoft.com/office/drawing/2014/main" xmlns="" id="{DD6EEF69-C879-4F5D-B397-F9B52475A6CB}"/>
              </a:ext>
            </a:extLst>
          </p:cNvPr>
          <p:cNvSpPr/>
          <p:nvPr/>
        </p:nvSpPr>
        <p:spPr>
          <a:xfrm>
            <a:off x="9118207" y="1737267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</a:t>
            </a:r>
          </a:p>
        </p:txBody>
      </p:sp>
      <p:sp>
        <p:nvSpPr>
          <p:cNvPr id="14" name="18 - Ορθογώνιο">
            <a:extLst>
              <a:ext uri="{FF2B5EF4-FFF2-40B4-BE49-F238E27FC236}">
                <a16:creationId xmlns:a16="http://schemas.microsoft.com/office/drawing/2014/main" xmlns="" id="{16C666E4-810D-4068-845D-C3AF4218CD97}"/>
              </a:ext>
            </a:extLst>
          </p:cNvPr>
          <p:cNvSpPr/>
          <p:nvPr/>
        </p:nvSpPr>
        <p:spPr>
          <a:xfrm>
            <a:off x="7360405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Μαΐου</a:t>
            </a:r>
          </a:p>
        </p:txBody>
      </p:sp>
      <p:graphicFrame>
        <p:nvGraphicFramePr>
          <p:cNvPr id="15" name="5 - Διάγραμμα">
            <a:extLst>
              <a:ext uri="{FF2B5EF4-FFF2-40B4-BE49-F238E27FC236}">
                <a16:creationId xmlns:a16="http://schemas.microsoft.com/office/drawing/2014/main" xmlns="" id="{96FA3DDF-C436-404D-BD0F-337627EF0A6C}"/>
              </a:ext>
            </a:extLst>
          </p:cNvPr>
          <p:cNvGraphicFramePr/>
          <p:nvPr/>
        </p:nvGraphicFramePr>
        <p:xfrm>
          <a:off x="1940577" y="3737431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834D54E1-FB90-4CC3-9624-2CCD0AE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048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Η σημασία του τουρισμού για τη χώρα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xmlns="" id="{45564BEA-AC54-4171-A46A-04D913AC70C1}"/>
              </a:ext>
            </a:extLst>
          </p:cNvPr>
          <p:cNvSpPr/>
          <p:nvPr/>
        </p:nvSpPr>
        <p:spPr>
          <a:xfrm>
            <a:off x="1286165" y="1478286"/>
            <a:ext cx="4314611" cy="2130875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xmlns="" id="{BD3487B0-FFEF-4813-BC0D-FF9F475F9C77}"/>
              </a:ext>
            </a:extLst>
          </p:cNvPr>
          <p:cNvSpPr/>
          <p:nvPr/>
        </p:nvSpPr>
        <p:spPr>
          <a:xfrm>
            <a:off x="6385065" y="3932401"/>
            <a:ext cx="4411486" cy="2140640"/>
          </a:xfrm>
          <a:prstGeom prst="snip2DiagRect">
            <a:avLst/>
          </a:prstGeom>
          <a:solidFill>
            <a:srgbClr val="D6DCE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C735309-100C-4EDB-8E18-34FB21932614}"/>
              </a:ext>
            </a:extLst>
          </p:cNvPr>
          <p:cNvSpPr/>
          <p:nvPr/>
        </p:nvSpPr>
        <p:spPr>
          <a:xfrm>
            <a:off x="6881322" y="4078597"/>
            <a:ext cx="35295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Συνεισφορά στην απασχόληση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360.000 εργαζόμενοι</a:t>
            </a:r>
          </a:p>
          <a:p>
            <a:pPr algn="ctr"/>
            <a:r>
              <a:rPr lang="el-G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(ΕΡΓΑΝΗ: απασχολούμενοι σε καταλύματα και εστίαση)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FC67C1D-0334-41DD-98FB-A9CC2109D2CB}"/>
              </a:ext>
            </a:extLst>
          </p:cNvPr>
          <p:cNvSpPr/>
          <p:nvPr/>
        </p:nvSpPr>
        <p:spPr>
          <a:xfrm>
            <a:off x="1285131" y="2050401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Εισπράξεις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€19 δισ.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7E943AFB-CEC1-442A-8AF8-2F49A83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30</a:t>
            </a:fld>
            <a:endParaRPr lang="en-US" sz="1400" dirty="0">
              <a:latin typeface="+mn-lt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7EC4DC10-BC2B-4E90-9B54-B50CEC1A4E7E}"/>
              </a:ext>
            </a:extLst>
          </p:cNvPr>
          <p:cNvSpPr/>
          <p:nvPr/>
        </p:nvSpPr>
        <p:spPr>
          <a:xfrm>
            <a:off x="1286165" y="3779076"/>
            <a:ext cx="4411485" cy="2130875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711761-98DE-426B-9E4C-FBDB7BF7C6FC}"/>
              </a:ext>
            </a:extLst>
          </p:cNvPr>
          <p:cNvSpPr/>
          <p:nvPr/>
        </p:nvSpPr>
        <p:spPr>
          <a:xfrm>
            <a:off x="1286165" y="42557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Πρώτο δίμηνο 2020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+23 %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xmlns="" id="{54E3411D-0393-4C3A-93E3-22FAF3D244B7}"/>
              </a:ext>
            </a:extLst>
          </p:cNvPr>
          <p:cNvSpPr/>
          <p:nvPr/>
        </p:nvSpPr>
        <p:spPr>
          <a:xfrm>
            <a:off x="6385065" y="1555901"/>
            <a:ext cx="4190906" cy="213087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7888B11-B032-48FD-93F0-8D59DDCF4999}"/>
              </a:ext>
            </a:extLst>
          </p:cNvPr>
          <p:cNvSpPr/>
          <p:nvPr/>
        </p:nvSpPr>
        <p:spPr>
          <a:xfrm>
            <a:off x="6338000" y="20504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Επισκέπτες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33 εκ.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6" name="Freeform 212">
            <a:extLst>
              <a:ext uri="{FF2B5EF4-FFF2-40B4-BE49-F238E27FC236}">
                <a16:creationId xmlns:a16="http://schemas.microsoft.com/office/drawing/2014/main" xmlns="" id="{3AA26B29-AA39-4F94-8AF6-C7B4287124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42515" y="1625981"/>
            <a:ext cx="571500" cy="5715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EDBA646-D840-4402-BE4A-BFD538FF998E}"/>
              </a:ext>
            </a:extLst>
          </p:cNvPr>
          <p:cNvGrpSpPr>
            <a:grpSpLocks noChangeAspect="1"/>
          </p:cNvGrpSpPr>
          <p:nvPr/>
        </p:nvGrpSpPr>
        <p:grpSpPr>
          <a:xfrm>
            <a:off x="6536906" y="1683745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xmlns="" id="{C22A8F78-9169-451E-9AAB-2FF240660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xmlns="" id="{FE219BE9-B721-45CC-BEAC-A06D5438C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xmlns="" id="{AB56EA51-9ED8-4D9D-AC4E-16465FFD5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xmlns="" id="{AA727E42-8A0E-45DA-BE30-F4EB9B6A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7" name="Freeform 186">
            <a:extLst>
              <a:ext uri="{FF2B5EF4-FFF2-40B4-BE49-F238E27FC236}">
                <a16:creationId xmlns:a16="http://schemas.microsoft.com/office/drawing/2014/main" xmlns="" id="{72B923BC-BCD0-4B24-A872-C7638549A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32010" y="3969952"/>
            <a:ext cx="571500" cy="571500"/>
          </a:xfrm>
          <a:custGeom>
            <a:avLst/>
            <a:gdLst>
              <a:gd name="T0" fmla="*/ 464 w 576"/>
              <a:gd name="T1" fmla="*/ 0 h 576"/>
              <a:gd name="T2" fmla="*/ 350 w 576"/>
              <a:gd name="T3" fmla="*/ 56 h 576"/>
              <a:gd name="T4" fmla="*/ 225 w 576"/>
              <a:gd name="T5" fmla="*/ 56 h 576"/>
              <a:gd name="T6" fmla="*/ 111 w 576"/>
              <a:gd name="T7" fmla="*/ 0 h 576"/>
              <a:gd name="T8" fmla="*/ 0 w 576"/>
              <a:gd name="T9" fmla="*/ 56 h 576"/>
              <a:gd name="T10" fmla="*/ 576 w 576"/>
              <a:gd name="T11" fmla="*/ 576 h 576"/>
              <a:gd name="T12" fmla="*/ 527 w 576"/>
              <a:gd name="T13" fmla="*/ 56 h 576"/>
              <a:gd name="T14" fmla="*/ 502 w 576"/>
              <a:gd name="T15" fmla="*/ 56 h 576"/>
              <a:gd name="T16" fmla="*/ 464 w 576"/>
              <a:gd name="T17" fmla="*/ 25 h 576"/>
              <a:gd name="T18" fmla="*/ 326 w 576"/>
              <a:gd name="T19" fmla="*/ 56 h 576"/>
              <a:gd name="T20" fmla="*/ 287 w 576"/>
              <a:gd name="T21" fmla="*/ 25 h 576"/>
              <a:gd name="T22" fmla="*/ 149 w 576"/>
              <a:gd name="T23" fmla="*/ 56 h 576"/>
              <a:gd name="T24" fmla="*/ 111 w 576"/>
              <a:gd name="T25" fmla="*/ 25 h 576"/>
              <a:gd name="T26" fmla="*/ 551 w 576"/>
              <a:gd name="T27" fmla="*/ 155 h 576"/>
              <a:gd name="T28" fmla="*/ 25 w 576"/>
              <a:gd name="T29" fmla="*/ 81 h 576"/>
              <a:gd name="T30" fmla="*/ 300 w 576"/>
              <a:gd name="T31" fmla="*/ 279 h 576"/>
              <a:gd name="T32" fmla="*/ 414 w 576"/>
              <a:gd name="T33" fmla="*/ 353 h 576"/>
              <a:gd name="T34" fmla="*/ 300 w 576"/>
              <a:gd name="T35" fmla="*/ 279 h 576"/>
              <a:gd name="T36" fmla="*/ 163 w 576"/>
              <a:gd name="T37" fmla="*/ 353 h 576"/>
              <a:gd name="T38" fmla="*/ 276 w 576"/>
              <a:gd name="T39" fmla="*/ 279 h 576"/>
              <a:gd name="T40" fmla="*/ 300 w 576"/>
              <a:gd name="T41" fmla="*/ 254 h 576"/>
              <a:gd name="T42" fmla="*/ 414 w 576"/>
              <a:gd name="T43" fmla="*/ 180 h 576"/>
              <a:gd name="T44" fmla="*/ 300 w 576"/>
              <a:gd name="T45" fmla="*/ 254 h 576"/>
              <a:gd name="T46" fmla="*/ 163 w 576"/>
              <a:gd name="T47" fmla="*/ 254 h 576"/>
              <a:gd name="T48" fmla="*/ 276 w 576"/>
              <a:gd name="T49" fmla="*/ 180 h 576"/>
              <a:gd name="T50" fmla="*/ 138 w 576"/>
              <a:gd name="T51" fmla="*/ 254 h 576"/>
              <a:gd name="T52" fmla="*/ 25 w 576"/>
              <a:gd name="T53" fmla="*/ 180 h 576"/>
              <a:gd name="T54" fmla="*/ 138 w 576"/>
              <a:gd name="T55" fmla="*/ 254 h 576"/>
              <a:gd name="T56" fmla="*/ 138 w 576"/>
              <a:gd name="T57" fmla="*/ 353 h 576"/>
              <a:gd name="T58" fmla="*/ 25 w 576"/>
              <a:gd name="T59" fmla="*/ 279 h 576"/>
              <a:gd name="T60" fmla="*/ 138 w 576"/>
              <a:gd name="T61" fmla="*/ 378 h 576"/>
              <a:gd name="T62" fmla="*/ 25 w 576"/>
              <a:gd name="T63" fmla="*/ 452 h 576"/>
              <a:gd name="T64" fmla="*/ 138 w 576"/>
              <a:gd name="T65" fmla="*/ 378 h 576"/>
              <a:gd name="T66" fmla="*/ 276 w 576"/>
              <a:gd name="T67" fmla="*/ 378 h 576"/>
              <a:gd name="T68" fmla="*/ 163 w 576"/>
              <a:gd name="T69" fmla="*/ 452 h 576"/>
              <a:gd name="T70" fmla="*/ 276 w 576"/>
              <a:gd name="T71" fmla="*/ 477 h 576"/>
              <a:gd name="T72" fmla="*/ 163 w 576"/>
              <a:gd name="T73" fmla="*/ 551 h 576"/>
              <a:gd name="T74" fmla="*/ 276 w 576"/>
              <a:gd name="T75" fmla="*/ 477 h 576"/>
              <a:gd name="T76" fmla="*/ 414 w 576"/>
              <a:gd name="T77" fmla="*/ 477 h 576"/>
              <a:gd name="T78" fmla="*/ 300 w 576"/>
              <a:gd name="T79" fmla="*/ 551 h 576"/>
              <a:gd name="T80" fmla="*/ 300 w 576"/>
              <a:gd name="T81" fmla="*/ 452 h 576"/>
              <a:gd name="T82" fmla="*/ 414 w 576"/>
              <a:gd name="T83" fmla="*/ 378 h 576"/>
              <a:gd name="T84" fmla="*/ 300 w 576"/>
              <a:gd name="T85" fmla="*/ 452 h 576"/>
              <a:gd name="T86" fmla="*/ 551 w 576"/>
              <a:gd name="T87" fmla="*/ 378 h 576"/>
              <a:gd name="T88" fmla="*/ 438 w 576"/>
              <a:gd name="T89" fmla="*/ 452 h 576"/>
              <a:gd name="T90" fmla="*/ 438 w 576"/>
              <a:gd name="T91" fmla="*/ 353 h 576"/>
              <a:gd name="T92" fmla="*/ 551 w 576"/>
              <a:gd name="T93" fmla="*/ 279 h 576"/>
              <a:gd name="T94" fmla="*/ 438 w 576"/>
              <a:gd name="T95" fmla="*/ 353 h 576"/>
              <a:gd name="T96" fmla="*/ 438 w 576"/>
              <a:gd name="T97" fmla="*/ 180 h 576"/>
              <a:gd name="T98" fmla="*/ 551 w 576"/>
              <a:gd name="T99" fmla="*/ 254 h 576"/>
              <a:gd name="T100" fmla="*/ 25 w 576"/>
              <a:gd name="T101" fmla="*/ 477 h 576"/>
              <a:gd name="T102" fmla="*/ 138 w 576"/>
              <a:gd name="T103" fmla="*/ 551 h 576"/>
              <a:gd name="T104" fmla="*/ 25 w 576"/>
              <a:gd name="T105" fmla="*/ 477 h 576"/>
              <a:gd name="T106" fmla="*/ 438 w 576"/>
              <a:gd name="T107" fmla="*/ 477 h 576"/>
              <a:gd name="T108" fmla="*/ 551 w 576"/>
              <a:gd name="T109" fmla="*/ 55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" h="576">
                <a:moveTo>
                  <a:pt x="527" y="56"/>
                </a:moveTo>
                <a:cubicBezTo>
                  <a:pt x="524" y="25"/>
                  <a:pt x="497" y="0"/>
                  <a:pt x="464" y="0"/>
                </a:cubicBezTo>
                <a:cubicBezTo>
                  <a:pt x="432" y="0"/>
                  <a:pt x="405" y="25"/>
                  <a:pt x="401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47" y="25"/>
                  <a:pt x="320" y="0"/>
                  <a:pt x="287" y="0"/>
                </a:cubicBezTo>
                <a:cubicBezTo>
                  <a:pt x="255" y="0"/>
                  <a:pt x="228" y="25"/>
                  <a:pt x="225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0" y="25"/>
                  <a:pt x="143" y="0"/>
                  <a:pt x="111" y="0"/>
                </a:cubicBezTo>
                <a:cubicBezTo>
                  <a:pt x="78" y="0"/>
                  <a:pt x="51" y="25"/>
                  <a:pt x="4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56"/>
                  <a:pt x="576" y="56"/>
                  <a:pt x="576" y="56"/>
                </a:cubicBezTo>
                <a:lnTo>
                  <a:pt x="527" y="56"/>
                </a:lnTo>
                <a:close/>
                <a:moveTo>
                  <a:pt x="464" y="25"/>
                </a:moveTo>
                <a:cubicBezTo>
                  <a:pt x="483" y="25"/>
                  <a:pt x="499" y="38"/>
                  <a:pt x="502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9" y="38"/>
                  <a:pt x="445" y="25"/>
                  <a:pt x="464" y="25"/>
                </a:cubicBezTo>
                <a:close/>
                <a:moveTo>
                  <a:pt x="287" y="25"/>
                </a:moveTo>
                <a:cubicBezTo>
                  <a:pt x="306" y="25"/>
                  <a:pt x="322" y="38"/>
                  <a:pt x="326" y="5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3" y="38"/>
                  <a:pt x="268" y="25"/>
                  <a:pt x="287" y="25"/>
                </a:cubicBezTo>
                <a:close/>
                <a:moveTo>
                  <a:pt x="111" y="25"/>
                </a:moveTo>
                <a:cubicBezTo>
                  <a:pt x="130" y="25"/>
                  <a:pt x="145" y="38"/>
                  <a:pt x="149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6" y="38"/>
                  <a:pt x="92" y="25"/>
                  <a:pt x="111" y="25"/>
                </a:cubicBezTo>
                <a:close/>
                <a:moveTo>
                  <a:pt x="551" y="81"/>
                </a:moveTo>
                <a:cubicBezTo>
                  <a:pt x="551" y="155"/>
                  <a:pt x="551" y="155"/>
                  <a:pt x="551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81"/>
                  <a:pt x="25" y="81"/>
                  <a:pt x="25" y="81"/>
                </a:cubicBezTo>
                <a:lnTo>
                  <a:pt x="551" y="81"/>
                </a:lnTo>
                <a:close/>
                <a:moveTo>
                  <a:pt x="300" y="279"/>
                </a:moveTo>
                <a:cubicBezTo>
                  <a:pt x="414" y="279"/>
                  <a:pt x="414" y="279"/>
                  <a:pt x="414" y="279"/>
                </a:cubicBezTo>
                <a:cubicBezTo>
                  <a:pt x="414" y="353"/>
                  <a:pt x="414" y="353"/>
                  <a:pt x="414" y="353"/>
                </a:cubicBezTo>
                <a:cubicBezTo>
                  <a:pt x="300" y="353"/>
                  <a:pt x="300" y="353"/>
                  <a:pt x="300" y="353"/>
                </a:cubicBezTo>
                <a:lnTo>
                  <a:pt x="300" y="279"/>
                </a:lnTo>
                <a:close/>
                <a:moveTo>
                  <a:pt x="276" y="353"/>
                </a:moveTo>
                <a:cubicBezTo>
                  <a:pt x="163" y="353"/>
                  <a:pt x="163" y="353"/>
                  <a:pt x="163" y="353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276" y="279"/>
                  <a:pt x="276" y="279"/>
                  <a:pt x="276" y="279"/>
                </a:cubicBezTo>
                <a:lnTo>
                  <a:pt x="276" y="353"/>
                </a:lnTo>
                <a:close/>
                <a:moveTo>
                  <a:pt x="300" y="254"/>
                </a:moveTo>
                <a:cubicBezTo>
                  <a:pt x="300" y="180"/>
                  <a:pt x="300" y="180"/>
                  <a:pt x="300" y="180"/>
                </a:cubicBezTo>
                <a:cubicBezTo>
                  <a:pt x="414" y="180"/>
                  <a:pt x="414" y="180"/>
                  <a:pt x="414" y="180"/>
                </a:cubicBezTo>
                <a:cubicBezTo>
                  <a:pt x="414" y="254"/>
                  <a:pt x="414" y="254"/>
                  <a:pt x="414" y="254"/>
                </a:cubicBezTo>
                <a:lnTo>
                  <a:pt x="300" y="254"/>
                </a:lnTo>
                <a:close/>
                <a:moveTo>
                  <a:pt x="276" y="254"/>
                </a:moveTo>
                <a:cubicBezTo>
                  <a:pt x="163" y="254"/>
                  <a:pt x="163" y="254"/>
                  <a:pt x="163" y="254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276" y="180"/>
                  <a:pt x="276" y="180"/>
                  <a:pt x="276" y="180"/>
                </a:cubicBezTo>
                <a:lnTo>
                  <a:pt x="276" y="254"/>
                </a:lnTo>
                <a:close/>
                <a:moveTo>
                  <a:pt x="138" y="254"/>
                </a:moveTo>
                <a:cubicBezTo>
                  <a:pt x="25" y="254"/>
                  <a:pt x="25" y="254"/>
                  <a:pt x="25" y="254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38" y="180"/>
                  <a:pt x="138" y="180"/>
                  <a:pt x="138" y="180"/>
                </a:cubicBezTo>
                <a:lnTo>
                  <a:pt x="138" y="254"/>
                </a:lnTo>
                <a:close/>
                <a:moveTo>
                  <a:pt x="138" y="279"/>
                </a:moveTo>
                <a:cubicBezTo>
                  <a:pt x="138" y="353"/>
                  <a:pt x="138" y="353"/>
                  <a:pt x="138" y="353"/>
                </a:cubicBezTo>
                <a:cubicBezTo>
                  <a:pt x="25" y="353"/>
                  <a:pt x="25" y="353"/>
                  <a:pt x="25" y="353"/>
                </a:cubicBezTo>
                <a:cubicBezTo>
                  <a:pt x="25" y="279"/>
                  <a:pt x="25" y="279"/>
                  <a:pt x="25" y="279"/>
                </a:cubicBezTo>
                <a:lnTo>
                  <a:pt x="138" y="279"/>
                </a:lnTo>
                <a:close/>
                <a:moveTo>
                  <a:pt x="138" y="378"/>
                </a:moveTo>
                <a:cubicBezTo>
                  <a:pt x="138" y="452"/>
                  <a:pt x="138" y="452"/>
                  <a:pt x="138" y="452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5" y="378"/>
                  <a:pt x="25" y="378"/>
                  <a:pt x="25" y="378"/>
                </a:cubicBezTo>
                <a:lnTo>
                  <a:pt x="138" y="378"/>
                </a:lnTo>
                <a:close/>
                <a:moveTo>
                  <a:pt x="163" y="378"/>
                </a:moveTo>
                <a:cubicBezTo>
                  <a:pt x="276" y="378"/>
                  <a:pt x="276" y="378"/>
                  <a:pt x="276" y="378"/>
                </a:cubicBezTo>
                <a:cubicBezTo>
                  <a:pt x="276" y="452"/>
                  <a:pt x="276" y="452"/>
                  <a:pt x="276" y="452"/>
                </a:cubicBezTo>
                <a:cubicBezTo>
                  <a:pt x="163" y="452"/>
                  <a:pt x="163" y="452"/>
                  <a:pt x="163" y="452"/>
                </a:cubicBezTo>
                <a:lnTo>
                  <a:pt x="163" y="378"/>
                </a:lnTo>
                <a:close/>
                <a:moveTo>
                  <a:pt x="276" y="477"/>
                </a:move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cubicBezTo>
                  <a:pt x="163" y="477"/>
                  <a:pt x="163" y="477"/>
                  <a:pt x="163" y="477"/>
                </a:cubicBezTo>
                <a:lnTo>
                  <a:pt x="276" y="477"/>
                </a:lnTo>
                <a:close/>
                <a:moveTo>
                  <a:pt x="300" y="477"/>
                </a:moveTo>
                <a:cubicBezTo>
                  <a:pt x="414" y="477"/>
                  <a:pt x="414" y="477"/>
                  <a:pt x="414" y="477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0" y="551"/>
                  <a:pt x="300" y="551"/>
                  <a:pt x="300" y="551"/>
                </a:cubicBezTo>
                <a:lnTo>
                  <a:pt x="300" y="477"/>
                </a:lnTo>
                <a:close/>
                <a:moveTo>
                  <a:pt x="300" y="452"/>
                </a:moveTo>
                <a:cubicBezTo>
                  <a:pt x="300" y="378"/>
                  <a:pt x="300" y="378"/>
                  <a:pt x="300" y="37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14" y="452"/>
                  <a:pt x="414" y="452"/>
                  <a:pt x="414" y="452"/>
                </a:cubicBezTo>
                <a:lnTo>
                  <a:pt x="300" y="452"/>
                </a:lnTo>
                <a:close/>
                <a:moveTo>
                  <a:pt x="438" y="378"/>
                </a:moveTo>
                <a:cubicBezTo>
                  <a:pt x="551" y="378"/>
                  <a:pt x="551" y="378"/>
                  <a:pt x="551" y="378"/>
                </a:cubicBezTo>
                <a:cubicBezTo>
                  <a:pt x="551" y="452"/>
                  <a:pt x="551" y="452"/>
                  <a:pt x="551" y="452"/>
                </a:cubicBezTo>
                <a:cubicBezTo>
                  <a:pt x="438" y="452"/>
                  <a:pt x="438" y="452"/>
                  <a:pt x="438" y="452"/>
                </a:cubicBezTo>
                <a:lnTo>
                  <a:pt x="438" y="378"/>
                </a:lnTo>
                <a:close/>
                <a:moveTo>
                  <a:pt x="438" y="353"/>
                </a:moveTo>
                <a:cubicBezTo>
                  <a:pt x="438" y="279"/>
                  <a:pt x="438" y="279"/>
                  <a:pt x="438" y="279"/>
                </a:cubicBezTo>
                <a:cubicBezTo>
                  <a:pt x="551" y="279"/>
                  <a:pt x="551" y="279"/>
                  <a:pt x="551" y="279"/>
                </a:cubicBezTo>
                <a:cubicBezTo>
                  <a:pt x="551" y="353"/>
                  <a:pt x="551" y="353"/>
                  <a:pt x="551" y="353"/>
                </a:cubicBezTo>
                <a:lnTo>
                  <a:pt x="438" y="353"/>
                </a:lnTo>
                <a:close/>
                <a:moveTo>
                  <a:pt x="438" y="254"/>
                </a:moveTo>
                <a:cubicBezTo>
                  <a:pt x="438" y="180"/>
                  <a:pt x="438" y="180"/>
                  <a:pt x="438" y="180"/>
                </a:cubicBezTo>
                <a:cubicBezTo>
                  <a:pt x="551" y="180"/>
                  <a:pt x="551" y="180"/>
                  <a:pt x="551" y="180"/>
                </a:cubicBezTo>
                <a:cubicBezTo>
                  <a:pt x="551" y="254"/>
                  <a:pt x="551" y="254"/>
                  <a:pt x="551" y="254"/>
                </a:cubicBezTo>
                <a:lnTo>
                  <a:pt x="438" y="254"/>
                </a:lnTo>
                <a:close/>
                <a:moveTo>
                  <a:pt x="25" y="477"/>
                </a:moveTo>
                <a:cubicBezTo>
                  <a:pt x="138" y="477"/>
                  <a:pt x="138" y="477"/>
                  <a:pt x="138" y="47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477"/>
                </a:lnTo>
                <a:close/>
                <a:moveTo>
                  <a:pt x="438" y="551"/>
                </a:moveTo>
                <a:cubicBezTo>
                  <a:pt x="438" y="477"/>
                  <a:pt x="438" y="477"/>
                  <a:pt x="438" y="477"/>
                </a:cubicBezTo>
                <a:cubicBezTo>
                  <a:pt x="551" y="477"/>
                  <a:pt x="551" y="477"/>
                  <a:pt x="551" y="477"/>
                </a:cubicBezTo>
                <a:cubicBezTo>
                  <a:pt x="551" y="551"/>
                  <a:pt x="551" y="551"/>
                  <a:pt x="551" y="551"/>
                </a:cubicBezTo>
                <a:lnTo>
                  <a:pt x="438" y="5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0FFA52D-840B-4C69-8A26-75DE4BF7454C}"/>
              </a:ext>
            </a:extLst>
          </p:cNvPr>
          <p:cNvGrpSpPr>
            <a:grpSpLocks noChangeAspect="1"/>
          </p:cNvGrpSpPr>
          <p:nvPr/>
        </p:nvGrpSpPr>
        <p:grpSpPr>
          <a:xfrm>
            <a:off x="6501730" y="4151408"/>
            <a:ext cx="571500" cy="578921"/>
            <a:chOff x="5380038" y="1219200"/>
            <a:chExt cx="122238" cy="123825"/>
          </a:xfrm>
          <a:solidFill>
            <a:schemeClr val="tx1"/>
          </a:solidFill>
        </p:grpSpPr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xmlns="" id="{CB617441-4EE4-4138-B139-D34387661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xmlns="" id="{7D8A79B0-3536-40C6-9E8E-252CBD0B7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xmlns="" id="{EE1BE5C5-FBCF-427F-822A-48ED5CD8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xmlns="" id="{CE137168-FE50-417D-8436-B575092F6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235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1499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 – Οι βασικές μας προτεραιότητες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xmlns="" id="{45564BEA-AC54-4171-A46A-04D913AC70C1}"/>
              </a:ext>
            </a:extLst>
          </p:cNvPr>
          <p:cNvSpPr/>
          <p:nvPr/>
        </p:nvSpPr>
        <p:spPr>
          <a:xfrm>
            <a:off x="1195454" y="1836774"/>
            <a:ext cx="9628756" cy="391251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179388" lvl="1"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Επανεκκίνηση του τουρισμού: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ασφάλεια για τους εργαζόμενους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σεβασμό στους επισκέπτες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ενίσχυση των δομών υγείας στους τουριστικούς προορισμούς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στήριξη των επιχειρήσεων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συνεννόηση και συνεργασία με την κοινωνία, τους φορείς και την παγκόσμια κοινότητα</a:t>
            </a:r>
          </a:p>
          <a:p>
            <a:endParaRPr lang="el-GR" sz="1100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E41F42A9-F594-438F-9CAD-77A8405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70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3551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Χρονοδιάγραμμα ανοίγματος αγοράς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3BE6488-3016-4708-991B-672A3DB4FD3C}"/>
              </a:ext>
            </a:extLst>
          </p:cNvPr>
          <p:cNvCxnSpPr>
            <a:cxnSpLocks/>
          </p:cNvCxnSpPr>
          <p:nvPr/>
        </p:nvCxnSpPr>
        <p:spPr>
          <a:xfrm>
            <a:off x="613177" y="3063196"/>
            <a:ext cx="10740623" cy="0"/>
          </a:xfrm>
          <a:prstGeom prst="straightConnector1">
            <a:avLst/>
          </a:prstGeom>
          <a:ln w="57150">
            <a:solidFill>
              <a:srgbClr val="013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C63869-CC6E-417C-8723-C9B7062198B4}"/>
              </a:ext>
            </a:extLst>
          </p:cNvPr>
          <p:cNvSpPr txBox="1"/>
          <p:nvPr/>
        </p:nvSpPr>
        <p:spPr bwMode="auto">
          <a:xfrm>
            <a:off x="3505361" y="5025830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Ξενοδοχεία 12μηνης λειτουργίας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F47103-06B2-4F3D-AC3C-0ADF3E6B39F1}"/>
              </a:ext>
            </a:extLst>
          </p:cNvPr>
          <p:cNvSpPr txBox="1"/>
          <p:nvPr/>
        </p:nvSpPr>
        <p:spPr bwMode="auto">
          <a:xfrm>
            <a:off x="5975631" y="4306982"/>
            <a:ext cx="1621922" cy="57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Όλα τα υπόλοιπα καταλύματα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A78C0FD-81A9-42AB-B5FF-EE6155E15999}"/>
              </a:ext>
            </a:extLst>
          </p:cNvPr>
          <p:cNvGrpSpPr/>
          <p:nvPr/>
        </p:nvGrpSpPr>
        <p:grpSpPr>
          <a:xfrm>
            <a:off x="6028642" y="4356677"/>
            <a:ext cx="341184" cy="360000"/>
            <a:chOff x="3216946" y="5907019"/>
            <a:chExt cx="612000" cy="6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37A79FE-0042-4D9A-AC2B-DFD8E9FA9545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12">
              <a:extLst>
                <a:ext uri="{FF2B5EF4-FFF2-40B4-BE49-F238E27FC236}">
                  <a16:creationId xmlns:a16="http://schemas.microsoft.com/office/drawing/2014/main" xmlns="" id="{07C0049B-CF51-440B-B16B-E5513EB26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A04EE5-48C6-465E-9B33-15201C76F073}"/>
              </a:ext>
            </a:extLst>
          </p:cNvPr>
          <p:cNvSpPr txBox="1"/>
          <p:nvPr/>
        </p:nvSpPr>
        <p:spPr bwMode="auto">
          <a:xfrm>
            <a:off x="3505361" y="4306982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Χώροι κατασκήνωσης (</a:t>
            </a:r>
            <a:r>
              <a:rPr lang="en-US" dirty="0"/>
              <a:t>Camping)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505553-8F97-4633-8328-7319D18B81BC}"/>
              </a:ext>
            </a:extLst>
          </p:cNvPr>
          <p:cNvSpPr txBox="1"/>
          <p:nvPr/>
        </p:nvSpPr>
        <p:spPr bwMode="auto">
          <a:xfrm>
            <a:off x="2384498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 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574BB3EE-F173-414D-8A52-BFEC35F61F2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rot="10800000">
            <a:off x="3330805" y="3517838"/>
            <a:ext cx="174557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C18A09B0-E80A-458F-9BFA-6D0C46652C6E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rot="10800000">
            <a:off x="3330805" y="3517838"/>
            <a:ext cx="174557" cy="17959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4A59353-D9CA-45FE-9527-AAD8D7E870EE}"/>
              </a:ext>
            </a:extLst>
          </p:cNvPr>
          <p:cNvGrpSpPr/>
          <p:nvPr/>
        </p:nvGrpSpPr>
        <p:grpSpPr>
          <a:xfrm>
            <a:off x="3565749" y="5076005"/>
            <a:ext cx="360000" cy="360000"/>
            <a:chOff x="9336672" y="2994227"/>
            <a:chExt cx="612775" cy="6127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B9D301D-8677-48B1-AAE6-5562126BACCE}"/>
                </a:ext>
              </a:extLst>
            </p:cNvPr>
            <p:cNvSpPr/>
            <p:nvPr/>
          </p:nvSpPr>
          <p:spPr bwMode="ltGray">
            <a:xfrm>
              <a:off x="9336672" y="2994227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8A1A042-261C-4F84-91EC-C3D9B29122BA}"/>
                </a:ext>
              </a:extLst>
            </p:cNvPr>
            <p:cNvGrpSpPr/>
            <p:nvPr/>
          </p:nvGrpSpPr>
          <p:grpSpPr>
            <a:xfrm>
              <a:off x="9422137" y="3054420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8" name="Freeform 430">
                <a:extLst>
                  <a:ext uri="{FF2B5EF4-FFF2-40B4-BE49-F238E27FC236}">
                    <a16:creationId xmlns:a16="http://schemas.microsoft.com/office/drawing/2014/main" xmlns="" id="{99F1EA01-0C3C-4362-9753-EE7F449B7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rgbClr val="DEE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3">
                <a:extLst>
                  <a:ext uri="{FF2B5EF4-FFF2-40B4-BE49-F238E27FC236}">
                    <a16:creationId xmlns:a16="http://schemas.microsoft.com/office/drawing/2014/main" xmlns="" id="{95A271C4-5224-401B-901A-879182D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34">
                <a:extLst>
                  <a:ext uri="{FF2B5EF4-FFF2-40B4-BE49-F238E27FC236}">
                    <a16:creationId xmlns:a16="http://schemas.microsoft.com/office/drawing/2014/main" xmlns="" id="{11B308C0-7AF0-4C2A-84A1-96DB7FD1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35">
                <a:extLst>
                  <a:ext uri="{FF2B5EF4-FFF2-40B4-BE49-F238E27FC236}">
                    <a16:creationId xmlns:a16="http://schemas.microsoft.com/office/drawing/2014/main" xmlns="" id="{05D70E98-686B-49E8-ADA4-CBF46FB9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36">
                <a:extLst>
                  <a:ext uri="{FF2B5EF4-FFF2-40B4-BE49-F238E27FC236}">
                    <a16:creationId xmlns:a16="http://schemas.microsoft.com/office/drawing/2014/main" xmlns="" id="{959E2C6C-4909-4722-B548-D276EA5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37">
                <a:extLst>
                  <a:ext uri="{FF2B5EF4-FFF2-40B4-BE49-F238E27FC236}">
                    <a16:creationId xmlns:a16="http://schemas.microsoft.com/office/drawing/2014/main" xmlns="" id="{5FBA3772-464B-4739-9B05-B830FD5F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38">
                <a:extLst>
                  <a:ext uri="{FF2B5EF4-FFF2-40B4-BE49-F238E27FC236}">
                    <a16:creationId xmlns:a16="http://schemas.microsoft.com/office/drawing/2014/main" xmlns="" id="{7D31E4E1-E962-42AC-A3DF-59FEBB9D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39">
                <a:extLst>
                  <a:ext uri="{FF2B5EF4-FFF2-40B4-BE49-F238E27FC236}">
                    <a16:creationId xmlns:a16="http://schemas.microsoft.com/office/drawing/2014/main" xmlns="" id="{82D27B1C-6E34-4D75-A076-CB8A5B9C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0">
                <a:extLst>
                  <a:ext uri="{FF2B5EF4-FFF2-40B4-BE49-F238E27FC236}">
                    <a16:creationId xmlns:a16="http://schemas.microsoft.com/office/drawing/2014/main" xmlns="" id="{2296ADC8-73BB-4EEB-A1BB-415AD46A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1">
                <a:extLst>
                  <a:ext uri="{FF2B5EF4-FFF2-40B4-BE49-F238E27FC236}">
                    <a16:creationId xmlns:a16="http://schemas.microsoft.com/office/drawing/2014/main" xmlns="" id="{D9A13FB5-4E18-4FAB-B09E-282E17027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2">
                <a:extLst>
                  <a:ext uri="{FF2B5EF4-FFF2-40B4-BE49-F238E27FC236}">
                    <a16:creationId xmlns:a16="http://schemas.microsoft.com/office/drawing/2014/main" xmlns="" id="{D449BA6D-4E04-414F-80C5-17773889A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3">
                <a:extLst>
                  <a:ext uri="{FF2B5EF4-FFF2-40B4-BE49-F238E27FC236}">
                    <a16:creationId xmlns:a16="http://schemas.microsoft.com/office/drawing/2014/main" xmlns="" id="{BAA78A88-3F08-4527-A224-8B6F4F0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44">
                <a:extLst>
                  <a:ext uri="{FF2B5EF4-FFF2-40B4-BE49-F238E27FC236}">
                    <a16:creationId xmlns:a16="http://schemas.microsoft.com/office/drawing/2014/main" xmlns="" id="{E698330E-A4F7-4CE8-B6E7-18EEF58C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45">
                <a:extLst>
                  <a:ext uri="{FF2B5EF4-FFF2-40B4-BE49-F238E27FC236}">
                    <a16:creationId xmlns:a16="http://schemas.microsoft.com/office/drawing/2014/main" xmlns="" id="{80532558-B141-4D4D-8CBF-9D92D076B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46">
                <a:extLst>
                  <a:ext uri="{FF2B5EF4-FFF2-40B4-BE49-F238E27FC236}">
                    <a16:creationId xmlns:a16="http://schemas.microsoft.com/office/drawing/2014/main" xmlns="" id="{7F835AC1-2466-431A-A065-44E9E91D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47">
                <a:extLst>
                  <a:ext uri="{FF2B5EF4-FFF2-40B4-BE49-F238E27FC236}">
                    <a16:creationId xmlns:a16="http://schemas.microsoft.com/office/drawing/2014/main" xmlns="" id="{9A8A5F12-70F9-4257-96E0-B6DFE0C5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48">
                <a:extLst>
                  <a:ext uri="{FF2B5EF4-FFF2-40B4-BE49-F238E27FC236}">
                    <a16:creationId xmlns:a16="http://schemas.microsoft.com/office/drawing/2014/main" xmlns="" id="{BFA53B72-5BD3-4F3C-A91B-41184AA4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49">
                <a:extLst>
                  <a:ext uri="{FF2B5EF4-FFF2-40B4-BE49-F238E27FC236}">
                    <a16:creationId xmlns:a16="http://schemas.microsoft.com/office/drawing/2014/main" xmlns="" id="{73D78498-F814-4463-A731-30BE91D90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0">
                <a:extLst>
                  <a:ext uri="{FF2B5EF4-FFF2-40B4-BE49-F238E27FC236}">
                    <a16:creationId xmlns:a16="http://schemas.microsoft.com/office/drawing/2014/main" xmlns="" id="{DE466A25-0E8C-44EA-911B-7397209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1">
                <a:extLst>
                  <a:ext uri="{FF2B5EF4-FFF2-40B4-BE49-F238E27FC236}">
                    <a16:creationId xmlns:a16="http://schemas.microsoft.com/office/drawing/2014/main" xmlns="" id="{364CCB09-B9E2-4385-ABC0-30ABAAF1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2">
                <a:extLst>
                  <a:ext uri="{FF2B5EF4-FFF2-40B4-BE49-F238E27FC236}">
                    <a16:creationId xmlns:a16="http://schemas.microsoft.com/office/drawing/2014/main" xmlns="" id="{40E29517-CEC1-456D-919B-1FD61377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9" name="Rectangle 453">
                <a:extLst>
                  <a:ext uri="{FF2B5EF4-FFF2-40B4-BE49-F238E27FC236}">
                    <a16:creationId xmlns:a16="http://schemas.microsoft.com/office/drawing/2014/main" xmlns="" id="{F5E3BB82-C62C-4912-9387-440EE8DD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0" name="Rectangle 454">
                <a:extLst>
                  <a:ext uri="{FF2B5EF4-FFF2-40B4-BE49-F238E27FC236}">
                    <a16:creationId xmlns:a16="http://schemas.microsoft.com/office/drawing/2014/main" xmlns="" id="{90DD37A7-62BF-41FE-8808-217236E3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2" name="Rectangle 455">
                <a:extLst>
                  <a:ext uri="{FF2B5EF4-FFF2-40B4-BE49-F238E27FC236}">
                    <a16:creationId xmlns:a16="http://schemas.microsoft.com/office/drawing/2014/main" xmlns="" id="{5D363ACE-7966-47CF-9F8E-5861FF72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3" name="Rectangle 456">
                <a:extLst>
                  <a:ext uri="{FF2B5EF4-FFF2-40B4-BE49-F238E27FC236}">
                    <a16:creationId xmlns:a16="http://schemas.microsoft.com/office/drawing/2014/main" xmlns="" id="{4DC91282-8F96-40F7-BEC1-341F17E5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4" name="Rectangle 457">
                <a:extLst>
                  <a:ext uri="{FF2B5EF4-FFF2-40B4-BE49-F238E27FC236}">
                    <a16:creationId xmlns:a16="http://schemas.microsoft.com/office/drawing/2014/main" xmlns="" id="{E41EF80D-8D28-4563-A6EE-789B6658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5" name="Rectangle 459">
                <a:extLst>
                  <a:ext uri="{FF2B5EF4-FFF2-40B4-BE49-F238E27FC236}">
                    <a16:creationId xmlns:a16="http://schemas.microsoft.com/office/drawing/2014/main" xmlns="" id="{438EEEC8-AC55-4A68-8ABF-BF4CD44A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6F586644-36FD-47D6-9B45-56DB58C2A3C5}"/>
              </a:ext>
            </a:extLst>
          </p:cNvPr>
          <p:cNvGrpSpPr/>
          <p:nvPr/>
        </p:nvGrpSpPr>
        <p:grpSpPr>
          <a:xfrm>
            <a:off x="3565749" y="4356677"/>
            <a:ext cx="341184" cy="360000"/>
            <a:chOff x="3216946" y="5907019"/>
            <a:chExt cx="612000" cy="61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EA707FAC-BA2A-4A5D-B521-972A81590F64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4912">
              <a:extLst>
                <a:ext uri="{FF2B5EF4-FFF2-40B4-BE49-F238E27FC236}">
                  <a16:creationId xmlns:a16="http://schemas.microsoft.com/office/drawing/2014/main" xmlns="" id="{5C4C7153-BA95-4BB8-A0E1-AEC97C82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xmlns="" id="{599520D0-1AC1-46A7-A109-F0A6F0DEC1A3}"/>
              </a:ext>
            </a:extLst>
          </p:cNvPr>
          <p:cNvCxnSpPr>
            <a:cxnSpLocks/>
            <a:stCxn id="10" idx="1"/>
            <a:endCxn id="79" idx="3"/>
          </p:cNvCxnSpPr>
          <p:nvPr/>
        </p:nvCxnSpPr>
        <p:spPr>
          <a:xfrm rot="10800000">
            <a:off x="5831013" y="3520786"/>
            <a:ext cx="144618" cy="1073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162C44E-0A47-461E-862F-5F9454BE9183}"/>
              </a:ext>
            </a:extLst>
          </p:cNvPr>
          <p:cNvSpPr txBox="1"/>
          <p:nvPr/>
        </p:nvSpPr>
        <p:spPr bwMode="auto">
          <a:xfrm>
            <a:off x="8045843" y="4954235"/>
            <a:ext cx="1620000" cy="1088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468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τα υπόλοιπα αεροδρόμια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20C8BCFA-B135-42D6-9ED9-F5444D31CDC0}"/>
              </a:ext>
            </a:extLst>
          </p:cNvPr>
          <p:cNvGrpSpPr/>
          <p:nvPr/>
        </p:nvGrpSpPr>
        <p:grpSpPr>
          <a:xfrm>
            <a:off x="8088914" y="5003929"/>
            <a:ext cx="360000" cy="360000"/>
            <a:chOff x="4966372" y="4690710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5D05B376-A67D-4D61-B404-76D73C3A64D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Freeform 4968">
              <a:extLst>
                <a:ext uri="{FF2B5EF4-FFF2-40B4-BE49-F238E27FC236}">
                  <a16:creationId xmlns:a16="http://schemas.microsoft.com/office/drawing/2014/main" xmlns="" id="{01F80F10-DB66-4051-BD51-FC454236F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A32BB2F-0DA5-4664-9D5C-52FE31C0C765}"/>
              </a:ext>
            </a:extLst>
          </p:cNvPr>
          <p:cNvSpPr txBox="1"/>
          <p:nvPr/>
        </p:nvSpPr>
        <p:spPr bwMode="auto">
          <a:xfrm>
            <a:off x="5977553" y="4954234"/>
            <a:ext cx="1620000" cy="1059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b="1" dirty="0"/>
              <a:t>*</a:t>
            </a:r>
            <a:r>
              <a:rPr lang="en-US" b="1" dirty="0"/>
              <a:t>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«Ελευθέριος Βενιζέλος»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xmlns="" id="{39139832-B29A-4938-87C2-8A8C5AE6C9B5}"/>
              </a:ext>
            </a:extLst>
          </p:cNvPr>
          <p:cNvCxnSpPr>
            <a:cxnSpLocks/>
            <a:stCxn id="66" idx="1"/>
            <a:endCxn id="79" idx="3"/>
          </p:cNvCxnSpPr>
          <p:nvPr/>
        </p:nvCxnSpPr>
        <p:spPr>
          <a:xfrm rot="10800000">
            <a:off x="5831013" y="3520786"/>
            <a:ext cx="146540" cy="19633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xmlns="" id="{ECA27A27-89E4-47E3-B7A7-7268C14DD7C4}"/>
              </a:ext>
            </a:extLst>
          </p:cNvPr>
          <p:cNvCxnSpPr>
            <a:cxnSpLocks/>
            <a:stCxn id="62" idx="1"/>
            <a:endCxn id="80" idx="3"/>
          </p:cNvCxnSpPr>
          <p:nvPr/>
        </p:nvCxnSpPr>
        <p:spPr>
          <a:xfrm rot="10800000">
            <a:off x="7885441" y="3520786"/>
            <a:ext cx="160403" cy="1977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2C34EE8-4517-4149-8E69-BC7AB1061AF3}"/>
              </a:ext>
            </a:extLst>
          </p:cNvPr>
          <p:cNvSpPr txBox="1"/>
          <p:nvPr/>
        </p:nvSpPr>
        <p:spPr bwMode="auto">
          <a:xfrm>
            <a:off x="10094403" y="4954235"/>
            <a:ext cx="1524443" cy="1078818"/>
          </a:xfrm>
          <a:prstGeom prst="rightArrow">
            <a:avLst>
              <a:gd name="adj1" fmla="val 100000"/>
              <a:gd name="adj2" fmla="val 71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04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dirty="0"/>
              <a:t>Σταδιακή άρση των υπόλοιπων εξαιρέσεων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397BD1EF-A9AF-480E-8F2A-EC4049E9B18B}"/>
              </a:ext>
            </a:extLst>
          </p:cNvPr>
          <p:cNvGrpSpPr/>
          <p:nvPr/>
        </p:nvGrpSpPr>
        <p:grpSpPr>
          <a:xfrm>
            <a:off x="10160539" y="5003929"/>
            <a:ext cx="360000" cy="360000"/>
            <a:chOff x="4966372" y="4690710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8C492E8A-3E96-439E-8F43-DCD324E1ABC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Freeform 4968">
              <a:extLst>
                <a:ext uri="{FF2B5EF4-FFF2-40B4-BE49-F238E27FC236}">
                  <a16:creationId xmlns:a16="http://schemas.microsoft.com/office/drawing/2014/main" xmlns="" id="{76490083-25E8-4401-9203-2E24A264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xmlns="" id="{A2B628F2-7E68-4C5C-B9E4-A7F1156868B9}"/>
              </a:ext>
            </a:extLst>
          </p:cNvPr>
          <p:cNvCxnSpPr>
            <a:cxnSpLocks/>
            <a:stCxn id="72" idx="1"/>
            <a:endCxn id="81" idx="3"/>
          </p:cNvCxnSpPr>
          <p:nvPr/>
        </p:nvCxnSpPr>
        <p:spPr>
          <a:xfrm rot="10800000">
            <a:off x="9947363" y="3520786"/>
            <a:ext cx="147040" cy="19728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86F89E0-BCA3-487C-8E6C-DBAFC18672CC}"/>
              </a:ext>
            </a:extLst>
          </p:cNvPr>
          <p:cNvSpPr txBox="1"/>
          <p:nvPr/>
        </p:nvSpPr>
        <p:spPr bwMode="auto">
          <a:xfrm>
            <a:off x="637109" y="1518368"/>
            <a:ext cx="10741131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εσωτερικού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C8F3C51-B8D9-40CB-8DF3-1D18842A5DDF}"/>
              </a:ext>
            </a:extLst>
          </p:cNvPr>
          <p:cNvSpPr txBox="1"/>
          <p:nvPr/>
        </p:nvSpPr>
        <p:spPr bwMode="auto">
          <a:xfrm>
            <a:off x="488470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15 </a:t>
            </a:r>
            <a:r>
              <a:rPr lang="el-G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50CD29C4-1118-4BD1-B51A-8BBFB712CBA2}"/>
              </a:ext>
            </a:extLst>
          </p:cNvPr>
          <p:cNvSpPr txBox="1"/>
          <p:nvPr/>
        </p:nvSpPr>
        <p:spPr bwMode="auto">
          <a:xfrm>
            <a:off x="6939134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Τετάρτη 1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584E930-6A55-4DF5-AA72-B459BD7E8D06}"/>
              </a:ext>
            </a:extLst>
          </p:cNvPr>
          <p:cNvSpPr txBox="1"/>
          <p:nvPr/>
        </p:nvSpPr>
        <p:spPr bwMode="auto">
          <a:xfrm>
            <a:off x="900105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Από 15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B5C8046-960E-4864-879E-21E7F8949D20}"/>
              </a:ext>
            </a:extLst>
          </p:cNvPr>
          <p:cNvSpPr txBox="1"/>
          <p:nvPr/>
        </p:nvSpPr>
        <p:spPr bwMode="auto">
          <a:xfrm>
            <a:off x="4884707" y="2264734"/>
            <a:ext cx="6493533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εξωτερικού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45D8E37-06B6-49C9-A629-FB03BFFB7123}"/>
              </a:ext>
            </a:extLst>
          </p:cNvPr>
          <p:cNvCxnSpPr>
            <a:cxnSpLocks/>
          </p:cNvCxnSpPr>
          <p:nvPr/>
        </p:nvCxnSpPr>
        <p:spPr>
          <a:xfrm>
            <a:off x="547681" y="1518368"/>
            <a:ext cx="0" cy="23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255CC69-F129-4340-AFA7-68207CB92BCF}"/>
              </a:ext>
            </a:extLst>
          </p:cNvPr>
          <p:cNvCxnSpPr>
            <a:cxnSpLocks/>
          </p:cNvCxnSpPr>
          <p:nvPr/>
        </p:nvCxnSpPr>
        <p:spPr>
          <a:xfrm>
            <a:off x="4800600" y="2294551"/>
            <a:ext cx="0" cy="157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511950E-F1F7-4C30-9A20-19BD477761D4}"/>
              </a:ext>
            </a:extLst>
          </p:cNvPr>
          <p:cNvGrpSpPr/>
          <p:nvPr/>
        </p:nvGrpSpPr>
        <p:grpSpPr>
          <a:xfrm>
            <a:off x="6078317" y="5003929"/>
            <a:ext cx="360000" cy="360000"/>
            <a:chOff x="4966372" y="4690710"/>
            <a:chExt cx="612000" cy="61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1BFAEF9A-E1BE-419C-8891-8C4D2AD4578E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Freeform 4968">
              <a:extLst>
                <a:ext uri="{FF2B5EF4-FFF2-40B4-BE49-F238E27FC236}">
                  <a16:creationId xmlns:a16="http://schemas.microsoft.com/office/drawing/2014/main" xmlns="" id="{4B293967-0A08-4889-9135-7B017C8A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8067D96-4438-404E-B188-A87E56406CDE}"/>
              </a:ext>
            </a:extLst>
          </p:cNvPr>
          <p:cNvSpPr txBox="1"/>
          <p:nvPr/>
        </p:nvSpPr>
        <p:spPr bwMode="auto">
          <a:xfrm>
            <a:off x="1745828" y="4306982"/>
            <a:ext cx="1285507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Yachting</a:t>
            </a:r>
            <a:endParaRPr lang="el-GR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61F92D6-7385-4831-AFFA-9CB3E2D8EC91}"/>
              </a:ext>
            </a:extLst>
          </p:cNvPr>
          <p:cNvGrpSpPr/>
          <p:nvPr/>
        </p:nvGrpSpPr>
        <p:grpSpPr>
          <a:xfrm>
            <a:off x="1806216" y="4356677"/>
            <a:ext cx="360000" cy="360000"/>
            <a:chOff x="5017261" y="6012879"/>
            <a:chExt cx="612775" cy="61277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E2C360D9-A00C-4813-B42F-A56B9687E3B4}"/>
                </a:ext>
              </a:extLst>
            </p:cNvPr>
            <p:cNvSpPr/>
            <p:nvPr/>
          </p:nvSpPr>
          <p:spPr bwMode="ltGray">
            <a:xfrm>
              <a:off x="5017261" y="60128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1" name="Group 230">
              <a:extLst>
                <a:ext uri="{FF2B5EF4-FFF2-40B4-BE49-F238E27FC236}">
                  <a16:creationId xmlns:a16="http://schemas.microsoft.com/office/drawing/2014/main" xmlns="" id="{4DDB93E3-526C-4D32-8DB6-4441D7D66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531" y="6075957"/>
              <a:ext cx="415307" cy="437165"/>
              <a:chOff x="3918" y="2385"/>
              <a:chExt cx="454" cy="478"/>
            </a:xfrm>
          </p:grpSpPr>
          <p:sp>
            <p:nvSpPr>
              <p:cNvPr id="92" name="AutoShape 231">
                <a:extLst>
                  <a:ext uri="{FF2B5EF4-FFF2-40B4-BE49-F238E27FC236}">
                    <a16:creationId xmlns:a16="http://schemas.microsoft.com/office/drawing/2014/main" xmlns="" id="{CCED1149-9BE0-4372-B7F9-81EDBC5F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AutoShape 232">
                <a:extLst>
                  <a:ext uri="{FF2B5EF4-FFF2-40B4-BE49-F238E27FC236}">
                    <a16:creationId xmlns:a16="http://schemas.microsoft.com/office/drawing/2014/main" xmlns="" id="{7A92A7F0-B4A3-4773-85BA-D75D6A89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33">
                <a:extLst>
                  <a:ext uri="{FF2B5EF4-FFF2-40B4-BE49-F238E27FC236}">
                    <a16:creationId xmlns:a16="http://schemas.microsoft.com/office/drawing/2014/main" xmlns="" id="{521102F2-2246-4985-8CDE-2224AAC6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A1B52E0-CCCA-4EEB-8C29-15463259760F}"/>
              </a:ext>
            </a:extLst>
          </p:cNvPr>
          <p:cNvSpPr txBox="1"/>
          <p:nvPr/>
        </p:nvSpPr>
        <p:spPr bwMode="auto">
          <a:xfrm>
            <a:off x="637307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   25 Μαΐου 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xmlns="" id="{08E9C4DB-9F28-4E88-8AC3-9293BB753AED}"/>
              </a:ext>
            </a:extLst>
          </p:cNvPr>
          <p:cNvCxnSpPr>
            <a:cxnSpLocks/>
            <a:stCxn id="88" idx="1"/>
            <a:endCxn id="99" idx="3"/>
          </p:cNvCxnSpPr>
          <p:nvPr/>
        </p:nvCxnSpPr>
        <p:spPr>
          <a:xfrm rot="10800000">
            <a:off x="1583614" y="3517838"/>
            <a:ext cx="162215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lide Number Placeholder 3">
            <a:extLst>
              <a:ext uri="{FF2B5EF4-FFF2-40B4-BE49-F238E27FC236}">
                <a16:creationId xmlns:a16="http://schemas.microsoft.com/office/drawing/2014/main" xmlns="" id="{72AAA626-66C3-47E9-BF3E-1F9419D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32</a:t>
            </a:fld>
            <a:endParaRPr lang="en-US" sz="1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B207CA-CFB7-4F60-8896-B29D6398507A}"/>
              </a:ext>
            </a:extLst>
          </p:cNvPr>
          <p:cNvSpPr/>
          <p:nvPr/>
        </p:nvSpPr>
        <p:spPr>
          <a:xfrm>
            <a:off x="913666" y="6120964"/>
            <a:ext cx="5029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kern="0" dirty="0">
                <a:cs typeface="Times New Roman" panose="02020603050405020304" pitchFamily="18" charset="0"/>
              </a:rPr>
              <a:t>(*) Λίστα χωρών θα προσδιοριστεί με βάση το επιδημιολογικό τους προφίλ έως την 1</a:t>
            </a:r>
            <a:r>
              <a:rPr lang="el-GR" sz="1200" kern="0" baseline="30000" dirty="0">
                <a:cs typeface="Times New Roman" panose="02020603050405020304" pitchFamily="18" charset="0"/>
              </a:rPr>
              <a:t>η</a:t>
            </a:r>
            <a:r>
              <a:rPr lang="el-GR" sz="1200" kern="0" dirty="0">
                <a:cs typeface="Times New Roman" panose="02020603050405020304" pitchFamily="18" charset="0"/>
              </a:rPr>
              <a:t> Ιουνίου. Οι επισκέπτες θα υπόκεινται σε δειγματοληπτικούς ελέγχους χωρίς υποχρεωτικό </a:t>
            </a:r>
            <a:r>
              <a:rPr lang="en-US" sz="1200" kern="0" dirty="0">
                <a:cs typeface="Times New Roman" panose="02020603050405020304" pitchFamily="18" charset="0"/>
              </a:rPr>
              <a:t>test. </a:t>
            </a:r>
            <a:endParaRPr lang="el-GR" sz="1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92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457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88" name="Rectangle: Diagonal Corners Snipped 87">
            <a:extLst>
              <a:ext uri="{FF2B5EF4-FFF2-40B4-BE49-F238E27FC236}">
                <a16:creationId xmlns:a16="http://schemas.microsoft.com/office/drawing/2014/main" xmlns="" id="{67750033-03E1-47EB-BE4F-7FAF65D18BCD}"/>
              </a:ext>
            </a:extLst>
          </p:cNvPr>
          <p:cNvSpPr/>
          <p:nvPr/>
        </p:nvSpPr>
        <p:spPr>
          <a:xfrm>
            <a:off x="661027" y="1926425"/>
            <a:ext cx="4936435" cy="4505658"/>
          </a:xfrm>
          <a:prstGeom prst="snip2Diag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89" name="Rectangle: Diagonal Corners Snipped 88">
            <a:extLst>
              <a:ext uri="{FF2B5EF4-FFF2-40B4-BE49-F238E27FC236}">
                <a16:creationId xmlns:a16="http://schemas.microsoft.com/office/drawing/2014/main" xmlns="" id="{2805D916-D166-4312-937A-8E176E313C71}"/>
              </a:ext>
            </a:extLst>
          </p:cNvPr>
          <p:cNvSpPr/>
          <p:nvPr/>
        </p:nvSpPr>
        <p:spPr>
          <a:xfrm>
            <a:off x="6225207" y="1958153"/>
            <a:ext cx="5105402" cy="4505658"/>
          </a:xfrm>
          <a:prstGeom prst="snip2Diag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cs typeface="Arial"/>
              <a:sym typeface="Georgi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D8FDAFB-F34E-49FF-AAEF-FC020B65F034}"/>
              </a:ext>
            </a:extLst>
          </p:cNvPr>
          <p:cNvSpPr/>
          <p:nvPr/>
        </p:nvSpPr>
        <p:spPr>
          <a:xfrm>
            <a:off x="917229" y="3518836"/>
            <a:ext cx="442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Εξασφάλιση πραγματοποίησης ελέγχων</a:t>
            </a:r>
            <a:endParaRPr lang="el-GR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Ορισμός </a:t>
            </a:r>
            <a:r>
              <a:rPr lang="el-GR" b="1" dirty="0"/>
              <a:t>συνεργαζόμενου γιατρού </a:t>
            </a:r>
            <a:r>
              <a:rPr lang="el-GR" dirty="0"/>
              <a:t>με κάθε  κατάλυμα ως το πρώτο σημείο αξιολόγησης κρούσματος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Ορισμός συντονιστή </a:t>
            </a:r>
            <a:r>
              <a:rPr lang="el-GR" dirty="0"/>
              <a:t>από το κατάλυμα για την διαχείριση περιπτώσεων κρουσμάτων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1FE2D7DB-32EE-472C-B3C1-07F7A7EDA3EA}"/>
              </a:ext>
            </a:extLst>
          </p:cNvPr>
          <p:cNvSpPr/>
          <p:nvPr/>
        </p:nvSpPr>
        <p:spPr>
          <a:xfrm>
            <a:off x="6387173" y="3546141"/>
            <a:ext cx="47148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Γιατρός καταλύματος </a:t>
            </a:r>
            <a:r>
              <a:rPr lang="el-GR" dirty="0"/>
              <a:t>που επιλαμβάνεται σε πρώτο χρόνο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Ειδικοί «χώροι καραντίνας»</a:t>
            </a:r>
            <a:r>
              <a:rPr lang="el-GR" dirty="0"/>
              <a:t> ανά περιφέρεια/ νησί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Μεταφορά σε δομή υγείας</a:t>
            </a:r>
            <a:r>
              <a:rPr lang="el-GR" dirty="0"/>
              <a:t> (αν αυτό κριθεί απαραίτητο)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2223DDC1-743B-4010-847C-51FE7E584286}"/>
              </a:ext>
            </a:extLst>
          </p:cNvPr>
          <p:cNvSpPr/>
          <p:nvPr/>
        </p:nvSpPr>
        <p:spPr>
          <a:xfrm>
            <a:off x="1810324" y="2139569"/>
            <a:ext cx="306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Ενίσχυση υγειονομικής ικανότητας προορισμών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450513BF-4AC7-445F-816F-26A8424E771C}"/>
              </a:ext>
            </a:extLst>
          </p:cNvPr>
          <p:cNvSpPr/>
          <p:nvPr/>
        </p:nvSpPr>
        <p:spPr>
          <a:xfrm>
            <a:off x="7841972" y="2166875"/>
            <a:ext cx="28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Επιχειρησιακή διαχείριση κρούσματος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E4F242A7-FF4D-4A8D-B08E-899BB2F8FCA3}"/>
              </a:ext>
            </a:extLst>
          </p:cNvPr>
          <p:cNvGrpSpPr/>
          <p:nvPr/>
        </p:nvGrpSpPr>
        <p:grpSpPr>
          <a:xfrm>
            <a:off x="1075987" y="2111569"/>
            <a:ext cx="612000" cy="612000"/>
            <a:chOff x="4966372" y="2258092"/>
            <a:chExt cx="612000" cy="612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902EA394-561C-41B3-B664-8C82E21083F1}"/>
                </a:ext>
              </a:extLst>
            </p:cNvPr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Freeform 4808">
              <a:extLst>
                <a:ext uri="{FF2B5EF4-FFF2-40B4-BE49-F238E27FC236}">
                  <a16:creationId xmlns:a16="http://schemas.microsoft.com/office/drawing/2014/main" xmlns="" id="{13D8BE2F-1A3C-4B33-B571-4307D0115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BF7BEEE-23BD-4CDC-BE5D-F74A91D0BDAA}"/>
              </a:ext>
            </a:extLst>
          </p:cNvPr>
          <p:cNvGrpSpPr/>
          <p:nvPr/>
        </p:nvGrpSpPr>
        <p:grpSpPr>
          <a:xfrm>
            <a:off x="6764022" y="2166304"/>
            <a:ext cx="612000" cy="612000"/>
            <a:chOff x="4091659" y="2258092"/>
            <a:chExt cx="612000" cy="612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E327532B-74AC-4589-964E-D201B478EC35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9" name="Freeform 4886">
              <a:extLst>
                <a:ext uri="{FF2B5EF4-FFF2-40B4-BE49-F238E27FC236}">
                  <a16:creationId xmlns:a16="http://schemas.microsoft.com/office/drawing/2014/main" xmlns="" id="{931E8B81-8107-46FA-AEB1-3C8DD52C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17" y="2370250"/>
              <a:ext cx="387684" cy="387684"/>
            </a:xfrm>
            <a:custGeom>
              <a:avLst/>
              <a:gdLst>
                <a:gd name="T0" fmla="*/ 320 w 320"/>
                <a:gd name="T1" fmla="*/ 124 h 320"/>
                <a:gd name="T2" fmla="*/ 320 w 320"/>
                <a:gd name="T3" fmla="*/ 196 h 320"/>
                <a:gd name="T4" fmla="*/ 320 w 320"/>
                <a:gd name="T5" fmla="*/ 196 h 320"/>
                <a:gd name="T6" fmla="*/ 318 w 320"/>
                <a:gd name="T7" fmla="*/ 202 h 320"/>
                <a:gd name="T8" fmla="*/ 316 w 320"/>
                <a:gd name="T9" fmla="*/ 208 h 320"/>
                <a:gd name="T10" fmla="*/ 310 w 320"/>
                <a:gd name="T11" fmla="*/ 210 h 320"/>
                <a:gd name="T12" fmla="*/ 304 w 320"/>
                <a:gd name="T13" fmla="*/ 212 h 320"/>
                <a:gd name="T14" fmla="*/ 212 w 320"/>
                <a:gd name="T15" fmla="*/ 212 h 320"/>
                <a:gd name="T16" fmla="*/ 212 w 320"/>
                <a:gd name="T17" fmla="*/ 304 h 320"/>
                <a:gd name="T18" fmla="*/ 212 w 320"/>
                <a:gd name="T19" fmla="*/ 304 h 320"/>
                <a:gd name="T20" fmla="*/ 210 w 320"/>
                <a:gd name="T21" fmla="*/ 310 h 320"/>
                <a:gd name="T22" fmla="*/ 208 w 320"/>
                <a:gd name="T23" fmla="*/ 316 h 320"/>
                <a:gd name="T24" fmla="*/ 202 w 320"/>
                <a:gd name="T25" fmla="*/ 318 h 320"/>
                <a:gd name="T26" fmla="*/ 196 w 320"/>
                <a:gd name="T27" fmla="*/ 320 h 320"/>
                <a:gd name="T28" fmla="*/ 124 w 320"/>
                <a:gd name="T29" fmla="*/ 320 h 320"/>
                <a:gd name="T30" fmla="*/ 124 w 320"/>
                <a:gd name="T31" fmla="*/ 320 h 320"/>
                <a:gd name="T32" fmla="*/ 118 w 320"/>
                <a:gd name="T33" fmla="*/ 318 h 320"/>
                <a:gd name="T34" fmla="*/ 112 w 320"/>
                <a:gd name="T35" fmla="*/ 316 h 320"/>
                <a:gd name="T36" fmla="*/ 110 w 320"/>
                <a:gd name="T37" fmla="*/ 310 h 320"/>
                <a:gd name="T38" fmla="*/ 108 w 320"/>
                <a:gd name="T39" fmla="*/ 304 h 320"/>
                <a:gd name="T40" fmla="*/ 108 w 320"/>
                <a:gd name="T41" fmla="*/ 212 h 320"/>
                <a:gd name="T42" fmla="*/ 16 w 320"/>
                <a:gd name="T43" fmla="*/ 212 h 320"/>
                <a:gd name="T44" fmla="*/ 16 w 320"/>
                <a:gd name="T45" fmla="*/ 212 h 320"/>
                <a:gd name="T46" fmla="*/ 10 w 320"/>
                <a:gd name="T47" fmla="*/ 210 h 320"/>
                <a:gd name="T48" fmla="*/ 4 w 320"/>
                <a:gd name="T49" fmla="*/ 208 h 320"/>
                <a:gd name="T50" fmla="*/ 2 w 320"/>
                <a:gd name="T51" fmla="*/ 202 h 320"/>
                <a:gd name="T52" fmla="*/ 0 w 320"/>
                <a:gd name="T53" fmla="*/ 196 h 320"/>
                <a:gd name="T54" fmla="*/ 0 w 320"/>
                <a:gd name="T55" fmla="*/ 124 h 320"/>
                <a:gd name="T56" fmla="*/ 0 w 320"/>
                <a:gd name="T57" fmla="*/ 124 h 320"/>
                <a:gd name="T58" fmla="*/ 2 w 320"/>
                <a:gd name="T59" fmla="*/ 118 h 320"/>
                <a:gd name="T60" fmla="*/ 4 w 320"/>
                <a:gd name="T61" fmla="*/ 112 h 320"/>
                <a:gd name="T62" fmla="*/ 10 w 320"/>
                <a:gd name="T63" fmla="*/ 110 h 320"/>
                <a:gd name="T64" fmla="*/ 16 w 320"/>
                <a:gd name="T65" fmla="*/ 108 h 320"/>
                <a:gd name="T66" fmla="*/ 108 w 320"/>
                <a:gd name="T67" fmla="*/ 108 h 320"/>
                <a:gd name="T68" fmla="*/ 108 w 320"/>
                <a:gd name="T69" fmla="*/ 16 h 320"/>
                <a:gd name="T70" fmla="*/ 108 w 320"/>
                <a:gd name="T71" fmla="*/ 16 h 320"/>
                <a:gd name="T72" fmla="*/ 110 w 320"/>
                <a:gd name="T73" fmla="*/ 10 h 320"/>
                <a:gd name="T74" fmla="*/ 112 w 320"/>
                <a:gd name="T75" fmla="*/ 4 h 320"/>
                <a:gd name="T76" fmla="*/ 118 w 320"/>
                <a:gd name="T77" fmla="*/ 2 h 320"/>
                <a:gd name="T78" fmla="*/ 124 w 320"/>
                <a:gd name="T79" fmla="*/ 0 h 320"/>
                <a:gd name="T80" fmla="*/ 196 w 320"/>
                <a:gd name="T81" fmla="*/ 0 h 320"/>
                <a:gd name="T82" fmla="*/ 196 w 320"/>
                <a:gd name="T83" fmla="*/ 0 h 320"/>
                <a:gd name="T84" fmla="*/ 202 w 320"/>
                <a:gd name="T85" fmla="*/ 2 h 320"/>
                <a:gd name="T86" fmla="*/ 208 w 320"/>
                <a:gd name="T87" fmla="*/ 4 h 320"/>
                <a:gd name="T88" fmla="*/ 210 w 320"/>
                <a:gd name="T89" fmla="*/ 10 h 320"/>
                <a:gd name="T90" fmla="*/ 212 w 320"/>
                <a:gd name="T91" fmla="*/ 16 h 320"/>
                <a:gd name="T92" fmla="*/ 212 w 320"/>
                <a:gd name="T93" fmla="*/ 108 h 320"/>
                <a:gd name="T94" fmla="*/ 304 w 320"/>
                <a:gd name="T95" fmla="*/ 108 h 320"/>
                <a:gd name="T96" fmla="*/ 304 w 320"/>
                <a:gd name="T97" fmla="*/ 108 h 320"/>
                <a:gd name="T98" fmla="*/ 310 w 320"/>
                <a:gd name="T99" fmla="*/ 110 h 320"/>
                <a:gd name="T100" fmla="*/ 316 w 320"/>
                <a:gd name="T101" fmla="*/ 112 h 320"/>
                <a:gd name="T102" fmla="*/ 318 w 320"/>
                <a:gd name="T103" fmla="*/ 118 h 320"/>
                <a:gd name="T104" fmla="*/ 320 w 320"/>
                <a:gd name="T105" fmla="*/ 124 h 320"/>
                <a:gd name="T106" fmla="*/ 320 w 320"/>
                <a:gd name="T107" fmla="*/ 1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320">
                  <a:moveTo>
                    <a:pt x="320" y="124"/>
                  </a:moveTo>
                  <a:lnTo>
                    <a:pt x="320" y="196"/>
                  </a:lnTo>
                  <a:lnTo>
                    <a:pt x="320" y="196"/>
                  </a:lnTo>
                  <a:lnTo>
                    <a:pt x="318" y="202"/>
                  </a:lnTo>
                  <a:lnTo>
                    <a:pt x="316" y="208"/>
                  </a:lnTo>
                  <a:lnTo>
                    <a:pt x="310" y="210"/>
                  </a:lnTo>
                  <a:lnTo>
                    <a:pt x="304" y="212"/>
                  </a:lnTo>
                  <a:lnTo>
                    <a:pt x="212" y="212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2" y="318"/>
                  </a:lnTo>
                  <a:lnTo>
                    <a:pt x="196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18" y="318"/>
                  </a:lnTo>
                  <a:lnTo>
                    <a:pt x="112" y="316"/>
                  </a:lnTo>
                  <a:lnTo>
                    <a:pt x="110" y="310"/>
                  </a:lnTo>
                  <a:lnTo>
                    <a:pt x="108" y="304"/>
                  </a:lnTo>
                  <a:lnTo>
                    <a:pt x="108" y="212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0" y="210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10" y="110"/>
                  </a:lnTo>
                  <a:lnTo>
                    <a:pt x="16" y="108"/>
                  </a:lnTo>
                  <a:lnTo>
                    <a:pt x="108" y="10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0"/>
                  </a:lnTo>
                  <a:lnTo>
                    <a:pt x="112" y="4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2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10" y="110"/>
                  </a:lnTo>
                  <a:lnTo>
                    <a:pt x="316" y="112"/>
                  </a:lnTo>
                  <a:lnTo>
                    <a:pt x="318" y="118"/>
                  </a:lnTo>
                  <a:lnTo>
                    <a:pt x="320" y="124"/>
                  </a:lnTo>
                  <a:lnTo>
                    <a:pt x="3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F4B9C54B-43F9-4C79-8728-2F7293C5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33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13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559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xmlns="" id="{B387994D-7959-4984-86AD-51F840B6CF98}"/>
              </a:ext>
            </a:extLst>
          </p:cNvPr>
          <p:cNvSpPr/>
          <p:nvPr/>
        </p:nvSpPr>
        <p:spPr>
          <a:xfrm>
            <a:off x="1043608" y="2262004"/>
            <a:ext cx="9909314" cy="4201807"/>
          </a:xfrm>
          <a:prstGeom prst="snip2DiagRect">
            <a:avLst>
              <a:gd name="adj1" fmla="val 0"/>
              <a:gd name="adj2" fmla="val 19648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sz="2000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0BAF88-F23D-476B-9913-1F7592515A26}"/>
              </a:ext>
            </a:extLst>
          </p:cNvPr>
          <p:cNvSpPr/>
          <p:nvPr/>
        </p:nvSpPr>
        <p:spPr>
          <a:xfrm>
            <a:off x="1554480" y="3724499"/>
            <a:ext cx="432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Ενίσχυση ικανότητας υποδομών υγείας: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Δρομολογούμε την </a:t>
            </a:r>
            <a:r>
              <a:rPr lang="el-GR" sz="2000" dirty="0">
                <a:solidFill>
                  <a:schemeClr val="bg1"/>
                </a:solidFill>
              </a:rPr>
              <a:t>εγκατάσταση συνολικά </a:t>
            </a:r>
            <a:r>
              <a:rPr lang="el-GR" sz="2000" b="1" dirty="0">
                <a:solidFill>
                  <a:schemeClr val="bg1"/>
                </a:solidFill>
              </a:rPr>
              <a:t>20 νέων αναλυτών </a:t>
            </a:r>
            <a:r>
              <a:rPr lang="el-GR" sz="2000" dirty="0">
                <a:solidFill>
                  <a:schemeClr val="bg1"/>
                </a:solidFill>
              </a:rPr>
              <a:t>για </a:t>
            </a:r>
            <a:r>
              <a:rPr lang="en-US" sz="2000" dirty="0">
                <a:solidFill>
                  <a:schemeClr val="bg1"/>
                </a:solidFill>
              </a:rPr>
              <a:t>tests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Εξασφαλίζουμε </a:t>
            </a:r>
            <a:r>
              <a:rPr lang="el-GR" sz="2000" b="1" dirty="0">
                <a:solidFill>
                  <a:schemeClr val="bg1"/>
                </a:solidFill>
              </a:rPr>
              <a:t>600 κλίνες </a:t>
            </a:r>
            <a:r>
              <a:rPr lang="en-GB" sz="2000" b="1" dirty="0">
                <a:solidFill>
                  <a:schemeClr val="bg1"/>
                </a:solidFill>
              </a:rPr>
              <a:t>COVID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B7E91E-8F78-4B69-8493-CC649CB8F66A}"/>
              </a:ext>
            </a:extLst>
          </p:cNvPr>
          <p:cNvSpPr/>
          <p:nvPr/>
        </p:nvSpPr>
        <p:spPr>
          <a:xfrm>
            <a:off x="2703439" y="2421892"/>
            <a:ext cx="68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Ανάπτυξη επιχειρησιακών πλάνων για τους μικρούς νησιωτικούς προορισμούς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F489C5-3980-46EF-9FD7-4EFBCB8BA060}"/>
              </a:ext>
            </a:extLst>
          </p:cNvPr>
          <p:cNvSpPr/>
          <p:nvPr/>
        </p:nvSpPr>
        <p:spPr>
          <a:xfrm>
            <a:off x="6391827" y="3704621"/>
            <a:ext cx="456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Κάλυψη από κοντινούς προορισμούς: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Εξασφάλιση </a:t>
            </a:r>
            <a:r>
              <a:rPr lang="el-GR" sz="2000" b="1" dirty="0">
                <a:solidFill>
                  <a:schemeClr val="bg1"/>
                </a:solidFill>
              </a:rPr>
              <a:t>χρόνου μεταφοράς &lt;2ώρες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Αξιοποίηση των </a:t>
            </a:r>
            <a:r>
              <a:rPr lang="el-GR" sz="2000" b="1" dirty="0">
                <a:solidFill>
                  <a:schemeClr val="bg1"/>
                </a:solidFill>
              </a:rPr>
              <a:t>υποδομών της ηπειρωτικής Ελλάδας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0C13A19-9D57-43CC-9212-E3072CED3D28}"/>
              </a:ext>
            </a:extLst>
          </p:cNvPr>
          <p:cNvGrpSpPr/>
          <p:nvPr/>
        </p:nvGrpSpPr>
        <p:grpSpPr>
          <a:xfrm>
            <a:off x="1763564" y="2439057"/>
            <a:ext cx="612000" cy="612000"/>
            <a:chOff x="4091659" y="2258092"/>
            <a:chExt cx="612000" cy="6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83A2242-A151-416D-8ABD-8E73584F6500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Freeform 4954">
              <a:extLst>
                <a:ext uri="{FF2B5EF4-FFF2-40B4-BE49-F238E27FC236}">
                  <a16:creationId xmlns:a16="http://schemas.microsoft.com/office/drawing/2014/main" xmlns="" id="{3CFB5005-CB31-4333-A41C-0CA9BD6E5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482" y="2419619"/>
              <a:ext cx="469479" cy="355739"/>
            </a:xfrm>
            <a:custGeom>
              <a:avLst/>
              <a:gdLst>
                <a:gd name="T0" fmla="*/ 136 w 388"/>
                <a:gd name="T1" fmla="*/ 236 h 294"/>
                <a:gd name="T2" fmla="*/ 102 w 388"/>
                <a:gd name="T3" fmla="*/ 238 h 294"/>
                <a:gd name="T4" fmla="*/ 102 w 388"/>
                <a:gd name="T5" fmla="*/ 276 h 294"/>
                <a:gd name="T6" fmla="*/ 136 w 388"/>
                <a:gd name="T7" fmla="*/ 278 h 294"/>
                <a:gd name="T8" fmla="*/ 304 w 388"/>
                <a:gd name="T9" fmla="*/ 256 h 294"/>
                <a:gd name="T10" fmla="*/ 116 w 388"/>
                <a:gd name="T11" fmla="*/ 266 h 294"/>
                <a:gd name="T12" fmla="*/ 112 w 388"/>
                <a:gd name="T13" fmla="*/ 252 h 294"/>
                <a:gd name="T14" fmla="*/ 124 w 388"/>
                <a:gd name="T15" fmla="*/ 248 h 294"/>
                <a:gd name="T16" fmla="*/ 130 w 388"/>
                <a:gd name="T17" fmla="*/ 260 h 294"/>
                <a:gd name="T18" fmla="*/ 216 w 388"/>
                <a:gd name="T19" fmla="*/ 210 h 294"/>
                <a:gd name="T20" fmla="*/ 242 w 388"/>
                <a:gd name="T21" fmla="*/ 184 h 294"/>
                <a:gd name="T22" fmla="*/ 216 w 388"/>
                <a:gd name="T23" fmla="*/ 158 h 294"/>
                <a:gd name="T24" fmla="*/ 192 w 388"/>
                <a:gd name="T25" fmla="*/ 174 h 294"/>
                <a:gd name="T26" fmla="*/ 34 w 388"/>
                <a:gd name="T27" fmla="*/ 160 h 294"/>
                <a:gd name="T28" fmla="*/ 2 w 388"/>
                <a:gd name="T29" fmla="*/ 174 h 294"/>
                <a:gd name="T30" fmla="*/ 16 w 388"/>
                <a:gd name="T31" fmla="*/ 208 h 294"/>
                <a:gd name="T32" fmla="*/ 46 w 388"/>
                <a:gd name="T33" fmla="*/ 202 h 294"/>
                <a:gd name="T34" fmla="*/ 200 w 388"/>
                <a:gd name="T35" fmla="*/ 206 h 294"/>
                <a:gd name="T36" fmla="*/ 26 w 388"/>
                <a:gd name="T37" fmla="*/ 194 h 294"/>
                <a:gd name="T38" fmla="*/ 16 w 388"/>
                <a:gd name="T39" fmla="*/ 184 h 294"/>
                <a:gd name="T40" fmla="*/ 26 w 388"/>
                <a:gd name="T41" fmla="*/ 174 h 294"/>
                <a:gd name="T42" fmla="*/ 36 w 388"/>
                <a:gd name="T43" fmla="*/ 184 h 294"/>
                <a:gd name="T44" fmla="*/ 26 w 388"/>
                <a:gd name="T45" fmla="*/ 194 h 294"/>
                <a:gd name="T46" fmla="*/ 46 w 388"/>
                <a:gd name="T47" fmla="*/ 52 h 294"/>
                <a:gd name="T48" fmla="*/ 152 w 388"/>
                <a:gd name="T49" fmla="*/ 0 h 294"/>
                <a:gd name="T50" fmla="*/ 42 w 388"/>
                <a:gd name="T51" fmla="*/ 14 h 294"/>
                <a:gd name="T52" fmla="*/ 8 w 388"/>
                <a:gd name="T53" fmla="*/ 18 h 294"/>
                <a:gd name="T54" fmla="*/ 8 w 388"/>
                <a:gd name="T55" fmla="*/ 54 h 294"/>
                <a:gd name="T56" fmla="*/ 26 w 388"/>
                <a:gd name="T57" fmla="*/ 26 h 294"/>
                <a:gd name="T58" fmla="*/ 36 w 388"/>
                <a:gd name="T59" fmla="*/ 36 h 294"/>
                <a:gd name="T60" fmla="*/ 26 w 388"/>
                <a:gd name="T61" fmla="*/ 46 h 294"/>
                <a:gd name="T62" fmla="*/ 16 w 388"/>
                <a:gd name="T63" fmla="*/ 36 h 294"/>
                <a:gd name="T64" fmla="*/ 26 w 388"/>
                <a:gd name="T65" fmla="*/ 26 h 294"/>
                <a:gd name="T66" fmla="*/ 102 w 388"/>
                <a:gd name="T67" fmla="*/ 120 h 294"/>
                <a:gd name="T68" fmla="*/ 78 w 388"/>
                <a:gd name="T69" fmla="*/ 136 h 294"/>
                <a:gd name="T70" fmla="*/ 52 w 388"/>
                <a:gd name="T71" fmla="*/ 110 h 294"/>
                <a:gd name="T72" fmla="*/ 78 w 388"/>
                <a:gd name="T73" fmla="*/ 84 h 294"/>
                <a:gd name="T74" fmla="*/ 102 w 388"/>
                <a:gd name="T75" fmla="*/ 100 h 294"/>
                <a:gd name="T76" fmla="*/ 354 w 388"/>
                <a:gd name="T77" fmla="*/ 12 h 294"/>
                <a:gd name="T78" fmla="*/ 276 w 388"/>
                <a:gd name="T79" fmla="*/ 26 h 294"/>
                <a:gd name="T80" fmla="*/ 252 w 388"/>
                <a:gd name="T81" fmla="*/ 10 h 294"/>
                <a:gd name="T82" fmla="*/ 226 w 388"/>
                <a:gd name="T83" fmla="*/ 36 h 294"/>
                <a:gd name="T84" fmla="*/ 252 w 388"/>
                <a:gd name="T85" fmla="*/ 62 h 294"/>
                <a:gd name="T86" fmla="*/ 338 w 388"/>
                <a:gd name="T87" fmla="*/ 46 h 294"/>
                <a:gd name="T88" fmla="*/ 362 w 388"/>
                <a:gd name="T89" fmla="*/ 62 h 294"/>
                <a:gd name="T90" fmla="*/ 388 w 388"/>
                <a:gd name="T91" fmla="*/ 36 h 294"/>
                <a:gd name="T92" fmla="*/ 362 w 388"/>
                <a:gd name="T93" fmla="*/ 10 h 294"/>
                <a:gd name="T94" fmla="*/ 356 w 388"/>
                <a:gd name="T95" fmla="*/ 44 h 294"/>
                <a:gd name="T96" fmla="*/ 356 w 388"/>
                <a:gd name="T97" fmla="*/ 30 h 294"/>
                <a:gd name="T98" fmla="*/ 370 w 388"/>
                <a:gd name="T99" fmla="*/ 30 h 294"/>
                <a:gd name="T100" fmla="*/ 370 w 388"/>
                <a:gd name="T101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94">
                  <a:moveTo>
                    <a:pt x="264" y="246"/>
                  </a:moveTo>
                  <a:lnTo>
                    <a:pt x="144" y="246"/>
                  </a:lnTo>
                  <a:lnTo>
                    <a:pt x="144" y="246"/>
                  </a:lnTo>
                  <a:lnTo>
                    <a:pt x="140" y="240"/>
                  </a:lnTo>
                  <a:lnTo>
                    <a:pt x="136" y="236"/>
                  </a:lnTo>
                  <a:lnTo>
                    <a:pt x="128" y="232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0" y="232"/>
                  </a:lnTo>
                  <a:lnTo>
                    <a:pt x="102" y="238"/>
                  </a:lnTo>
                  <a:lnTo>
                    <a:pt x="96" y="246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0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2"/>
                  </a:lnTo>
                  <a:lnTo>
                    <a:pt x="136" y="278"/>
                  </a:lnTo>
                  <a:lnTo>
                    <a:pt x="140" y="274"/>
                  </a:lnTo>
                  <a:lnTo>
                    <a:pt x="144" y="266"/>
                  </a:lnTo>
                  <a:lnTo>
                    <a:pt x="264" y="266"/>
                  </a:lnTo>
                  <a:lnTo>
                    <a:pt x="264" y="294"/>
                  </a:lnTo>
                  <a:lnTo>
                    <a:pt x="304" y="256"/>
                  </a:lnTo>
                  <a:lnTo>
                    <a:pt x="264" y="220"/>
                  </a:lnTo>
                  <a:lnTo>
                    <a:pt x="264" y="246"/>
                  </a:lnTo>
                  <a:close/>
                  <a:moveTo>
                    <a:pt x="120" y="266"/>
                  </a:moveTo>
                  <a:lnTo>
                    <a:pt x="120" y="266"/>
                  </a:lnTo>
                  <a:lnTo>
                    <a:pt x="116" y="266"/>
                  </a:lnTo>
                  <a:lnTo>
                    <a:pt x="114" y="264"/>
                  </a:lnTo>
                  <a:lnTo>
                    <a:pt x="112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4" y="248"/>
                  </a:lnTo>
                  <a:lnTo>
                    <a:pt x="128" y="250"/>
                  </a:lnTo>
                  <a:lnTo>
                    <a:pt x="130" y="252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28" y="264"/>
                  </a:lnTo>
                  <a:lnTo>
                    <a:pt x="124" y="266"/>
                  </a:lnTo>
                  <a:lnTo>
                    <a:pt x="120" y="266"/>
                  </a:lnTo>
                  <a:lnTo>
                    <a:pt x="120" y="266"/>
                  </a:lnTo>
                  <a:close/>
                  <a:moveTo>
                    <a:pt x="216" y="210"/>
                  </a:moveTo>
                  <a:lnTo>
                    <a:pt x="216" y="210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0" y="194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0" y="174"/>
                  </a:lnTo>
                  <a:lnTo>
                    <a:pt x="234" y="166"/>
                  </a:lnTo>
                  <a:lnTo>
                    <a:pt x="226" y="160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8" y="160"/>
                  </a:lnTo>
                  <a:lnTo>
                    <a:pt x="200" y="164"/>
                  </a:lnTo>
                  <a:lnTo>
                    <a:pt x="196" y="168"/>
                  </a:lnTo>
                  <a:lnTo>
                    <a:pt x="192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4" y="16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16" y="160"/>
                  </a:lnTo>
                  <a:lnTo>
                    <a:pt x="8" y="166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8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34" y="210"/>
                  </a:lnTo>
                  <a:lnTo>
                    <a:pt x="42" y="206"/>
                  </a:lnTo>
                  <a:lnTo>
                    <a:pt x="46" y="202"/>
                  </a:lnTo>
                  <a:lnTo>
                    <a:pt x="50" y="194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6" y="202"/>
                  </a:lnTo>
                  <a:lnTo>
                    <a:pt x="200" y="206"/>
                  </a:lnTo>
                  <a:lnTo>
                    <a:pt x="208" y="210"/>
                  </a:lnTo>
                  <a:lnTo>
                    <a:pt x="216" y="210"/>
                  </a:lnTo>
                  <a:lnTo>
                    <a:pt x="216" y="210"/>
                  </a:lnTo>
                  <a:close/>
                  <a:moveTo>
                    <a:pt x="26" y="194"/>
                  </a:moveTo>
                  <a:lnTo>
                    <a:pt x="26" y="194"/>
                  </a:lnTo>
                  <a:lnTo>
                    <a:pt x="22" y="194"/>
                  </a:lnTo>
                  <a:lnTo>
                    <a:pt x="20" y="192"/>
                  </a:lnTo>
                  <a:lnTo>
                    <a:pt x="18" y="18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30" y="176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34" y="60"/>
                  </a:lnTo>
                  <a:lnTo>
                    <a:pt x="42" y="58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152" y="46"/>
                  </a:lnTo>
                  <a:lnTo>
                    <a:pt x="152" y="72"/>
                  </a:lnTo>
                  <a:lnTo>
                    <a:pt x="194" y="36"/>
                  </a:lnTo>
                  <a:lnTo>
                    <a:pt x="152" y="0"/>
                  </a:lnTo>
                  <a:lnTo>
                    <a:pt x="152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6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4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308" y="74"/>
                  </a:moveTo>
                  <a:lnTo>
                    <a:pt x="348" y="110"/>
                  </a:lnTo>
                  <a:lnTo>
                    <a:pt x="308" y="146"/>
                  </a:lnTo>
                  <a:lnTo>
                    <a:pt x="308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8" y="126"/>
                  </a:lnTo>
                  <a:lnTo>
                    <a:pt x="94" y="132"/>
                  </a:lnTo>
                  <a:lnTo>
                    <a:pt x="86" y="134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68" y="134"/>
                  </a:lnTo>
                  <a:lnTo>
                    <a:pt x="60" y="128"/>
                  </a:lnTo>
                  <a:lnTo>
                    <a:pt x="54" y="12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0"/>
                  </a:lnTo>
                  <a:lnTo>
                    <a:pt x="60" y="92"/>
                  </a:lnTo>
                  <a:lnTo>
                    <a:pt x="68" y="8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6" y="86"/>
                  </a:lnTo>
                  <a:lnTo>
                    <a:pt x="94" y="88"/>
                  </a:lnTo>
                  <a:lnTo>
                    <a:pt x="98" y="94"/>
                  </a:lnTo>
                  <a:lnTo>
                    <a:pt x="102" y="100"/>
                  </a:lnTo>
                  <a:lnTo>
                    <a:pt x="308" y="100"/>
                  </a:lnTo>
                  <a:lnTo>
                    <a:pt x="308" y="74"/>
                  </a:lnTo>
                  <a:close/>
                  <a:moveTo>
                    <a:pt x="362" y="10"/>
                  </a:moveTo>
                  <a:lnTo>
                    <a:pt x="362" y="10"/>
                  </a:lnTo>
                  <a:lnTo>
                    <a:pt x="354" y="12"/>
                  </a:lnTo>
                  <a:lnTo>
                    <a:pt x="348" y="14"/>
                  </a:lnTo>
                  <a:lnTo>
                    <a:pt x="342" y="20"/>
                  </a:lnTo>
                  <a:lnTo>
                    <a:pt x="338" y="26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42" y="12"/>
                  </a:lnTo>
                  <a:lnTo>
                    <a:pt x="234" y="18"/>
                  </a:lnTo>
                  <a:lnTo>
                    <a:pt x="228" y="2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46"/>
                  </a:lnTo>
                  <a:lnTo>
                    <a:pt x="234" y="54"/>
                  </a:lnTo>
                  <a:lnTo>
                    <a:pt x="242" y="60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60" y="60"/>
                  </a:lnTo>
                  <a:lnTo>
                    <a:pt x="266" y="58"/>
                  </a:lnTo>
                  <a:lnTo>
                    <a:pt x="272" y="52"/>
                  </a:lnTo>
                  <a:lnTo>
                    <a:pt x="27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42" y="52"/>
                  </a:lnTo>
                  <a:lnTo>
                    <a:pt x="348" y="58"/>
                  </a:lnTo>
                  <a:lnTo>
                    <a:pt x="354" y="60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72" y="60"/>
                  </a:lnTo>
                  <a:lnTo>
                    <a:pt x="380" y="54"/>
                  </a:lnTo>
                  <a:lnTo>
                    <a:pt x="386" y="4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26"/>
                  </a:lnTo>
                  <a:lnTo>
                    <a:pt x="380" y="18"/>
                  </a:lnTo>
                  <a:lnTo>
                    <a:pt x="372" y="12"/>
                  </a:lnTo>
                  <a:lnTo>
                    <a:pt x="362" y="10"/>
                  </a:lnTo>
                  <a:lnTo>
                    <a:pt x="362" y="10"/>
                  </a:lnTo>
                  <a:close/>
                  <a:moveTo>
                    <a:pt x="362" y="46"/>
                  </a:moveTo>
                  <a:lnTo>
                    <a:pt x="362" y="46"/>
                  </a:lnTo>
                  <a:lnTo>
                    <a:pt x="358" y="46"/>
                  </a:lnTo>
                  <a:lnTo>
                    <a:pt x="356" y="44"/>
                  </a:lnTo>
                  <a:lnTo>
                    <a:pt x="352" y="40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2"/>
                  </a:lnTo>
                  <a:lnTo>
                    <a:pt x="356" y="30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6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40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2" y="46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dirty="0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16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750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Αξιολόγηση κινδύνου ανά τουριστικό προορισμό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35</a:t>
            </a:fld>
            <a:endParaRPr lang="en-US" sz="1400" dirty="0">
              <a:latin typeface="+mn-lt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xmlns="" id="{C9C3092E-6AF3-44CC-A910-FF1E5448C4D7}"/>
              </a:ext>
            </a:extLst>
          </p:cNvPr>
          <p:cNvSpPr/>
          <p:nvPr/>
        </p:nvSpPr>
        <p:spPr>
          <a:xfrm>
            <a:off x="768381" y="4256731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09C2DD8-598E-4A3F-8CC1-AF469A1C5AFD}"/>
              </a:ext>
            </a:extLst>
          </p:cNvPr>
          <p:cNvSpPr/>
          <p:nvPr/>
        </p:nvSpPr>
        <p:spPr>
          <a:xfrm>
            <a:off x="768380" y="3926391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2: Δυνατότητα ελέγχου (</a:t>
            </a:r>
            <a:r>
              <a:rPr lang="en-US" b="1" dirty="0"/>
              <a:t>testing)</a:t>
            </a:r>
            <a:endParaRPr lang="el-G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23503D-3C86-4355-8A8C-A955DE607683}"/>
              </a:ext>
            </a:extLst>
          </p:cNvPr>
          <p:cNvSpPr/>
          <p:nvPr/>
        </p:nvSpPr>
        <p:spPr>
          <a:xfrm>
            <a:off x="1065706" y="4343882"/>
            <a:ext cx="32400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(Χαμηλό):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25EC993-5CBC-4630-9675-AC6D10EA93D7}"/>
              </a:ext>
            </a:extLst>
          </p:cNvPr>
          <p:cNvSpPr/>
          <p:nvPr/>
        </p:nvSpPr>
        <p:spPr>
          <a:xfrm>
            <a:off x="4985457" y="4269451"/>
            <a:ext cx="3240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2 (Μέτριο):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εγκατεστημένη ή προς εγκατάσταση* υποδομή για ελέγχους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ΘΗΡΑ, ΚΑΛΥΜΝΟΣ, ΚΩΣ, ΝΑΞΟΣ, ΠΑΡΟΣ, ΡΟΔΟΣ, ΣΥΡΟΣ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C781844-5819-44B2-B7C8-0FC3531789EC}"/>
              </a:ext>
            </a:extLst>
          </p:cNvPr>
          <p:cNvSpPr/>
          <p:nvPr/>
        </p:nvSpPr>
        <p:spPr>
          <a:xfrm>
            <a:off x="8511209" y="4343882"/>
            <a:ext cx="3075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(Υψηλό):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δεν διαθέτουν υποδομές για ελέγχους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A610271-8831-43DC-9FF0-D990BE4561DB}"/>
              </a:ext>
            </a:extLst>
          </p:cNvPr>
          <p:cNvGrpSpPr/>
          <p:nvPr/>
        </p:nvGrpSpPr>
        <p:grpSpPr>
          <a:xfrm>
            <a:off x="4522303" y="4256731"/>
            <a:ext cx="3703153" cy="2184790"/>
            <a:chOff x="4522304" y="1781499"/>
            <a:chExt cx="3703153" cy="486596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7561184-E2C4-4B57-820F-23509460A096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092CB1E-1EB4-4813-AB9E-D7713C2E41F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xmlns="" id="{A830E791-9833-4051-8E7E-EA71E72FA8E8}"/>
              </a:ext>
            </a:extLst>
          </p:cNvPr>
          <p:cNvSpPr/>
          <p:nvPr/>
        </p:nvSpPr>
        <p:spPr>
          <a:xfrm>
            <a:off x="768382" y="1652292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F903DCF-7408-4569-964F-477940794E04}"/>
              </a:ext>
            </a:extLst>
          </p:cNvPr>
          <p:cNvSpPr/>
          <p:nvPr/>
        </p:nvSpPr>
        <p:spPr>
          <a:xfrm>
            <a:off x="768381" y="1321952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</a:t>
            </a:r>
            <a:r>
              <a:rPr lang="en-US" b="1" dirty="0"/>
              <a:t>1</a:t>
            </a:r>
            <a:r>
              <a:rPr lang="el-GR" b="1" dirty="0"/>
              <a:t>: Προσβασιμότητα σε υποδομές υγείας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FA88408-4404-47EE-B9B2-DBE7F2D107BF}"/>
              </a:ext>
            </a:extLst>
          </p:cNvPr>
          <p:cNvGrpSpPr/>
          <p:nvPr/>
        </p:nvGrpSpPr>
        <p:grpSpPr>
          <a:xfrm>
            <a:off x="4522304" y="1652292"/>
            <a:ext cx="3703153" cy="2184790"/>
            <a:chOff x="4522304" y="1781499"/>
            <a:chExt cx="3703153" cy="48659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FBFF2E2-853C-4AE6-9818-42DEE316E9F5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0340451-4121-40BE-B557-36FC3DBB3A8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4F1FE9B-51ED-4011-BE6E-2A8DC1A744CB}"/>
              </a:ext>
            </a:extLst>
          </p:cNvPr>
          <p:cNvSpPr/>
          <p:nvPr/>
        </p:nvSpPr>
        <p:spPr>
          <a:xfrm>
            <a:off x="995887" y="1798979"/>
            <a:ext cx="324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Χαμηλό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BC49569-94DF-4932-8ABD-AB085FF19568}"/>
              </a:ext>
            </a:extLst>
          </p:cNvPr>
          <p:cNvSpPr/>
          <p:nvPr/>
        </p:nvSpPr>
        <p:spPr>
          <a:xfrm>
            <a:off x="4889380" y="1805455"/>
            <a:ext cx="324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b="1" dirty="0">
                <a:solidFill>
                  <a:schemeClr val="bg1"/>
                </a:solidFill>
              </a:rPr>
              <a:t>Μέτριο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ανεπτυγμένες υποδομές υγείας*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ΓΝ, ΚΥ που έχουν δηλωθεί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F94528A-E67E-4516-BAF2-6FC55DC8A77E}"/>
              </a:ext>
            </a:extLst>
          </p:cNvPr>
          <p:cNvSpPr/>
          <p:nvPr/>
        </p:nvSpPr>
        <p:spPr>
          <a:xfrm>
            <a:off x="8511209" y="1805455"/>
            <a:ext cx="2923908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Υψηλό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απλές υποδομές υγείας*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χωρίς υποδομές υγείας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ΚΥ, ΠΙ, ΠΠΙ που δεν έχουν δηλώσει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474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662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1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- 15 Ιουνίου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24F890B1-338E-49F7-9C98-F51802E60088}"/>
              </a:ext>
            </a:extLst>
          </p:cNvPr>
          <p:cNvSpPr/>
          <p:nvPr/>
        </p:nvSpPr>
        <p:spPr>
          <a:xfrm>
            <a:off x="1362011" y="1635075"/>
            <a:ext cx="8561634" cy="4480027"/>
          </a:xfrm>
          <a:prstGeom prst="snip2Diag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B3BBD9-BB91-4031-A79A-92309AA022FB}"/>
              </a:ext>
            </a:extLst>
          </p:cNvPr>
          <p:cNvSpPr/>
          <p:nvPr/>
        </p:nvSpPr>
        <p:spPr>
          <a:xfrm>
            <a:off x="1694424" y="1990600"/>
            <a:ext cx="7699832" cy="3019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πτήσεων από το εξωτερικό προς «Ελευθέριος Βενιζέλος»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εισόδου επισκεπτών από </a:t>
            </a:r>
            <a:r>
              <a:rPr lang="el-GR" b="1" dirty="0">
                <a:solidFill>
                  <a:schemeClr val="bg1"/>
                </a:solidFill>
              </a:rPr>
              <a:t>χώρες με καλά επιδημιολογικά χαρακτηριστικά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Επιπλέον αξιολογούνται κριτήρια όπως: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Οδική πρόσβαση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Μεσαίας απόστασης αεροπορικώς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Ομογενειακές κοινότητες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08AF20-07DF-4B9A-AC5F-C5956CC10B49}"/>
              </a:ext>
            </a:extLst>
          </p:cNvPr>
          <p:cNvSpPr/>
          <p:nvPr/>
        </p:nvSpPr>
        <p:spPr>
          <a:xfrm>
            <a:off x="1978202" y="5042943"/>
            <a:ext cx="732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</a:rPr>
              <a:t>Η απελευθέρωση αναμένεται να δημιουργήσει θετική πίεση για ανάλογη απελευθέρωση περιορισμών και στη χώρα προέλευσης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119651AC-366B-4DCC-8604-64E6BA51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36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95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764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2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 Ιουλίου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29058622-FE0C-4E81-9A5F-05861F9674EA}"/>
              </a:ext>
            </a:extLst>
          </p:cNvPr>
          <p:cNvSpPr/>
          <p:nvPr/>
        </p:nvSpPr>
        <p:spPr>
          <a:xfrm>
            <a:off x="1619560" y="1720068"/>
            <a:ext cx="8903368" cy="4649779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008B0B9-882F-43D1-A0A0-6160FBA24EEE}"/>
              </a:ext>
            </a:extLst>
          </p:cNvPr>
          <p:cNvSpPr/>
          <p:nvPr/>
        </p:nvSpPr>
        <p:spPr>
          <a:xfrm>
            <a:off x="1880827" y="2498409"/>
            <a:ext cx="84303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πτήσεων από το εξωτερικό προς όλα τα αεροδρόμια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εισόδου επισκεπτών </a:t>
            </a:r>
            <a:r>
              <a:rPr lang="el-GR" sz="2000" b="1" dirty="0"/>
              <a:t>από όλες τις χώρες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Θα εξαιρεθούν </a:t>
            </a:r>
            <a:r>
              <a:rPr lang="el-GR" sz="2000" dirty="0"/>
              <a:t>χώρες με αρνητικά επιδημιολογικά χαρακτηριστικά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θα εξαιρεθούν </a:t>
            </a:r>
            <a:r>
              <a:rPr lang="el-GR" sz="2000" b="1" dirty="0"/>
              <a:t>θα ανακοινωθούν εγκαίρως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εξαιρέθηκαν από το 2</a:t>
            </a:r>
            <a:r>
              <a:rPr lang="el-GR" sz="2000" baseline="30000" dirty="0"/>
              <a:t>ο</a:t>
            </a:r>
            <a:r>
              <a:rPr lang="el-GR" sz="2000" dirty="0"/>
              <a:t> στάδιο απελευθέρωσης θα παρακολουθούνται αναφορικά με τα επιδημιολογικά χαρακτηριστικά τους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9D054CA3-6BE1-4339-9BF7-F75162B8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37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2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8667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Υγειονομικά Πρωτοκόλλα για τη λειτουργία επιχειρήσεων και τη μεταφορά τουριστών</a:t>
            </a:r>
          </a:p>
        </p:txBody>
      </p:sp>
      <p:sp>
        <p:nvSpPr>
          <p:cNvPr id="8" name="Rectangle: Diagonal Corners Snipped 38">
            <a:extLst>
              <a:ext uri="{FF2B5EF4-FFF2-40B4-BE49-F238E27FC236}">
                <a16:creationId xmlns:a16="http://schemas.microsoft.com/office/drawing/2014/main" xmlns="" id="{96BA800D-8983-4707-80BE-8BB7A63F38C1}"/>
              </a:ext>
            </a:extLst>
          </p:cNvPr>
          <p:cNvSpPr/>
          <p:nvPr/>
        </p:nvSpPr>
        <p:spPr>
          <a:xfrm>
            <a:off x="745923" y="1565567"/>
            <a:ext cx="6534987" cy="4999181"/>
          </a:xfrm>
          <a:prstGeom prst="snip2DiagRect">
            <a:avLst/>
          </a:prstGeom>
          <a:solidFill>
            <a:srgbClr val="BDDADF"/>
          </a:solidFill>
          <a:ln w="9525" cap="flat" cmpd="sng">
            <a:solidFill>
              <a:srgbClr val="BDDA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0" rIns="0" bIns="806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>
                <a:sym typeface="Georgia"/>
              </a:rPr>
              <a:t>Υγειονομικά Πρωτόκολλα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καταλυμάτων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Λεωφορείων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επιχειρήσεων ενοικιάσεων αυτοκινήτων 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Θαλάσσιες μεταφορές: Επιβατηγά / Επιβατηγά – οχηματαγωγά πλοία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Εντός του αεροπλάνου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Λειτουργία αεροδρομίου (</a:t>
            </a:r>
            <a:r>
              <a:rPr lang="en-US" sz="1600" dirty="0">
                <a:sym typeface="Georgia"/>
              </a:rPr>
              <a:t>terminal)</a:t>
            </a:r>
            <a:endParaRPr lang="el-GR" sz="1600" dirty="0">
              <a:sym typeface="Georgia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Έλεγχος στις Πύλες Εισόδου (π.χ. ερωτηματολόγιο, </a:t>
            </a:r>
            <a:r>
              <a:rPr lang="en-US" sz="1600" dirty="0">
                <a:sym typeface="Georgia"/>
              </a:rPr>
              <a:t>test </a:t>
            </a:r>
            <a:r>
              <a:rPr lang="el-GR" sz="1600" dirty="0">
                <a:sym typeface="Georgia"/>
              </a:rPr>
              <a:t>δειγματοληπτικά)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81A70D-A3C0-4006-9013-DA0A889C6668}"/>
              </a:ext>
            </a:extLst>
          </p:cNvPr>
          <p:cNvGrpSpPr/>
          <p:nvPr/>
        </p:nvGrpSpPr>
        <p:grpSpPr>
          <a:xfrm>
            <a:off x="1014887" y="4068027"/>
            <a:ext cx="360000" cy="360000"/>
            <a:chOff x="3216946" y="4690710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134F551-D203-42D7-AC46-5D25957155AA}"/>
                </a:ext>
              </a:extLst>
            </p:cNvPr>
            <p:cNvSpPr/>
            <p:nvPr/>
          </p:nvSpPr>
          <p:spPr bwMode="ltGray">
            <a:xfrm>
              <a:off x="321694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26">
              <a:extLst>
                <a:ext uri="{FF2B5EF4-FFF2-40B4-BE49-F238E27FC236}">
                  <a16:creationId xmlns:a16="http://schemas.microsoft.com/office/drawing/2014/main" xmlns="" id="{EC8E9ADF-E5D3-4346-AD5C-0B79466B7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74" y="4797076"/>
              <a:ext cx="406945" cy="406945"/>
            </a:xfrm>
            <a:custGeom>
              <a:avLst/>
              <a:gdLst>
                <a:gd name="T0" fmla="*/ 202 w 332"/>
                <a:gd name="T1" fmla="*/ 12 h 332"/>
                <a:gd name="T2" fmla="*/ 228 w 332"/>
                <a:gd name="T3" fmla="*/ 26 h 332"/>
                <a:gd name="T4" fmla="*/ 322 w 332"/>
                <a:gd name="T5" fmla="*/ 120 h 332"/>
                <a:gd name="T6" fmla="*/ 300 w 332"/>
                <a:gd name="T7" fmla="*/ 128 h 332"/>
                <a:gd name="T8" fmla="*/ 320 w 332"/>
                <a:gd name="T9" fmla="*/ 132 h 332"/>
                <a:gd name="T10" fmla="*/ 322 w 332"/>
                <a:gd name="T11" fmla="*/ 56 h 332"/>
                <a:gd name="T12" fmla="*/ 308 w 332"/>
                <a:gd name="T13" fmla="*/ 88 h 332"/>
                <a:gd name="T14" fmla="*/ 320 w 332"/>
                <a:gd name="T15" fmla="*/ 46 h 332"/>
                <a:gd name="T16" fmla="*/ 306 w 332"/>
                <a:gd name="T17" fmla="*/ 12 h 332"/>
                <a:gd name="T18" fmla="*/ 300 w 332"/>
                <a:gd name="T19" fmla="*/ 32 h 332"/>
                <a:gd name="T20" fmla="*/ 260 w 332"/>
                <a:gd name="T21" fmla="*/ 22 h 332"/>
                <a:gd name="T22" fmla="*/ 282 w 332"/>
                <a:gd name="T23" fmla="*/ 4 h 332"/>
                <a:gd name="T24" fmla="*/ 240 w 332"/>
                <a:gd name="T25" fmla="*/ 10 h 332"/>
                <a:gd name="T26" fmla="*/ 26 w 332"/>
                <a:gd name="T27" fmla="*/ 136 h 332"/>
                <a:gd name="T28" fmla="*/ 16 w 332"/>
                <a:gd name="T29" fmla="*/ 98 h 332"/>
                <a:gd name="T30" fmla="*/ 14 w 332"/>
                <a:gd name="T31" fmla="*/ 136 h 332"/>
                <a:gd name="T32" fmla="*/ 132 w 332"/>
                <a:gd name="T33" fmla="*/ 12 h 332"/>
                <a:gd name="T34" fmla="*/ 118 w 332"/>
                <a:gd name="T35" fmla="*/ 30 h 332"/>
                <a:gd name="T36" fmla="*/ 100 w 332"/>
                <a:gd name="T37" fmla="*/ 12 h 332"/>
                <a:gd name="T38" fmla="*/ 58 w 332"/>
                <a:gd name="T39" fmla="*/ 2 h 332"/>
                <a:gd name="T40" fmla="*/ 80 w 332"/>
                <a:gd name="T41" fmla="*/ 22 h 332"/>
                <a:gd name="T42" fmla="*/ 32 w 332"/>
                <a:gd name="T43" fmla="*/ 32 h 332"/>
                <a:gd name="T44" fmla="*/ 36 w 332"/>
                <a:gd name="T45" fmla="*/ 6 h 332"/>
                <a:gd name="T46" fmla="*/ 14 w 332"/>
                <a:gd name="T47" fmla="*/ 38 h 332"/>
                <a:gd name="T48" fmla="*/ 22 w 332"/>
                <a:gd name="T49" fmla="*/ 80 h 332"/>
                <a:gd name="T50" fmla="*/ 12 w 332"/>
                <a:gd name="T51" fmla="*/ 48 h 332"/>
                <a:gd name="T52" fmla="*/ 4 w 332"/>
                <a:gd name="T53" fmla="*/ 86 h 332"/>
                <a:gd name="T54" fmla="*/ 130 w 332"/>
                <a:gd name="T55" fmla="*/ 320 h 332"/>
                <a:gd name="T56" fmla="*/ 116 w 332"/>
                <a:gd name="T57" fmla="*/ 302 h 332"/>
                <a:gd name="T58" fmla="*/ 110 w 332"/>
                <a:gd name="T59" fmla="*/ 324 h 332"/>
                <a:gd name="T60" fmla="*/ 16 w 332"/>
                <a:gd name="T61" fmla="*/ 194 h 332"/>
                <a:gd name="T62" fmla="*/ 20 w 332"/>
                <a:gd name="T63" fmla="*/ 222 h 332"/>
                <a:gd name="T64" fmla="*/ 24 w 332"/>
                <a:gd name="T65" fmla="*/ 244 h 332"/>
                <a:gd name="T66" fmla="*/ 2 w 332"/>
                <a:gd name="T67" fmla="*/ 248 h 332"/>
                <a:gd name="T68" fmla="*/ 10 w 332"/>
                <a:gd name="T69" fmla="*/ 276 h 332"/>
                <a:gd name="T70" fmla="*/ 36 w 332"/>
                <a:gd name="T71" fmla="*/ 304 h 332"/>
                <a:gd name="T72" fmla="*/ 8 w 332"/>
                <a:gd name="T73" fmla="*/ 288 h 332"/>
                <a:gd name="T74" fmla="*/ 30 w 332"/>
                <a:gd name="T75" fmla="*/ 322 h 332"/>
                <a:gd name="T76" fmla="*/ 90 w 332"/>
                <a:gd name="T77" fmla="*/ 322 h 332"/>
                <a:gd name="T78" fmla="*/ 58 w 332"/>
                <a:gd name="T79" fmla="*/ 310 h 332"/>
                <a:gd name="T80" fmla="*/ 60 w 332"/>
                <a:gd name="T81" fmla="*/ 332 h 332"/>
                <a:gd name="T82" fmla="*/ 322 w 332"/>
                <a:gd name="T83" fmla="*/ 212 h 332"/>
                <a:gd name="T84" fmla="*/ 300 w 332"/>
                <a:gd name="T85" fmla="*/ 206 h 332"/>
                <a:gd name="T86" fmla="*/ 222 w 332"/>
                <a:gd name="T87" fmla="*/ 314 h 332"/>
                <a:gd name="T88" fmla="*/ 192 w 332"/>
                <a:gd name="T89" fmla="*/ 310 h 332"/>
                <a:gd name="T90" fmla="*/ 222 w 332"/>
                <a:gd name="T91" fmla="*/ 318 h 332"/>
                <a:gd name="T92" fmla="*/ 252 w 332"/>
                <a:gd name="T93" fmla="*/ 310 h 332"/>
                <a:gd name="T94" fmla="*/ 240 w 332"/>
                <a:gd name="T95" fmla="*/ 328 h 332"/>
                <a:gd name="T96" fmla="*/ 276 w 332"/>
                <a:gd name="T97" fmla="*/ 326 h 332"/>
                <a:gd name="T98" fmla="*/ 322 w 332"/>
                <a:gd name="T99" fmla="*/ 300 h 332"/>
                <a:gd name="T100" fmla="*/ 294 w 332"/>
                <a:gd name="T101" fmla="*/ 304 h 332"/>
                <a:gd name="T102" fmla="*/ 298 w 332"/>
                <a:gd name="T103" fmla="*/ 326 h 332"/>
                <a:gd name="T104" fmla="*/ 318 w 332"/>
                <a:gd name="T105" fmla="*/ 240 h 332"/>
                <a:gd name="T106" fmla="*/ 312 w 332"/>
                <a:gd name="T107" fmla="*/ 274 h 332"/>
                <a:gd name="T108" fmla="*/ 330 w 332"/>
                <a:gd name="T109" fmla="*/ 274 h 332"/>
                <a:gd name="T110" fmla="*/ 140 w 332"/>
                <a:gd name="T111" fmla="*/ 104 h 332"/>
                <a:gd name="T112" fmla="*/ 296 w 332"/>
                <a:gd name="T113" fmla="*/ 140 h 332"/>
                <a:gd name="T114" fmla="*/ 228 w 332"/>
                <a:gd name="T115" fmla="*/ 192 h 332"/>
                <a:gd name="T116" fmla="*/ 282 w 332"/>
                <a:gd name="T117" fmla="*/ 228 h 332"/>
                <a:gd name="T118" fmla="*/ 42 w 332"/>
                <a:gd name="T119" fmla="*/ 2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332">
                  <a:moveTo>
                    <a:pt x="204" y="32"/>
                  </a:moveTo>
                  <a:lnTo>
                    <a:pt x="204" y="32"/>
                  </a:lnTo>
                  <a:lnTo>
                    <a:pt x="200" y="30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6" y="16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32" y="12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2" y="24"/>
                  </a:lnTo>
                  <a:lnTo>
                    <a:pt x="228" y="26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close/>
                  <a:moveTo>
                    <a:pt x="320" y="132"/>
                  </a:moveTo>
                  <a:lnTo>
                    <a:pt x="320" y="132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16"/>
                  </a:lnTo>
                  <a:lnTo>
                    <a:pt x="320" y="114"/>
                  </a:lnTo>
                  <a:lnTo>
                    <a:pt x="318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32"/>
                  </a:lnTo>
                  <a:lnTo>
                    <a:pt x="302" y="136"/>
                  </a:lnTo>
                  <a:lnTo>
                    <a:pt x="306" y="13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20" y="134"/>
                  </a:lnTo>
                  <a:lnTo>
                    <a:pt x="320" y="132"/>
                  </a:lnTo>
                  <a:lnTo>
                    <a:pt x="320" y="132"/>
                  </a:lnTo>
                  <a:close/>
                  <a:moveTo>
                    <a:pt x="328" y="92"/>
                  </a:moveTo>
                  <a:lnTo>
                    <a:pt x="328" y="92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0" y="62"/>
                  </a:lnTo>
                  <a:lnTo>
                    <a:pt x="328" y="58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18" y="56"/>
                  </a:lnTo>
                  <a:lnTo>
                    <a:pt x="314" y="58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08" y="92"/>
                  </a:lnTo>
                  <a:lnTo>
                    <a:pt x="310" y="96"/>
                  </a:lnTo>
                  <a:lnTo>
                    <a:pt x="312" y="98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18" y="100"/>
                  </a:lnTo>
                  <a:lnTo>
                    <a:pt x="324" y="98"/>
                  </a:lnTo>
                  <a:lnTo>
                    <a:pt x="326" y="96"/>
                  </a:lnTo>
                  <a:lnTo>
                    <a:pt x="328" y="92"/>
                  </a:lnTo>
                  <a:lnTo>
                    <a:pt x="328" y="92"/>
                  </a:lnTo>
                  <a:close/>
                  <a:moveTo>
                    <a:pt x="320" y="46"/>
                  </a:moveTo>
                  <a:lnTo>
                    <a:pt x="320" y="46"/>
                  </a:lnTo>
                  <a:lnTo>
                    <a:pt x="324" y="44"/>
                  </a:lnTo>
                  <a:lnTo>
                    <a:pt x="326" y="40"/>
                  </a:lnTo>
                  <a:lnTo>
                    <a:pt x="326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06" y="12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0" y="10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8"/>
                  </a:lnTo>
                  <a:lnTo>
                    <a:pt x="290" y="22"/>
                  </a:lnTo>
                  <a:lnTo>
                    <a:pt x="292" y="24"/>
                  </a:lnTo>
                  <a:lnTo>
                    <a:pt x="294" y="28"/>
                  </a:lnTo>
                  <a:lnTo>
                    <a:pt x="294" y="28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6" y="48"/>
                  </a:lnTo>
                  <a:lnTo>
                    <a:pt x="316" y="48"/>
                  </a:lnTo>
                  <a:lnTo>
                    <a:pt x="320" y="46"/>
                  </a:lnTo>
                  <a:lnTo>
                    <a:pt x="320" y="46"/>
                  </a:lnTo>
                  <a:close/>
                  <a:moveTo>
                    <a:pt x="252" y="22"/>
                  </a:moveTo>
                  <a:lnTo>
                    <a:pt x="252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4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4" y="8"/>
                  </a:lnTo>
                  <a:lnTo>
                    <a:pt x="282" y="4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46" y="4"/>
                  </a:lnTo>
                  <a:lnTo>
                    <a:pt x="242" y="6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2" y="18"/>
                  </a:lnTo>
                  <a:lnTo>
                    <a:pt x="244" y="20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2" y="22"/>
                  </a:lnTo>
                  <a:close/>
                  <a:moveTo>
                    <a:pt x="22" y="138"/>
                  </a:moveTo>
                  <a:lnTo>
                    <a:pt x="22" y="138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8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close/>
                  <a:moveTo>
                    <a:pt x="140" y="22"/>
                  </a:moveTo>
                  <a:lnTo>
                    <a:pt x="140" y="22"/>
                  </a:lnTo>
                  <a:lnTo>
                    <a:pt x="140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2"/>
                  </a:lnTo>
                  <a:lnTo>
                    <a:pt x="140" y="22"/>
                  </a:lnTo>
                  <a:close/>
                  <a:moveTo>
                    <a:pt x="100" y="16"/>
                  </a:moveTo>
                  <a:lnTo>
                    <a:pt x="100" y="16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6" y="22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8" y="90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110" y="324"/>
                  </a:moveTo>
                  <a:lnTo>
                    <a:pt x="110" y="324"/>
                  </a:lnTo>
                  <a:lnTo>
                    <a:pt x="120" y="322"/>
                  </a:lnTo>
                  <a:lnTo>
                    <a:pt x="120" y="322"/>
                  </a:lnTo>
                  <a:lnTo>
                    <a:pt x="130" y="320"/>
                  </a:lnTo>
                  <a:lnTo>
                    <a:pt x="130" y="320"/>
                  </a:lnTo>
                  <a:lnTo>
                    <a:pt x="132" y="318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300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2" y="306"/>
                  </a:lnTo>
                  <a:lnTo>
                    <a:pt x="100" y="308"/>
                  </a:lnTo>
                  <a:lnTo>
                    <a:pt x="98" y="312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100" y="318"/>
                  </a:lnTo>
                  <a:lnTo>
                    <a:pt x="102" y="32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0" y="324"/>
                  </a:lnTo>
                  <a:lnTo>
                    <a:pt x="110" y="324"/>
                  </a:lnTo>
                  <a:close/>
                  <a:moveTo>
                    <a:pt x="30" y="214"/>
                  </a:moveTo>
                  <a:lnTo>
                    <a:pt x="30" y="21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26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8" y="192"/>
                  </a:lnTo>
                  <a:lnTo>
                    <a:pt x="16" y="194"/>
                  </a:lnTo>
                  <a:lnTo>
                    <a:pt x="12" y="196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4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6" y="220"/>
                  </a:lnTo>
                  <a:lnTo>
                    <a:pt x="28" y="218"/>
                  </a:lnTo>
                  <a:lnTo>
                    <a:pt x="30" y="214"/>
                  </a:lnTo>
                  <a:lnTo>
                    <a:pt x="30" y="214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0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8" y="234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6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4" y="276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0" y="266"/>
                  </a:lnTo>
                  <a:lnTo>
                    <a:pt x="20" y="266"/>
                  </a:lnTo>
                  <a:close/>
                  <a:moveTo>
                    <a:pt x="38" y="318"/>
                  </a:moveTo>
                  <a:lnTo>
                    <a:pt x="38" y="318"/>
                  </a:lnTo>
                  <a:lnTo>
                    <a:pt x="40" y="314"/>
                  </a:lnTo>
                  <a:lnTo>
                    <a:pt x="40" y="310"/>
                  </a:lnTo>
                  <a:lnTo>
                    <a:pt x="40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8" y="294"/>
                  </a:lnTo>
                  <a:lnTo>
                    <a:pt x="28" y="294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90"/>
                  </a:lnTo>
                  <a:lnTo>
                    <a:pt x="6" y="294"/>
                  </a:lnTo>
                  <a:lnTo>
                    <a:pt x="6" y="298"/>
                  </a:lnTo>
                  <a:lnTo>
                    <a:pt x="6" y="298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6" y="320"/>
                  </a:lnTo>
                  <a:lnTo>
                    <a:pt x="38" y="318"/>
                  </a:lnTo>
                  <a:lnTo>
                    <a:pt x="38" y="318"/>
                  </a:lnTo>
                  <a:close/>
                  <a:moveTo>
                    <a:pt x="66" y="330"/>
                  </a:moveTo>
                  <a:lnTo>
                    <a:pt x="66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90" y="324"/>
                  </a:lnTo>
                  <a:lnTo>
                    <a:pt x="90" y="322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4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54" y="312"/>
                  </a:lnTo>
                  <a:lnTo>
                    <a:pt x="50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4"/>
                  </a:lnTo>
                  <a:lnTo>
                    <a:pt x="50" y="328"/>
                  </a:lnTo>
                  <a:lnTo>
                    <a:pt x="54" y="33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6" y="330"/>
                  </a:lnTo>
                  <a:lnTo>
                    <a:pt x="66" y="330"/>
                  </a:lnTo>
                  <a:close/>
                  <a:moveTo>
                    <a:pt x="316" y="234"/>
                  </a:moveTo>
                  <a:lnTo>
                    <a:pt x="316" y="234"/>
                  </a:lnTo>
                  <a:lnTo>
                    <a:pt x="320" y="232"/>
                  </a:lnTo>
                  <a:lnTo>
                    <a:pt x="322" y="228"/>
                  </a:lnTo>
                  <a:lnTo>
                    <a:pt x="324" y="22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0" y="202"/>
                  </a:lnTo>
                  <a:lnTo>
                    <a:pt x="320" y="202"/>
                  </a:lnTo>
                  <a:lnTo>
                    <a:pt x="318" y="198"/>
                  </a:lnTo>
                  <a:lnTo>
                    <a:pt x="316" y="196"/>
                  </a:lnTo>
                  <a:lnTo>
                    <a:pt x="312" y="194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6" y="196"/>
                  </a:lnTo>
                  <a:lnTo>
                    <a:pt x="302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04" y="226"/>
                  </a:lnTo>
                  <a:lnTo>
                    <a:pt x="304" y="226"/>
                  </a:lnTo>
                  <a:lnTo>
                    <a:pt x="306" y="228"/>
                  </a:lnTo>
                  <a:lnTo>
                    <a:pt x="308" y="232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6" y="234"/>
                  </a:lnTo>
                  <a:lnTo>
                    <a:pt x="316" y="234"/>
                  </a:lnTo>
                  <a:close/>
                  <a:moveTo>
                    <a:pt x="222" y="314"/>
                  </a:moveTo>
                  <a:lnTo>
                    <a:pt x="222" y="314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6" y="302"/>
                  </a:lnTo>
                  <a:lnTo>
                    <a:pt x="194" y="306"/>
                  </a:lnTo>
                  <a:lnTo>
                    <a:pt x="192" y="310"/>
                  </a:lnTo>
                  <a:lnTo>
                    <a:pt x="192" y="310"/>
                  </a:lnTo>
                  <a:lnTo>
                    <a:pt x="192" y="314"/>
                  </a:lnTo>
                  <a:lnTo>
                    <a:pt x="194" y="316"/>
                  </a:lnTo>
                  <a:lnTo>
                    <a:pt x="196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6" y="322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4"/>
                  </a:lnTo>
                  <a:lnTo>
                    <a:pt x="222" y="314"/>
                  </a:lnTo>
                  <a:close/>
                  <a:moveTo>
                    <a:pt x="276" y="322"/>
                  </a:moveTo>
                  <a:lnTo>
                    <a:pt x="276" y="322"/>
                  </a:lnTo>
                  <a:lnTo>
                    <a:pt x="276" y="318"/>
                  </a:lnTo>
                  <a:lnTo>
                    <a:pt x="274" y="314"/>
                  </a:lnTo>
                  <a:lnTo>
                    <a:pt x="270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40" y="308"/>
                  </a:lnTo>
                  <a:lnTo>
                    <a:pt x="236" y="310"/>
                  </a:lnTo>
                  <a:lnTo>
                    <a:pt x="234" y="312"/>
                  </a:lnTo>
                  <a:lnTo>
                    <a:pt x="232" y="316"/>
                  </a:lnTo>
                  <a:lnTo>
                    <a:pt x="232" y="316"/>
                  </a:lnTo>
                  <a:lnTo>
                    <a:pt x="232" y="320"/>
                  </a:lnTo>
                  <a:lnTo>
                    <a:pt x="234" y="324"/>
                  </a:lnTo>
                  <a:lnTo>
                    <a:pt x="236" y="326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0"/>
                  </a:lnTo>
                  <a:lnTo>
                    <a:pt x="274" y="328"/>
                  </a:lnTo>
                  <a:lnTo>
                    <a:pt x="276" y="326"/>
                  </a:lnTo>
                  <a:lnTo>
                    <a:pt x="276" y="322"/>
                  </a:lnTo>
                  <a:lnTo>
                    <a:pt x="276" y="322"/>
                  </a:lnTo>
                  <a:close/>
                  <a:moveTo>
                    <a:pt x="298" y="326"/>
                  </a:moveTo>
                  <a:lnTo>
                    <a:pt x="298" y="326"/>
                  </a:lnTo>
                  <a:lnTo>
                    <a:pt x="306" y="320"/>
                  </a:lnTo>
                  <a:lnTo>
                    <a:pt x="306" y="320"/>
                  </a:lnTo>
                  <a:lnTo>
                    <a:pt x="314" y="314"/>
                  </a:lnTo>
                  <a:lnTo>
                    <a:pt x="314" y="314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2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6" y="292"/>
                  </a:lnTo>
                  <a:lnTo>
                    <a:pt x="304" y="294"/>
                  </a:lnTo>
                  <a:lnTo>
                    <a:pt x="304" y="294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294" y="304"/>
                  </a:lnTo>
                  <a:lnTo>
                    <a:pt x="294" y="304"/>
                  </a:lnTo>
                  <a:lnTo>
                    <a:pt x="290" y="308"/>
                  </a:lnTo>
                  <a:lnTo>
                    <a:pt x="290" y="308"/>
                  </a:lnTo>
                  <a:lnTo>
                    <a:pt x="286" y="310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8" y="324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8" y="326"/>
                  </a:lnTo>
                  <a:lnTo>
                    <a:pt x="298" y="326"/>
                  </a:lnTo>
                  <a:close/>
                  <a:moveTo>
                    <a:pt x="330" y="274"/>
                  </a:moveTo>
                  <a:lnTo>
                    <a:pt x="330" y="274"/>
                  </a:lnTo>
                  <a:lnTo>
                    <a:pt x="330" y="266"/>
                  </a:lnTo>
                  <a:lnTo>
                    <a:pt x="330" y="266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8" y="246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4" y="242"/>
                  </a:lnTo>
                  <a:lnTo>
                    <a:pt x="310" y="244"/>
                  </a:lnTo>
                  <a:lnTo>
                    <a:pt x="310" y="248"/>
                  </a:lnTo>
                  <a:lnTo>
                    <a:pt x="310" y="252"/>
                  </a:lnTo>
                  <a:lnTo>
                    <a:pt x="310" y="252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8"/>
                  </a:lnTo>
                  <a:lnTo>
                    <a:pt x="314" y="280"/>
                  </a:lnTo>
                  <a:lnTo>
                    <a:pt x="316" y="282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4" y="284"/>
                  </a:lnTo>
                  <a:lnTo>
                    <a:pt x="328" y="282"/>
                  </a:lnTo>
                  <a:lnTo>
                    <a:pt x="330" y="278"/>
                  </a:lnTo>
                  <a:lnTo>
                    <a:pt x="330" y="274"/>
                  </a:lnTo>
                  <a:lnTo>
                    <a:pt x="330" y="274"/>
                  </a:lnTo>
                  <a:close/>
                  <a:moveTo>
                    <a:pt x="36" y="140"/>
                  </a:moveTo>
                  <a:lnTo>
                    <a:pt x="36" y="140"/>
                  </a:lnTo>
                  <a:lnTo>
                    <a:pt x="42" y="120"/>
                  </a:lnTo>
                  <a:lnTo>
                    <a:pt x="50" y="104"/>
                  </a:lnTo>
                  <a:lnTo>
                    <a:pt x="60" y="88"/>
                  </a:lnTo>
                  <a:lnTo>
                    <a:pt x="72" y="72"/>
                  </a:lnTo>
                  <a:lnTo>
                    <a:pt x="88" y="60"/>
                  </a:lnTo>
                  <a:lnTo>
                    <a:pt x="104" y="50"/>
                  </a:lnTo>
                  <a:lnTo>
                    <a:pt x="120" y="42"/>
                  </a:lnTo>
                  <a:lnTo>
                    <a:pt x="140" y="36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28" y="110"/>
                  </a:lnTo>
                  <a:lnTo>
                    <a:pt x="118" y="118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36" y="140"/>
                  </a:lnTo>
                  <a:close/>
                  <a:moveTo>
                    <a:pt x="192" y="104"/>
                  </a:moveTo>
                  <a:lnTo>
                    <a:pt x="192" y="104"/>
                  </a:lnTo>
                  <a:lnTo>
                    <a:pt x="204" y="110"/>
                  </a:lnTo>
                  <a:lnTo>
                    <a:pt x="214" y="118"/>
                  </a:lnTo>
                  <a:lnTo>
                    <a:pt x="222" y="128"/>
                  </a:lnTo>
                  <a:lnTo>
                    <a:pt x="228" y="140"/>
                  </a:lnTo>
                  <a:lnTo>
                    <a:pt x="296" y="140"/>
                  </a:lnTo>
                  <a:lnTo>
                    <a:pt x="296" y="140"/>
                  </a:lnTo>
                  <a:lnTo>
                    <a:pt x="290" y="120"/>
                  </a:lnTo>
                  <a:lnTo>
                    <a:pt x="282" y="104"/>
                  </a:lnTo>
                  <a:lnTo>
                    <a:pt x="272" y="88"/>
                  </a:lnTo>
                  <a:lnTo>
                    <a:pt x="260" y="72"/>
                  </a:lnTo>
                  <a:lnTo>
                    <a:pt x="244" y="60"/>
                  </a:lnTo>
                  <a:lnTo>
                    <a:pt x="228" y="50"/>
                  </a:lnTo>
                  <a:lnTo>
                    <a:pt x="212" y="42"/>
                  </a:lnTo>
                  <a:lnTo>
                    <a:pt x="192" y="36"/>
                  </a:lnTo>
                  <a:lnTo>
                    <a:pt x="192" y="104"/>
                  </a:lnTo>
                  <a:close/>
                  <a:moveTo>
                    <a:pt x="228" y="192"/>
                  </a:moveTo>
                  <a:lnTo>
                    <a:pt x="228" y="192"/>
                  </a:lnTo>
                  <a:lnTo>
                    <a:pt x="222" y="204"/>
                  </a:lnTo>
                  <a:lnTo>
                    <a:pt x="214" y="214"/>
                  </a:lnTo>
                  <a:lnTo>
                    <a:pt x="204" y="222"/>
                  </a:lnTo>
                  <a:lnTo>
                    <a:pt x="192" y="228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212" y="290"/>
                  </a:lnTo>
                  <a:lnTo>
                    <a:pt x="228" y="282"/>
                  </a:lnTo>
                  <a:lnTo>
                    <a:pt x="244" y="272"/>
                  </a:lnTo>
                  <a:lnTo>
                    <a:pt x="260" y="260"/>
                  </a:lnTo>
                  <a:lnTo>
                    <a:pt x="272" y="246"/>
                  </a:lnTo>
                  <a:lnTo>
                    <a:pt x="282" y="228"/>
                  </a:lnTo>
                  <a:lnTo>
                    <a:pt x="290" y="212"/>
                  </a:lnTo>
                  <a:lnTo>
                    <a:pt x="296" y="192"/>
                  </a:lnTo>
                  <a:lnTo>
                    <a:pt x="228" y="192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28" y="222"/>
                  </a:lnTo>
                  <a:lnTo>
                    <a:pt x="118" y="214"/>
                  </a:lnTo>
                  <a:lnTo>
                    <a:pt x="110" y="204"/>
                  </a:lnTo>
                  <a:lnTo>
                    <a:pt x="104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42" y="212"/>
                  </a:lnTo>
                  <a:lnTo>
                    <a:pt x="50" y="228"/>
                  </a:lnTo>
                  <a:lnTo>
                    <a:pt x="60" y="244"/>
                  </a:lnTo>
                  <a:lnTo>
                    <a:pt x="72" y="260"/>
                  </a:lnTo>
                  <a:lnTo>
                    <a:pt x="88" y="272"/>
                  </a:lnTo>
                  <a:lnTo>
                    <a:pt x="104" y="282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4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1DE5087-6F21-4BEC-9F03-6DAA0089D9EA}"/>
              </a:ext>
            </a:extLst>
          </p:cNvPr>
          <p:cNvGrpSpPr/>
          <p:nvPr/>
        </p:nvGrpSpPr>
        <p:grpSpPr>
          <a:xfrm>
            <a:off x="1014887" y="4693010"/>
            <a:ext cx="360000" cy="360000"/>
            <a:chOff x="589752" y="2258092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55E1310-F422-4D84-9F16-9987BDD145F3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>
              <a:extLst>
                <a:ext uri="{FF2B5EF4-FFF2-40B4-BE49-F238E27FC236}">
                  <a16:creationId xmlns:a16="http://schemas.microsoft.com/office/drawing/2014/main" xmlns="" id="{39BC77BA-338C-46B8-89CF-6011ED49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60C5830-8BDB-43CE-A8BC-3D4DA73A0FCE}"/>
              </a:ext>
            </a:extLst>
          </p:cNvPr>
          <p:cNvGrpSpPr/>
          <p:nvPr/>
        </p:nvGrpSpPr>
        <p:grpSpPr>
          <a:xfrm>
            <a:off x="1024767" y="2518809"/>
            <a:ext cx="360000" cy="360000"/>
            <a:chOff x="3216946" y="5907019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F0F864A-D062-4816-BCF8-AD94895D4696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2">
              <a:extLst>
                <a:ext uri="{FF2B5EF4-FFF2-40B4-BE49-F238E27FC236}">
                  <a16:creationId xmlns:a16="http://schemas.microsoft.com/office/drawing/2014/main" xmlns="" id="{9E813342-418E-4BBF-9222-A1D82DB0E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F5E8FDD-107F-4531-B200-76E387FA8650}"/>
              </a:ext>
            </a:extLst>
          </p:cNvPr>
          <p:cNvGrpSpPr/>
          <p:nvPr/>
        </p:nvGrpSpPr>
        <p:grpSpPr>
          <a:xfrm>
            <a:off x="1012879" y="3027761"/>
            <a:ext cx="360000" cy="360000"/>
            <a:chOff x="5841085" y="2258092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92AB721-3550-4172-9DC3-9BD2FECA3BB1}"/>
                </a:ext>
              </a:extLst>
            </p:cNvPr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5015">
              <a:extLst>
                <a:ext uri="{FF2B5EF4-FFF2-40B4-BE49-F238E27FC236}">
                  <a16:creationId xmlns:a16="http://schemas.microsoft.com/office/drawing/2014/main" xmlns="" id="{56C61AA5-D79D-43A5-8A61-C79F54B0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786" y="2349133"/>
              <a:ext cx="309759" cy="438019"/>
            </a:xfrm>
            <a:custGeom>
              <a:avLst/>
              <a:gdLst>
                <a:gd name="T0" fmla="*/ 70 w 256"/>
                <a:gd name="T1" fmla="*/ 340 h 362"/>
                <a:gd name="T2" fmla="*/ 56 w 256"/>
                <a:gd name="T3" fmla="*/ 360 h 362"/>
                <a:gd name="T4" fmla="*/ 40 w 256"/>
                <a:gd name="T5" fmla="*/ 360 h 362"/>
                <a:gd name="T6" fmla="*/ 26 w 256"/>
                <a:gd name="T7" fmla="*/ 340 h 362"/>
                <a:gd name="T8" fmla="*/ 186 w 256"/>
                <a:gd name="T9" fmla="*/ 316 h 362"/>
                <a:gd name="T10" fmla="*/ 188 w 256"/>
                <a:gd name="T11" fmla="*/ 350 h 362"/>
                <a:gd name="T12" fmla="*/ 208 w 256"/>
                <a:gd name="T13" fmla="*/ 362 h 362"/>
                <a:gd name="T14" fmla="*/ 224 w 256"/>
                <a:gd name="T15" fmla="*/ 356 h 362"/>
                <a:gd name="T16" fmla="*/ 230 w 256"/>
                <a:gd name="T17" fmla="*/ 316 h 362"/>
                <a:gd name="T18" fmla="*/ 256 w 256"/>
                <a:gd name="T19" fmla="*/ 288 h 362"/>
                <a:gd name="T20" fmla="*/ 252 w 256"/>
                <a:gd name="T21" fmla="*/ 298 h 362"/>
                <a:gd name="T22" fmla="*/ 16 w 256"/>
                <a:gd name="T23" fmla="*/ 304 h 362"/>
                <a:gd name="T24" fmla="*/ 4 w 256"/>
                <a:gd name="T25" fmla="*/ 298 h 362"/>
                <a:gd name="T26" fmla="*/ 0 w 256"/>
                <a:gd name="T27" fmla="*/ 68 h 362"/>
                <a:gd name="T28" fmla="*/ 0 w 256"/>
                <a:gd name="T29" fmla="*/ 66 h 362"/>
                <a:gd name="T30" fmla="*/ 0 w 256"/>
                <a:gd name="T31" fmla="*/ 62 h 362"/>
                <a:gd name="T32" fmla="*/ 0 w 256"/>
                <a:gd name="T33" fmla="*/ 62 h 362"/>
                <a:gd name="T34" fmla="*/ 22 w 256"/>
                <a:gd name="T35" fmla="*/ 10 h 362"/>
                <a:gd name="T36" fmla="*/ 28 w 256"/>
                <a:gd name="T37" fmla="*/ 2 h 362"/>
                <a:gd name="T38" fmla="*/ 220 w 256"/>
                <a:gd name="T39" fmla="*/ 0 h 362"/>
                <a:gd name="T40" fmla="*/ 228 w 256"/>
                <a:gd name="T41" fmla="*/ 2 h 362"/>
                <a:gd name="T42" fmla="*/ 256 w 256"/>
                <a:gd name="T43" fmla="*/ 62 h 362"/>
                <a:gd name="T44" fmla="*/ 256 w 256"/>
                <a:gd name="T45" fmla="*/ 62 h 362"/>
                <a:gd name="T46" fmla="*/ 256 w 256"/>
                <a:gd name="T47" fmla="*/ 62 h 362"/>
                <a:gd name="T48" fmla="*/ 256 w 256"/>
                <a:gd name="T49" fmla="*/ 66 h 362"/>
                <a:gd name="T50" fmla="*/ 256 w 256"/>
                <a:gd name="T51" fmla="*/ 68 h 362"/>
                <a:gd name="T52" fmla="*/ 62 w 256"/>
                <a:gd name="T53" fmla="*/ 250 h 362"/>
                <a:gd name="T54" fmla="*/ 52 w 256"/>
                <a:gd name="T55" fmla="*/ 240 h 362"/>
                <a:gd name="T56" fmla="*/ 32 w 256"/>
                <a:gd name="T57" fmla="*/ 244 h 362"/>
                <a:gd name="T58" fmla="*/ 26 w 256"/>
                <a:gd name="T59" fmla="*/ 258 h 362"/>
                <a:gd name="T60" fmla="*/ 32 w 256"/>
                <a:gd name="T61" fmla="*/ 270 h 362"/>
                <a:gd name="T62" fmla="*/ 44 w 256"/>
                <a:gd name="T63" fmla="*/ 276 h 362"/>
                <a:gd name="T64" fmla="*/ 58 w 256"/>
                <a:gd name="T65" fmla="*/ 270 h 362"/>
                <a:gd name="T66" fmla="*/ 62 w 256"/>
                <a:gd name="T67" fmla="*/ 258 h 362"/>
                <a:gd name="T68" fmla="*/ 128 w 256"/>
                <a:gd name="T69" fmla="*/ 228 h 362"/>
                <a:gd name="T70" fmla="*/ 186 w 256"/>
                <a:gd name="T71" fmla="*/ 222 h 362"/>
                <a:gd name="T72" fmla="*/ 228 w 256"/>
                <a:gd name="T73" fmla="*/ 204 h 362"/>
                <a:gd name="T74" fmla="*/ 228 w 256"/>
                <a:gd name="T75" fmla="*/ 72 h 362"/>
                <a:gd name="T76" fmla="*/ 212 w 256"/>
                <a:gd name="T77" fmla="*/ 30 h 362"/>
                <a:gd name="T78" fmla="*/ 52 w 256"/>
                <a:gd name="T79" fmla="*/ 22 h 362"/>
                <a:gd name="T80" fmla="*/ 44 w 256"/>
                <a:gd name="T81" fmla="*/ 30 h 362"/>
                <a:gd name="T82" fmla="*/ 28 w 256"/>
                <a:gd name="T83" fmla="*/ 72 h 362"/>
                <a:gd name="T84" fmla="*/ 28 w 256"/>
                <a:gd name="T85" fmla="*/ 204 h 362"/>
                <a:gd name="T86" fmla="*/ 70 w 256"/>
                <a:gd name="T87" fmla="*/ 222 h 362"/>
                <a:gd name="T88" fmla="*/ 128 w 256"/>
                <a:gd name="T89" fmla="*/ 228 h 362"/>
                <a:gd name="T90" fmla="*/ 230 w 256"/>
                <a:gd name="T91" fmla="*/ 258 h 362"/>
                <a:gd name="T92" fmla="*/ 224 w 256"/>
                <a:gd name="T93" fmla="*/ 244 h 362"/>
                <a:gd name="T94" fmla="*/ 204 w 256"/>
                <a:gd name="T95" fmla="*/ 240 h 362"/>
                <a:gd name="T96" fmla="*/ 194 w 256"/>
                <a:gd name="T97" fmla="*/ 250 h 362"/>
                <a:gd name="T98" fmla="*/ 194 w 256"/>
                <a:gd name="T99" fmla="*/ 264 h 362"/>
                <a:gd name="T100" fmla="*/ 204 w 256"/>
                <a:gd name="T101" fmla="*/ 274 h 362"/>
                <a:gd name="T102" fmla="*/ 218 w 256"/>
                <a:gd name="T103" fmla="*/ 274 h 362"/>
                <a:gd name="T104" fmla="*/ 228 w 256"/>
                <a:gd name="T105" fmla="*/ 264 h 362"/>
                <a:gd name="T106" fmla="*/ 200 w 256"/>
                <a:gd name="T107" fmla="*/ 54 h 362"/>
                <a:gd name="T108" fmla="*/ 196 w 256"/>
                <a:gd name="T109" fmla="*/ 44 h 362"/>
                <a:gd name="T110" fmla="*/ 70 w 256"/>
                <a:gd name="T111" fmla="*/ 40 h 362"/>
                <a:gd name="T112" fmla="*/ 60 w 256"/>
                <a:gd name="T113" fmla="*/ 44 h 362"/>
                <a:gd name="T114" fmla="*/ 56 w 256"/>
                <a:gd name="T115" fmla="*/ 54 h 362"/>
                <a:gd name="T116" fmla="*/ 64 w 256"/>
                <a:gd name="T117" fmla="*/ 68 h 362"/>
                <a:gd name="T118" fmla="*/ 186 w 256"/>
                <a:gd name="T119" fmla="*/ 68 h 362"/>
                <a:gd name="T120" fmla="*/ 198 w 256"/>
                <a:gd name="T121" fmla="*/ 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62">
                  <a:moveTo>
                    <a:pt x="70" y="316"/>
                  </a:moveTo>
                  <a:lnTo>
                    <a:pt x="70" y="340"/>
                  </a:lnTo>
                  <a:lnTo>
                    <a:pt x="70" y="340"/>
                  </a:lnTo>
                  <a:lnTo>
                    <a:pt x="68" y="350"/>
                  </a:lnTo>
                  <a:lnTo>
                    <a:pt x="64" y="356"/>
                  </a:lnTo>
                  <a:lnTo>
                    <a:pt x="56" y="360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40" y="360"/>
                  </a:lnTo>
                  <a:lnTo>
                    <a:pt x="32" y="356"/>
                  </a:lnTo>
                  <a:lnTo>
                    <a:pt x="28" y="350"/>
                  </a:lnTo>
                  <a:lnTo>
                    <a:pt x="26" y="340"/>
                  </a:lnTo>
                  <a:lnTo>
                    <a:pt x="26" y="316"/>
                  </a:lnTo>
                  <a:lnTo>
                    <a:pt x="70" y="316"/>
                  </a:lnTo>
                  <a:close/>
                  <a:moveTo>
                    <a:pt x="186" y="316"/>
                  </a:moveTo>
                  <a:lnTo>
                    <a:pt x="186" y="340"/>
                  </a:lnTo>
                  <a:lnTo>
                    <a:pt x="186" y="340"/>
                  </a:lnTo>
                  <a:lnTo>
                    <a:pt x="188" y="350"/>
                  </a:lnTo>
                  <a:lnTo>
                    <a:pt x="192" y="356"/>
                  </a:lnTo>
                  <a:lnTo>
                    <a:pt x="200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16" y="360"/>
                  </a:lnTo>
                  <a:lnTo>
                    <a:pt x="224" y="356"/>
                  </a:lnTo>
                  <a:lnTo>
                    <a:pt x="228" y="350"/>
                  </a:lnTo>
                  <a:lnTo>
                    <a:pt x="230" y="340"/>
                  </a:lnTo>
                  <a:lnTo>
                    <a:pt x="230" y="316"/>
                  </a:lnTo>
                  <a:lnTo>
                    <a:pt x="186" y="316"/>
                  </a:lnTo>
                  <a:close/>
                  <a:moveTo>
                    <a:pt x="256" y="68"/>
                  </a:moveTo>
                  <a:lnTo>
                    <a:pt x="256" y="288"/>
                  </a:lnTo>
                  <a:lnTo>
                    <a:pt x="256" y="288"/>
                  </a:lnTo>
                  <a:lnTo>
                    <a:pt x="256" y="294"/>
                  </a:lnTo>
                  <a:lnTo>
                    <a:pt x="252" y="298"/>
                  </a:lnTo>
                  <a:lnTo>
                    <a:pt x="246" y="302"/>
                  </a:lnTo>
                  <a:lnTo>
                    <a:pt x="240" y="304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6" y="68"/>
                  </a:lnTo>
                  <a:close/>
                  <a:moveTo>
                    <a:pt x="62" y="258"/>
                  </a:moveTo>
                  <a:lnTo>
                    <a:pt x="62" y="258"/>
                  </a:lnTo>
                  <a:lnTo>
                    <a:pt x="62" y="250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2" y="240"/>
                  </a:lnTo>
                  <a:lnTo>
                    <a:pt x="44" y="240"/>
                  </a:lnTo>
                  <a:lnTo>
                    <a:pt x="38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28" y="250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8" y="274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52" y="274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2" y="264"/>
                  </a:lnTo>
                  <a:lnTo>
                    <a:pt x="62" y="258"/>
                  </a:lnTo>
                  <a:lnTo>
                    <a:pt x="62" y="258"/>
                  </a:lnTo>
                  <a:close/>
                  <a:moveTo>
                    <a:pt x="128" y="228"/>
                  </a:moveTo>
                  <a:lnTo>
                    <a:pt x="128" y="228"/>
                  </a:lnTo>
                  <a:lnTo>
                    <a:pt x="148" y="228"/>
                  </a:lnTo>
                  <a:lnTo>
                    <a:pt x="168" y="226"/>
                  </a:lnTo>
                  <a:lnTo>
                    <a:pt x="186" y="222"/>
                  </a:lnTo>
                  <a:lnTo>
                    <a:pt x="200" y="216"/>
                  </a:lnTo>
                  <a:lnTo>
                    <a:pt x="220" y="208"/>
                  </a:lnTo>
                  <a:lnTo>
                    <a:pt x="228" y="20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6" y="24"/>
                  </a:lnTo>
                  <a:lnTo>
                    <a:pt x="44" y="3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36" y="208"/>
                  </a:lnTo>
                  <a:lnTo>
                    <a:pt x="56" y="216"/>
                  </a:lnTo>
                  <a:lnTo>
                    <a:pt x="70" y="222"/>
                  </a:lnTo>
                  <a:lnTo>
                    <a:pt x="88" y="226"/>
                  </a:lnTo>
                  <a:lnTo>
                    <a:pt x="10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230" y="258"/>
                  </a:moveTo>
                  <a:lnTo>
                    <a:pt x="230" y="258"/>
                  </a:lnTo>
                  <a:lnTo>
                    <a:pt x="228" y="250"/>
                  </a:lnTo>
                  <a:lnTo>
                    <a:pt x="224" y="244"/>
                  </a:lnTo>
                  <a:lnTo>
                    <a:pt x="224" y="244"/>
                  </a:lnTo>
                  <a:lnTo>
                    <a:pt x="218" y="240"/>
                  </a:lnTo>
                  <a:lnTo>
                    <a:pt x="212" y="240"/>
                  </a:lnTo>
                  <a:lnTo>
                    <a:pt x="20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0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64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204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8" y="274"/>
                  </a:lnTo>
                  <a:lnTo>
                    <a:pt x="224" y="270"/>
                  </a:lnTo>
                  <a:lnTo>
                    <a:pt x="224" y="270"/>
                  </a:lnTo>
                  <a:lnTo>
                    <a:pt x="228" y="264"/>
                  </a:lnTo>
                  <a:lnTo>
                    <a:pt x="230" y="258"/>
                  </a:lnTo>
                  <a:lnTo>
                    <a:pt x="230" y="258"/>
                  </a:lnTo>
                  <a:close/>
                  <a:moveTo>
                    <a:pt x="200" y="54"/>
                  </a:moveTo>
                  <a:lnTo>
                    <a:pt x="200" y="54"/>
                  </a:lnTo>
                  <a:lnTo>
                    <a:pt x="198" y="48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86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2" y="68"/>
                  </a:lnTo>
                  <a:lnTo>
                    <a:pt x="196" y="64"/>
                  </a:lnTo>
                  <a:lnTo>
                    <a:pt x="198" y="60"/>
                  </a:lnTo>
                  <a:lnTo>
                    <a:pt x="200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5F48A79-90BC-40B0-87EF-09943A21A724}"/>
              </a:ext>
            </a:extLst>
          </p:cNvPr>
          <p:cNvGrpSpPr/>
          <p:nvPr/>
        </p:nvGrpSpPr>
        <p:grpSpPr>
          <a:xfrm>
            <a:off x="1012879" y="3534817"/>
            <a:ext cx="360000" cy="360000"/>
            <a:chOff x="7573215" y="5907019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B2A8A9CB-6832-4D64-AB80-9E2CC6B6C1A0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52">
              <a:extLst>
                <a:ext uri="{FF2B5EF4-FFF2-40B4-BE49-F238E27FC236}">
                  <a16:creationId xmlns:a16="http://schemas.microsoft.com/office/drawing/2014/main" xmlns="" id="{8E91FAE8-88B2-47E8-ABF3-F0138044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D4F4AF3-AF34-489A-87E0-5BA45DAEAC36}"/>
              </a:ext>
            </a:extLst>
          </p:cNvPr>
          <p:cNvGrpSpPr/>
          <p:nvPr/>
        </p:nvGrpSpPr>
        <p:grpSpPr>
          <a:xfrm>
            <a:off x="1022908" y="5190583"/>
            <a:ext cx="360000" cy="360000"/>
            <a:chOff x="589752" y="2258092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F5AC70A-08F7-4D11-977C-FEDBE290BD3A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804">
              <a:extLst>
                <a:ext uri="{FF2B5EF4-FFF2-40B4-BE49-F238E27FC236}">
                  <a16:creationId xmlns:a16="http://schemas.microsoft.com/office/drawing/2014/main" xmlns="" id="{F3E891AD-B442-4784-9C6E-45D1F18A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20B863A-F329-48B9-8BC0-E09D33E5B1E1}"/>
              </a:ext>
            </a:extLst>
          </p:cNvPr>
          <p:cNvGrpSpPr/>
          <p:nvPr/>
        </p:nvGrpSpPr>
        <p:grpSpPr>
          <a:xfrm>
            <a:off x="1019033" y="5691915"/>
            <a:ext cx="360000" cy="360000"/>
            <a:chOff x="4966372" y="3474401"/>
            <a:chExt cx="612000" cy="61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4E071229-5E7E-4B43-9D3C-635E22704CDF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02">
              <a:extLst>
                <a:ext uri="{FF2B5EF4-FFF2-40B4-BE49-F238E27FC236}">
                  <a16:creationId xmlns:a16="http://schemas.microsoft.com/office/drawing/2014/main" xmlns="" id="{A0E2CF9D-6216-47BC-A00C-538BBB766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xmlns="" id="{F2989524-7F7E-4425-8509-E3DEB6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38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79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0716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Μέτρα οικονομικής στήριξης των επιχειρήσεων του τουρισμού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xmlns="" id="{A4C68F67-D996-40F2-AF4B-6D87D0360A8B}"/>
              </a:ext>
            </a:extLst>
          </p:cNvPr>
          <p:cNvSpPr/>
          <p:nvPr/>
        </p:nvSpPr>
        <p:spPr>
          <a:xfrm>
            <a:off x="1364440" y="1451113"/>
            <a:ext cx="9707751" cy="4886957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E539C0-1401-4CA8-B887-86512101BEFB}"/>
              </a:ext>
            </a:extLst>
          </p:cNvPr>
          <p:cNvSpPr/>
          <p:nvPr/>
        </p:nvSpPr>
        <p:spPr>
          <a:xfrm>
            <a:off x="1662088" y="1817099"/>
            <a:ext cx="890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Επέκταση </a:t>
            </a:r>
            <a:r>
              <a:rPr lang="el-GR" sz="2000" b="1" dirty="0"/>
              <a:t>δικαιώματος αναστολής σύμβασης εργασίας  </a:t>
            </a:r>
            <a:r>
              <a:rPr lang="el-GR" sz="2000" u="sng" dirty="0"/>
              <a:t>έως και τον Ιούλιο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ενοικίου </a:t>
            </a:r>
            <a:r>
              <a:rPr lang="el-GR" sz="2000" dirty="0"/>
              <a:t>επιχειρήσεων 40% </a:t>
            </a:r>
            <a:r>
              <a:rPr lang="el-GR" sz="2000" u="sng" dirty="0"/>
              <a:t>έως και τον Αύγουστο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Νέος μηχανισμός ενίσχυσης απασχόλησης «</a:t>
            </a:r>
            <a:r>
              <a:rPr lang="en-US" sz="2000" b="1" dirty="0"/>
              <a:t>SURE</a:t>
            </a:r>
            <a:r>
              <a:rPr lang="el-GR" sz="2000" dirty="0"/>
              <a:t>» μέχρι και τον Σεπτέμβριο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Ενίσχυση των </a:t>
            </a:r>
            <a:r>
              <a:rPr lang="el-GR" sz="2000" b="1" dirty="0"/>
              <a:t>εποχιακά απασχολούμενων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Επιστρεπτέα προκαταβολή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προκαταβολής φόρου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ΦΠΑ </a:t>
            </a:r>
            <a:r>
              <a:rPr lang="el-GR" sz="2000" dirty="0"/>
              <a:t>στις μεταφορές, τον καφέ, τα μη-αλκοολούχα ποτά και το τουριστικό πακέτο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ΤΕΠΙΧ ΙΙ </a:t>
            </a:r>
            <a:r>
              <a:rPr lang="el-GR" sz="2000" dirty="0"/>
              <a:t>Επιχειρηματική Χρηματοδότηση / </a:t>
            </a:r>
            <a:r>
              <a:rPr lang="el-GR" sz="2000" b="1" dirty="0"/>
              <a:t>Ταμείο Εγγυοδοσίας </a:t>
            </a:r>
            <a:r>
              <a:rPr lang="el-GR" sz="2000" dirty="0"/>
              <a:t>Αναπτυξιακή Τράπεζα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18A0A8A1-7A4A-4FD5-BB91-7B0DC7E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39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289139" cy="266694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 σχέδιό μας για τη στήριξη της οικονομίας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F9B009-64A9-4DA9-B70F-227177C00554}"/>
              </a:ext>
            </a:extLst>
          </p:cNvPr>
          <p:cNvSpPr/>
          <p:nvPr/>
        </p:nvSpPr>
        <p:spPr>
          <a:xfrm>
            <a:off x="933906" y="4963803"/>
            <a:ext cx="16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Χρ.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Σταϊκούρας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292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969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εσωτερικού τουρισμού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xmlns="" id="{782B8766-216B-468E-AE32-8B5B4408FF9E}"/>
              </a:ext>
            </a:extLst>
          </p:cNvPr>
          <p:cNvSpPr/>
          <p:nvPr/>
        </p:nvSpPr>
        <p:spPr>
          <a:xfrm>
            <a:off x="809426" y="1558457"/>
            <a:ext cx="5286574" cy="4414096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E760132-9982-452E-998D-61B03E8399A1}"/>
              </a:ext>
            </a:extLst>
          </p:cNvPr>
          <p:cNvSpPr/>
          <p:nvPr/>
        </p:nvSpPr>
        <p:spPr>
          <a:xfrm>
            <a:off x="929321" y="3061223"/>
            <a:ext cx="51666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Διαφημιστική καμπάνια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«Τουρισμός για Όλους»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Κοινωνικού Τουρισμού (ΟΑΕΔ)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Εταιρικά </a:t>
            </a:r>
            <a:r>
              <a:rPr lang="en-US" sz="2000" dirty="0">
                <a:solidFill>
                  <a:schemeClr val="bg1"/>
                </a:solidFill>
              </a:rPr>
              <a:t>Holiday Vouchers </a:t>
            </a:r>
            <a:r>
              <a:rPr lang="el-GR" sz="2000" dirty="0">
                <a:solidFill>
                  <a:schemeClr val="bg1"/>
                </a:solidFill>
              </a:rPr>
              <a:t>για τους εργαζόμενους του ιδιωτικού τομέα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A13503B-065E-4277-9A5A-26B2FF48A990}"/>
              </a:ext>
            </a:extLst>
          </p:cNvPr>
          <p:cNvSpPr/>
          <p:nvPr/>
        </p:nvSpPr>
        <p:spPr>
          <a:xfrm>
            <a:off x="1994208" y="2037532"/>
            <a:ext cx="24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b="1" dirty="0">
                <a:solidFill>
                  <a:schemeClr val="bg1"/>
                </a:solidFill>
              </a:rPr>
              <a:t>Εσωτερικός Τουρισμός</a:t>
            </a:r>
          </a:p>
        </p:txBody>
      </p:sp>
      <p:sp>
        <p:nvSpPr>
          <p:cNvPr id="37" name="Rectangle: Diagonal Corners Snipped 38">
            <a:extLst>
              <a:ext uri="{FF2B5EF4-FFF2-40B4-BE49-F238E27FC236}">
                <a16:creationId xmlns:a16="http://schemas.microsoft.com/office/drawing/2014/main" xmlns="" id="{AB0B5A9E-5C26-4D58-8C3A-A8CCAA6DCAD2}"/>
              </a:ext>
            </a:extLst>
          </p:cNvPr>
          <p:cNvSpPr/>
          <p:nvPr/>
        </p:nvSpPr>
        <p:spPr>
          <a:xfrm>
            <a:off x="6792946" y="1558457"/>
            <a:ext cx="4469733" cy="441409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indent="-171450"/>
            <a:r>
              <a:rPr lang="el-GR" b="1" dirty="0"/>
              <a:t>Πρόγραμμα «Τουρισμός για Όλους»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Στόχοι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ρευστότητας κλάδου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απασχόλησης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Τόνωση της ζήτησης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Πλαίσιο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30 εκατ. €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Κατ’ ελάχιστο 4 διανυκτερεύσεις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Αφορά ξενοδοχεία και ταξιδιωτικά γραφεία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250.000 δικαιούχοι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1 εκατ. διανυκτερεύσεις κατ’ ελάχιστο</a:t>
            </a:r>
          </a:p>
          <a:p>
            <a:endParaRPr lang="el-GR" sz="1400" dirty="0">
              <a:sym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853AACF-E62C-4551-88EA-55CD209C9A53}"/>
              </a:ext>
            </a:extLst>
          </p:cNvPr>
          <p:cNvGrpSpPr/>
          <p:nvPr/>
        </p:nvGrpSpPr>
        <p:grpSpPr>
          <a:xfrm>
            <a:off x="1098795" y="1916198"/>
            <a:ext cx="612000" cy="612000"/>
            <a:chOff x="4966372" y="3474401"/>
            <a:chExt cx="612000" cy="61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D223A22-FFCD-47A5-A3D2-7D13B6D1860B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5002">
              <a:extLst>
                <a:ext uri="{FF2B5EF4-FFF2-40B4-BE49-F238E27FC236}">
                  <a16:creationId xmlns:a16="http://schemas.microsoft.com/office/drawing/2014/main" xmlns="" id="{DDD3746D-AE8C-4797-A371-A32076C86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5D9C3A64-8B8F-4FCD-9F6E-35FC29C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40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3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1174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του αισθήματος ασφάλειας των τουριστών (Ελλήνων &amp; ξένων)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xmlns="" id="{94F622F8-B4EF-42F2-A596-C6CFE78804A0}"/>
              </a:ext>
            </a:extLst>
          </p:cNvPr>
          <p:cNvSpPr/>
          <p:nvPr/>
        </p:nvSpPr>
        <p:spPr>
          <a:xfrm>
            <a:off x="549543" y="1716995"/>
            <a:ext cx="3397454" cy="4695249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xmlns="" id="{C8B0CC65-4A76-4033-848F-1DB691867F6D}"/>
              </a:ext>
            </a:extLst>
          </p:cNvPr>
          <p:cNvSpPr/>
          <p:nvPr/>
        </p:nvSpPr>
        <p:spPr>
          <a:xfrm>
            <a:off x="4306872" y="1711068"/>
            <a:ext cx="3487682" cy="4695249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861D3F2-5E28-490B-A197-BCF37C43C1DB}"/>
              </a:ext>
            </a:extLst>
          </p:cNvPr>
          <p:cNvSpPr/>
          <p:nvPr/>
        </p:nvSpPr>
        <p:spPr>
          <a:xfrm>
            <a:off x="669438" y="3313163"/>
            <a:ext cx="31999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Χρήση του </a:t>
            </a:r>
            <a:r>
              <a:rPr lang="el-GR" b="1" dirty="0" err="1">
                <a:solidFill>
                  <a:schemeClr val="bg1"/>
                </a:solidFill>
              </a:rPr>
              <a:t>Visit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Greece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app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Ανάρτηση σχετικού υλικού στα </a:t>
            </a:r>
            <a:r>
              <a:rPr lang="el-GR" dirty="0" err="1">
                <a:solidFill>
                  <a:schemeClr val="bg1"/>
                </a:solidFill>
              </a:rPr>
              <a:t>sites</a:t>
            </a:r>
            <a:r>
              <a:rPr lang="el-GR" dirty="0">
                <a:solidFill>
                  <a:schemeClr val="bg1"/>
                </a:solidFill>
              </a:rPr>
              <a:t> των τουριστικών </a:t>
            </a:r>
            <a:r>
              <a:rPr lang="el-GR" dirty="0" err="1">
                <a:solidFill>
                  <a:schemeClr val="bg1"/>
                </a:solidFill>
              </a:rPr>
              <a:t>παρόχων</a:t>
            </a:r>
            <a:r>
              <a:rPr lang="el-GR" dirty="0">
                <a:solidFill>
                  <a:schemeClr val="bg1"/>
                </a:solidFill>
              </a:rPr>
              <a:t> &amp; των φορέων τουρισμού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Ενημερωτικό υλικό </a:t>
            </a:r>
            <a:r>
              <a:rPr lang="el-GR" dirty="0">
                <a:solidFill>
                  <a:schemeClr val="bg1"/>
                </a:solidFill>
              </a:rPr>
              <a:t>στον χώρο (αφίσες, </a:t>
            </a:r>
            <a:r>
              <a:rPr lang="el-GR" dirty="0" err="1">
                <a:solidFill>
                  <a:schemeClr val="bg1"/>
                </a:solidFill>
              </a:rPr>
              <a:t>banner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κλπ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Καμπάνια δημοσιότητας </a:t>
            </a:r>
            <a:r>
              <a:rPr lang="el-GR" dirty="0">
                <a:solidFill>
                  <a:schemeClr val="bg1"/>
                </a:solidFill>
              </a:rPr>
              <a:t>στα τοπικά &amp; διεθνή ΜΜΕ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E4D9BB2-2CDE-496F-91F9-126C6101CB4F}"/>
              </a:ext>
            </a:extLst>
          </p:cNvPr>
          <p:cNvSpPr/>
          <p:nvPr/>
        </p:nvSpPr>
        <p:spPr>
          <a:xfrm>
            <a:off x="5247512" y="1931062"/>
            <a:ext cx="247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/>
              <a:t>Εμπέδωση αισθήματος ασφαλείας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DDC1939-208E-4097-8514-A8B4F09D5A30}"/>
              </a:ext>
            </a:extLst>
          </p:cNvPr>
          <p:cNvSpPr/>
          <p:nvPr/>
        </p:nvSpPr>
        <p:spPr>
          <a:xfrm>
            <a:off x="4395294" y="3313163"/>
            <a:ext cx="3397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Εντατικοί </a:t>
            </a:r>
            <a:r>
              <a:rPr lang="el-GR" b="1" dirty="0"/>
              <a:t>έλεγχοι υγειονομικής νομιμότητας </a:t>
            </a:r>
            <a:r>
              <a:rPr lang="el-GR" dirty="0"/>
              <a:t>από κλιμάκια του Υπουργείου Τουρισμού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Ειδικό Σήμα «</a:t>
            </a:r>
            <a:r>
              <a:rPr lang="el-GR" b="1" dirty="0"/>
              <a:t>Health First</a:t>
            </a:r>
            <a:r>
              <a:rPr lang="el-GR" dirty="0"/>
              <a:t>» σε όλους τους τουριστικούς </a:t>
            </a:r>
            <a:r>
              <a:rPr lang="el-GR" dirty="0" err="1"/>
              <a:t>παρόχους</a:t>
            </a:r>
            <a:endParaRPr lang="el-G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Δυνατότητα πιστοποίησης </a:t>
            </a:r>
            <a:r>
              <a:rPr lang="el-GR" dirty="0"/>
              <a:t>από τρίτους - ιδιωτικό φορέα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8423D13-F565-4CF4-8F8A-97BBF2D1692F}"/>
              </a:ext>
            </a:extLst>
          </p:cNvPr>
          <p:cNvSpPr/>
          <p:nvPr/>
        </p:nvSpPr>
        <p:spPr>
          <a:xfrm>
            <a:off x="1528533" y="1931062"/>
            <a:ext cx="257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</a:rPr>
              <a:t>Ενημέρωση για τα υγειονομικά πρωτόκολλα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E97A2CE-7478-4B7A-A018-966F0A8FC025}"/>
              </a:ext>
            </a:extLst>
          </p:cNvPr>
          <p:cNvGrpSpPr/>
          <p:nvPr/>
        </p:nvGrpSpPr>
        <p:grpSpPr>
          <a:xfrm>
            <a:off x="4564607" y="1917449"/>
            <a:ext cx="583359" cy="612000"/>
            <a:chOff x="7573215" y="3474401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B9FA9B0E-8351-434A-BF39-7C1A7D29AD0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969">
              <a:extLst>
                <a:ext uri="{FF2B5EF4-FFF2-40B4-BE49-F238E27FC236}">
                  <a16:creationId xmlns:a16="http://schemas.microsoft.com/office/drawing/2014/main" xmlns="" id="{EA52F2AA-71B4-436E-93E5-1571D3FA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983" y="3553401"/>
              <a:ext cx="469776" cy="424003"/>
            </a:xfrm>
            <a:custGeom>
              <a:avLst/>
              <a:gdLst>
                <a:gd name="T0" fmla="*/ 374 w 390"/>
                <a:gd name="T1" fmla="*/ 118 h 352"/>
                <a:gd name="T2" fmla="*/ 388 w 390"/>
                <a:gd name="T3" fmla="*/ 174 h 352"/>
                <a:gd name="T4" fmla="*/ 388 w 390"/>
                <a:gd name="T5" fmla="*/ 218 h 352"/>
                <a:gd name="T6" fmla="*/ 370 w 390"/>
                <a:gd name="T7" fmla="*/ 282 h 352"/>
                <a:gd name="T8" fmla="*/ 332 w 390"/>
                <a:gd name="T9" fmla="*/ 336 h 352"/>
                <a:gd name="T10" fmla="*/ 270 w 390"/>
                <a:gd name="T11" fmla="*/ 352 h 352"/>
                <a:gd name="T12" fmla="*/ 292 w 390"/>
                <a:gd name="T13" fmla="*/ 314 h 352"/>
                <a:gd name="T14" fmla="*/ 304 w 390"/>
                <a:gd name="T15" fmla="*/ 268 h 352"/>
                <a:gd name="T16" fmla="*/ 306 w 390"/>
                <a:gd name="T17" fmla="*/ 236 h 352"/>
                <a:gd name="T18" fmla="*/ 300 w 390"/>
                <a:gd name="T19" fmla="*/ 186 h 352"/>
                <a:gd name="T20" fmla="*/ 284 w 390"/>
                <a:gd name="T21" fmla="*/ 144 h 352"/>
                <a:gd name="T22" fmla="*/ 270 w 390"/>
                <a:gd name="T23" fmla="*/ 118 h 352"/>
                <a:gd name="T24" fmla="*/ 266 w 390"/>
                <a:gd name="T25" fmla="*/ 310 h 352"/>
                <a:gd name="T26" fmla="*/ 282 w 390"/>
                <a:gd name="T27" fmla="*/ 254 h 352"/>
                <a:gd name="T28" fmla="*/ 282 w 390"/>
                <a:gd name="T29" fmla="*/ 214 h 352"/>
                <a:gd name="T30" fmla="*/ 264 w 390"/>
                <a:gd name="T31" fmla="*/ 156 h 352"/>
                <a:gd name="T32" fmla="*/ 216 w 390"/>
                <a:gd name="T33" fmla="*/ 146 h 352"/>
                <a:gd name="T34" fmla="*/ 174 w 390"/>
                <a:gd name="T35" fmla="*/ 104 h 352"/>
                <a:gd name="T36" fmla="*/ 150 w 390"/>
                <a:gd name="T37" fmla="*/ 48 h 352"/>
                <a:gd name="T38" fmla="*/ 146 w 390"/>
                <a:gd name="T39" fmla="*/ 22 h 352"/>
                <a:gd name="T40" fmla="*/ 128 w 390"/>
                <a:gd name="T41" fmla="*/ 2 h 352"/>
                <a:gd name="T42" fmla="*/ 116 w 390"/>
                <a:gd name="T43" fmla="*/ 0 h 352"/>
                <a:gd name="T44" fmla="*/ 96 w 390"/>
                <a:gd name="T45" fmla="*/ 10 h 352"/>
                <a:gd name="T46" fmla="*/ 88 w 390"/>
                <a:gd name="T47" fmla="*/ 32 h 352"/>
                <a:gd name="T48" fmla="*/ 96 w 390"/>
                <a:gd name="T49" fmla="*/ 80 h 352"/>
                <a:gd name="T50" fmla="*/ 114 w 390"/>
                <a:gd name="T51" fmla="*/ 124 h 352"/>
                <a:gd name="T52" fmla="*/ 114 w 390"/>
                <a:gd name="T53" fmla="*/ 130 h 352"/>
                <a:gd name="T54" fmla="*/ 102 w 390"/>
                <a:gd name="T55" fmla="*/ 144 h 352"/>
                <a:gd name="T56" fmla="*/ 16 w 390"/>
                <a:gd name="T57" fmla="*/ 146 h 352"/>
                <a:gd name="T58" fmla="*/ 0 w 390"/>
                <a:gd name="T59" fmla="*/ 170 h 352"/>
                <a:gd name="T60" fmla="*/ 8 w 390"/>
                <a:gd name="T61" fmla="*/ 190 h 352"/>
                <a:gd name="T62" fmla="*/ 24 w 390"/>
                <a:gd name="T63" fmla="*/ 198 h 352"/>
                <a:gd name="T64" fmla="*/ 2 w 390"/>
                <a:gd name="T65" fmla="*/ 214 h 352"/>
                <a:gd name="T66" fmla="*/ 2 w 390"/>
                <a:gd name="T67" fmla="*/ 236 h 352"/>
                <a:gd name="T68" fmla="*/ 26 w 390"/>
                <a:gd name="T69" fmla="*/ 252 h 352"/>
                <a:gd name="T70" fmla="*/ 20 w 390"/>
                <a:gd name="T71" fmla="*/ 256 h 352"/>
                <a:gd name="T72" fmla="*/ 6 w 390"/>
                <a:gd name="T73" fmla="*/ 280 h 352"/>
                <a:gd name="T74" fmla="*/ 14 w 390"/>
                <a:gd name="T75" fmla="*/ 298 h 352"/>
                <a:gd name="T76" fmla="*/ 44 w 390"/>
                <a:gd name="T77" fmla="*/ 306 h 352"/>
                <a:gd name="T78" fmla="*/ 34 w 390"/>
                <a:gd name="T79" fmla="*/ 320 h 352"/>
                <a:gd name="T80" fmla="*/ 36 w 390"/>
                <a:gd name="T81" fmla="*/ 334 h 352"/>
                <a:gd name="T82" fmla="*/ 58 w 390"/>
                <a:gd name="T83" fmla="*/ 350 h 352"/>
                <a:gd name="T84" fmla="*/ 144 w 390"/>
                <a:gd name="T85" fmla="*/ 350 h 352"/>
                <a:gd name="T86" fmla="*/ 148 w 390"/>
                <a:gd name="T87" fmla="*/ 350 h 352"/>
                <a:gd name="T88" fmla="*/ 182 w 390"/>
                <a:gd name="T89" fmla="*/ 344 h 352"/>
                <a:gd name="T90" fmla="*/ 212 w 390"/>
                <a:gd name="T91" fmla="*/ 326 h 352"/>
                <a:gd name="T92" fmla="*/ 228 w 390"/>
                <a:gd name="T93" fmla="*/ 3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2">
                  <a:moveTo>
                    <a:pt x="270" y="118"/>
                  </a:moveTo>
                  <a:lnTo>
                    <a:pt x="374" y="118"/>
                  </a:lnTo>
                  <a:lnTo>
                    <a:pt x="374" y="118"/>
                  </a:lnTo>
                  <a:lnTo>
                    <a:pt x="380" y="136"/>
                  </a:lnTo>
                  <a:lnTo>
                    <a:pt x="386" y="156"/>
                  </a:lnTo>
                  <a:lnTo>
                    <a:pt x="388" y="174"/>
                  </a:lnTo>
                  <a:lnTo>
                    <a:pt x="390" y="194"/>
                  </a:lnTo>
                  <a:lnTo>
                    <a:pt x="390" y="194"/>
                  </a:lnTo>
                  <a:lnTo>
                    <a:pt x="388" y="218"/>
                  </a:lnTo>
                  <a:lnTo>
                    <a:pt x="384" y="240"/>
                  </a:lnTo>
                  <a:lnTo>
                    <a:pt x="378" y="262"/>
                  </a:lnTo>
                  <a:lnTo>
                    <a:pt x="370" y="282"/>
                  </a:lnTo>
                  <a:lnTo>
                    <a:pt x="358" y="302"/>
                  </a:lnTo>
                  <a:lnTo>
                    <a:pt x="346" y="320"/>
                  </a:lnTo>
                  <a:lnTo>
                    <a:pt x="332" y="336"/>
                  </a:lnTo>
                  <a:lnTo>
                    <a:pt x="316" y="352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0"/>
                  </a:lnTo>
                  <a:lnTo>
                    <a:pt x="284" y="326"/>
                  </a:lnTo>
                  <a:lnTo>
                    <a:pt x="292" y="314"/>
                  </a:lnTo>
                  <a:lnTo>
                    <a:pt x="296" y="298"/>
                  </a:lnTo>
                  <a:lnTo>
                    <a:pt x="300" y="284"/>
                  </a:lnTo>
                  <a:lnTo>
                    <a:pt x="304" y="268"/>
                  </a:lnTo>
                  <a:lnTo>
                    <a:pt x="306" y="252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6" y="218"/>
                  </a:lnTo>
                  <a:lnTo>
                    <a:pt x="304" y="202"/>
                  </a:lnTo>
                  <a:lnTo>
                    <a:pt x="300" y="186"/>
                  </a:lnTo>
                  <a:lnTo>
                    <a:pt x="296" y="172"/>
                  </a:lnTo>
                  <a:lnTo>
                    <a:pt x="292" y="158"/>
                  </a:lnTo>
                  <a:lnTo>
                    <a:pt x="284" y="144"/>
                  </a:lnTo>
                  <a:lnTo>
                    <a:pt x="278" y="130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28" y="310"/>
                  </a:moveTo>
                  <a:lnTo>
                    <a:pt x="266" y="310"/>
                  </a:lnTo>
                  <a:lnTo>
                    <a:pt x="266" y="310"/>
                  </a:lnTo>
                  <a:lnTo>
                    <a:pt x="274" y="292"/>
                  </a:lnTo>
                  <a:lnTo>
                    <a:pt x="278" y="274"/>
                  </a:lnTo>
                  <a:lnTo>
                    <a:pt x="282" y="254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82" y="214"/>
                  </a:lnTo>
                  <a:lnTo>
                    <a:pt x="278" y="194"/>
                  </a:lnTo>
                  <a:lnTo>
                    <a:pt x="272" y="174"/>
                  </a:lnTo>
                  <a:lnTo>
                    <a:pt x="264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16" y="146"/>
                  </a:lnTo>
                  <a:lnTo>
                    <a:pt x="200" y="134"/>
                  </a:lnTo>
                  <a:lnTo>
                    <a:pt x="186" y="120"/>
                  </a:lnTo>
                  <a:lnTo>
                    <a:pt x="174" y="104"/>
                  </a:lnTo>
                  <a:lnTo>
                    <a:pt x="164" y="88"/>
                  </a:lnTo>
                  <a:lnTo>
                    <a:pt x="156" y="68"/>
                  </a:lnTo>
                  <a:lnTo>
                    <a:pt x="150" y="4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2"/>
                  </a:lnTo>
                  <a:lnTo>
                    <a:pt x="144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6" y="10"/>
                  </a:lnTo>
                  <a:lnTo>
                    <a:pt x="90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56"/>
                  </a:lnTo>
                  <a:lnTo>
                    <a:pt x="96" y="80"/>
                  </a:lnTo>
                  <a:lnTo>
                    <a:pt x="104" y="102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8" y="140"/>
                  </a:lnTo>
                  <a:lnTo>
                    <a:pt x="102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16" y="146"/>
                  </a:lnTo>
                  <a:lnTo>
                    <a:pt x="8" y="152"/>
                  </a:lnTo>
                  <a:lnTo>
                    <a:pt x="2" y="16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8" y="190"/>
                  </a:lnTo>
                  <a:lnTo>
                    <a:pt x="16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4" y="200"/>
                  </a:lnTo>
                  <a:lnTo>
                    <a:pt x="6" y="206"/>
                  </a:lnTo>
                  <a:lnTo>
                    <a:pt x="2" y="21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16" y="250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0" y="256"/>
                  </a:lnTo>
                  <a:lnTo>
                    <a:pt x="12" y="262"/>
                  </a:lnTo>
                  <a:lnTo>
                    <a:pt x="8" y="27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8" y="290"/>
                  </a:lnTo>
                  <a:lnTo>
                    <a:pt x="14" y="298"/>
                  </a:lnTo>
                  <a:lnTo>
                    <a:pt x="22" y="304"/>
                  </a:lnTo>
                  <a:lnTo>
                    <a:pt x="32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36" y="314"/>
                  </a:lnTo>
                  <a:lnTo>
                    <a:pt x="34" y="320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6" y="334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58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60" y="348"/>
                  </a:lnTo>
                  <a:lnTo>
                    <a:pt x="172" y="346"/>
                  </a:lnTo>
                  <a:lnTo>
                    <a:pt x="182" y="344"/>
                  </a:lnTo>
                  <a:lnTo>
                    <a:pt x="194" y="338"/>
                  </a:lnTo>
                  <a:lnTo>
                    <a:pt x="204" y="332"/>
                  </a:lnTo>
                  <a:lnTo>
                    <a:pt x="212" y="326"/>
                  </a:lnTo>
                  <a:lnTo>
                    <a:pt x="220" y="318"/>
                  </a:lnTo>
                  <a:lnTo>
                    <a:pt x="228" y="310"/>
                  </a:lnTo>
                  <a:lnTo>
                    <a:pt x="22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87CCBFA-D0C9-45CE-8015-B94A58110164}"/>
              </a:ext>
            </a:extLst>
          </p:cNvPr>
          <p:cNvGrpSpPr/>
          <p:nvPr/>
        </p:nvGrpSpPr>
        <p:grpSpPr>
          <a:xfrm>
            <a:off x="801964" y="1917449"/>
            <a:ext cx="612000" cy="612000"/>
            <a:chOff x="7573215" y="3474401"/>
            <a:chExt cx="612000" cy="61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B3335AD8-3221-49B9-9FC5-622C46F276E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92">
              <a:extLst>
                <a:ext uri="{FF2B5EF4-FFF2-40B4-BE49-F238E27FC236}">
                  <a16:creationId xmlns:a16="http://schemas.microsoft.com/office/drawing/2014/main" xmlns="" id="{979927E2-EF90-4E9C-BB28-6F6F29A46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: Diagonal Corners Snipped 39">
            <a:extLst>
              <a:ext uri="{FF2B5EF4-FFF2-40B4-BE49-F238E27FC236}">
                <a16:creationId xmlns:a16="http://schemas.microsoft.com/office/drawing/2014/main" xmlns="" id="{13D730FD-C64A-4A15-A9E1-64C9E61C596F}"/>
              </a:ext>
            </a:extLst>
          </p:cNvPr>
          <p:cNvSpPr/>
          <p:nvPr/>
        </p:nvSpPr>
        <p:spPr>
          <a:xfrm>
            <a:off x="8178478" y="1711068"/>
            <a:ext cx="3399048" cy="4695249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12000" rIns="0" bIns="80669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5B1F799-C11F-4407-8A2A-F54B7CA6EA63}"/>
              </a:ext>
            </a:extLst>
          </p:cNvPr>
          <p:cNvSpPr/>
          <p:nvPr/>
        </p:nvSpPr>
        <p:spPr>
          <a:xfrm>
            <a:off x="9026499" y="2054172"/>
            <a:ext cx="25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Προώθηση προορισμού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E3283DF-0949-4DF5-961B-86F13D4E92DE}"/>
              </a:ext>
            </a:extLst>
          </p:cNvPr>
          <p:cNvGrpSpPr/>
          <p:nvPr/>
        </p:nvGrpSpPr>
        <p:grpSpPr>
          <a:xfrm>
            <a:off x="8283770" y="1922073"/>
            <a:ext cx="602752" cy="602752"/>
            <a:chOff x="4019916" y="3216936"/>
            <a:chExt cx="737074" cy="7370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7E416D2F-0800-41E7-97FA-9127F24E3AD1}"/>
                </a:ext>
              </a:extLst>
            </p:cNvPr>
            <p:cNvSpPr/>
            <p:nvPr/>
          </p:nvSpPr>
          <p:spPr bwMode="ltGray">
            <a:xfrm>
              <a:off x="4019916" y="3216936"/>
              <a:ext cx="737074" cy="737074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xmlns="" id="{AC07E06E-A6B3-4B89-9F44-16B5B5AB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260" y="3474514"/>
              <a:ext cx="332724" cy="261442"/>
            </a:xfrm>
            <a:custGeom>
              <a:avLst/>
              <a:gdLst>
                <a:gd name="T0" fmla="*/ 1544 w 2922"/>
                <a:gd name="T1" fmla="*/ 468 h 2296"/>
                <a:gd name="T2" fmla="*/ 1544 w 2922"/>
                <a:gd name="T3" fmla="*/ 652 h 2296"/>
                <a:gd name="T4" fmla="*/ 2922 w 2922"/>
                <a:gd name="T5" fmla="*/ 412 h 2296"/>
                <a:gd name="T6" fmla="*/ 2922 w 2922"/>
                <a:gd name="T7" fmla="*/ 0 h 2296"/>
                <a:gd name="T8" fmla="*/ 1544 w 2922"/>
                <a:gd name="T9" fmla="*/ 468 h 2296"/>
                <a:gd name="T10" fmla="*/ 1544 w 2922"/>
                <a:gd name="T11" fmla="*/ 468 h 2296"/>
                <a:gd name="T12" fmla="*/ 664 w 2922"/>
                <a:gd name="T13" fmla="*/ 1576 h 2296"/>
                <a:gd name="T14" fmla="*/ 596 w 2922"/>
                <a:gd name="T15" fmla="*/ 1710 h 2296"/>
                <a:gd name="T16" fmla="*/ 892 w 2922"/>
                <a:gd name="T17" fmla="*/ 2296 h 2296"/>
                <a:gd name="T18" fmla="*/ 1008 w 2922"/>
                <a:gd name="T19" fmla="*/ 2296 h 2296"/>
                <a:gd name="T20" fmla="*/ 664 w 2922"/>
                <a:gd name="T21" fmla="*/ 1576 h 2296"/>
                <a:gd name="T22" fmla="*/ 664 w 2922"/>
                <a:gd name="T23" fmla="*/ 1576 h 2296"/>
                <a:gd name="T24" fmla="*/ 0 w 2922"/>
                <a:gd name="T25" fmla="*/ 400 h 2296"/>
                <a:gd name="T26" fmla="*/ 972 w 2922"/>
                <a:gd name="T27" fmla="*/ 400 h 2296"/>
                <a:gd name="T28" fmla="*/ 972 w 2922"/>
                <a:gd name="T29" fmla="*/ 608 h 2296"/>
                <a:gd name="T30" fmla="*/ 0 w 2922"/>
                <a:gd name="T31" fmla="*/ 608 h 2296"/>
                <a:gd name="T32" fmla="*/ 0 w 2922"/>
                <a:gd name="T33" fmla="*/ 40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2" h="2296">
                  <a:moveTo>
                    <a:pt x="1544" y="468"/>
                  </a:moveTo>
                  <a:lnTo>
                    <a:pt x="1544" y="652"/>
                  </a:lnTo>
                  <a:lnTo>
                    <a:pt x="2922" y="412"/>
                  </a:lnTo>
                  <a:lnTo>
                    <a:pt x="2922" y="0"/>
                  </a:lnTo>
                  <a:lnTo>
                    <a:pt x="1544" y="468"/>
                  </a:lnTo>
                  <a:lnTo>
                    <a:pt x="1544" y="468"/>
                  </a:lnTo>
                  <a:close/>
                  <a:moveTo>
                    <a:pt x="664" y="1576"/>
                  </a:moveTo>
                  <a:lnTo>
                    <a:pt x="596" y="1710"/>
                  </a:lnTo>
                  <a:lnTo>
                    <a:pt x="892" y="2296"/>
                  </a:lnTo>
                  <a:lnTo>
                    <a:pt x="1008" y="2296"/>
                  </a:lnTo>
                  <a:lnTo>
                    <a:pt x="664" y="1576"/>
                  </a:lnTo>
                  <a:lnTo>
                    <a:pt x="664" y="1576"/>
                  </a:lnTo>
                  <a:close/>
                  <a:moveTo>
                    <a:pt x="0" y="400"/>
                  </a:moveTo>
                  <a:lnTo>
                    <a:pt x="972" y="400"/>
                  </a:lnTo>
                  <a:lnTo>
                    <a:pt x="972" y="608"/>
                  </a:lnTo>
                  <a:lnTo>
                    <a:pt x="0" y="608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xmlns="" id="{D80F0A23-34A9-4023-848A-DCB1DFA7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91" y="3507848"/>
              <a:ext cx="110574" cy="23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xmlns="" id="{7DDE208D-366C-46DB-ABFD-F635DAD4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68" y="3461006"/>
              <a:ext cx="26123" cy="165748"/>
            </a:xfrm>
            <a:custGeom>
              <a:avLst/>
              <a:gdLst>
                <a:gd name="T0" fmla="*/ 0 w 232"/>
                <a:gd name="T1" fmla="*/ 0 h 1472"/>
                <a:gd name="T2" fmla="*/ 0 w 232"/>
                <a:gd name="T3" fmla="*/ 1472 h 1472"/>
                <a:gd name="T4" fmla="*/ 0 w 232"/>
                <a:gd name="T5" fmla="*/ 1472 h 1472"/>
                <a:gd name="T6" fmla="*/ 24 w 232"/>
                <a:gd name="T7" fmla="*/ 1472 h 1472"/>
                <a:gd name="T8" fmla="*/ 46 w 232"/>
                <a:gd name="T9" fmla="*/ 1468 h 1472"/>
                <a:gd name="T10" fmla="*/ 68 w 232"/>
                <a:gd name="T11" fmla="*/ 1462 h 1472"/>
                <a:gd name="T12" fmla="*/ 90 w 232"/>
                <a:gd name="T13" fmla="*/ 1454 h 1472"/>
                <a:gd name="T14" fmla="*/ 110 w 232"/>
                <a:gd name="T15" fmla="*/ 1444 h 1472"/>
                <a:gd name="T16" fmla="*/ 130 w 232"/>
                <a:gd name="T17" fmla="*/ 1434 h 1472"/>
                <a:gd name="T18" fmla="*/ 148 w 232"/>
                <a:gd name="T19" fmla="*/ 1420 h 1472"/>
                <a:gd name="T20" fmla="*/ 164 w 232"/>
                <a:gd name="T21" fmla="*/ 1404 h 1472"/>
                <a:gd name="T22" fmla="*/ 178 w 232"/>
                <a:gd name="T23" fmla="*/ 1388 h 1472"/>
                <a:gd name="T24" fmla="*/ 192 w 232"/>
                <a:gd name="T25" fmla="*/ 1370 h 1472"/>
                <a:gd name="T26" fmla="*/ 204 w 232"/>
                <a:gd name="T27" fmla="*/ 1352 h 1472"/>
                <a:gd name="T28" fmla="*/ 214 w 232"/>
                <a:gd name="T29" fmla="*/ 1332 h 1472"/>
                <a:gd name="T30" fmla="*/ 222 w 232"/>
                <a:gd name="T31" fmla="*/ 1310 h 1472"/>
                <a:gd name="T32" fmla="*/ 226 w 232"/>
                <a:gd name="T33" fmla="*/ 1288 h 1472"/>
                <a:gd name="T34" fmla="*/ 230 w 232"/>
                <a:gd name="T35" fmla="*/ 1264 h 1472"/>
                <a:gd name="T36" fmla="*/ 232 w 232"/>
                <a:gd name="T37" fmla="*/ 1242 h 1472"/>
                <a:gd name="T38" fmla="*/ 232 w 232"/>
                <a:gd name="T39" fmla="*/ 230 h 1472"/>
                <a:gd name="T40" fmla="*/ 232 w 232"/>
                <a:gd name="T41" fmla="*/ 230 h 1472"/>
                <a:gd name="T42" fmla="*/ 230 w 232"/>
                <a:gd name="T43" fmla="*/ 208 h 1472"/>
                <a:gd name="T44" fmla="*/ 226 w 232"/>
                <a:gd name="T45" fmla="*/ 184 h 1472"/>
                <a:gd name="T46" fmla="*/ 222 w 232"/>
                <a:gd name="T47" fmla="*/ 162 h 1472"/>
                <a:gd name="T48" fmla="*/ 214 w 232"/>
                <a:gd name="T49" fmla="*/ 140 h 1472"/>
                <a:gd name="T50" fmla="*/ 204 w 232"/>
                <a:gd name="T51" fmla="*/ 120 h 1472"/>
                <a:gd name="T52" fmla="*/ 192 w 232"/>
                <a:gd name="T53" fmla="*/ 102 h 1472"/>
                <a:gd name="T54" fmla="*/ 178 w 232"/>
                <a:gd name="T55" fmla="*/ 84 h 1472"/>
                <a:gd name="T56" fmla="*/ 164 w 232"/>
                <a:gd name="T57" fmla="*/ 68 h 1472"/>
                <a:gd name="T58" fmla="*/ 148 w 232"/>
                <a:gd name="T59" fmla="*/ 52 h 1472"/>
                <a:gd name="T60" fmla="*/ 130 w 232"/>
                <a:gd name="T61" fmla="*/ 38 h 1472"/>
                <a:gd name="T62" fmla="*/ 110 w 232"/>
                <a:gd name="T63" fmla="*/ 28 h 1472"/>
                <a:gd name="T64" fmla="*/ 90 w 232"/>
                <a:gd name="T65" fmla="*/ 18 h 1472"/>
                <a:gd name="T66" fmla="*/ 68 w 232"/>
                <a:gd name="T67" fmla="*/ 10 h 1472"/>
                <a:gd name="T68" fmla="*/ 46 w 232"/>
                <a:gd name="T69" fmla="*/ 4 h 1472"/>
                <a:gd name="T70" fmla="*/ 24 w 232"/>
                <a:gd name="T71" fmla="*/ 0 h 1472"/>
                <a:gd name="T72" fmla="*/ 0 w 232"/>
                <a:gd name="T73" fmla="*/ 0 h 1472"/>
                <a:gd name="T74" fmla="*/ 0 w 232"/>
                <a:gd name="T75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2">
                  <a:moveTo>
                    <a:pt x="0" y="0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24" y="1472"/>
                  </a:lnTo>
                  <a:lnTo>
                    <a:pt x="46" y="1468"/>
                  </a:lnTo>
                  <a:lnTo>
                    <a:pt x="68" y="1462"/>
                  </a:lnTo>
                  <a:lnTo>
                    <a:pt x="90" y="1454"/>
                  </a:lnTo>
                  <a:lnTo>
                    <a:pt x="110" y="1444"/>
                  </a:lnTo>
                  <a:lnTo>
                    <a:pt x="130" y="1434"/>
                  </a:lnTo>
                  <a:lnTo>
                    <a:pt x="148" y="1420"/>
                  </a:lnTo>
                  <a:lnTo>
                    <a:pt x="164" y="1404"/>
                  </a:lnTo>
                  <a:lnTo>
                    <a:pt x="178" y="1388"/>
                  </a:lnTo>
                  <a:lnTo>
                    <a:pt x="192" y="1370"/>
                  </a:lnTo>
                  <a:lnTo>
                    <a:pt x="204" y="1352"/>
                  </a:lnTo>
                  <a:lnTo>
                    <a:pt x="214" y="1332"/>
                  </a:lnTo>
                  <a:lnTo>
                    <a:pt x="222" y="1310"/>
                  </a:lnTo>
                  <a:lnTo>
                    <a:pt x="226" y="1288"/>
                  </a:lnTo>
                  <a:lnTo>
                    <a:pt x="230" y="1264"/>
                  </a:lnTo>
                  <a:lnTo>
                    <a:pt x="232" y="1242"/>
                  </a:lnTo>
                  <a:lnTo>
                    <a:pt x="232" y="230"/>
                  </a:lnTo>
                  <a:lnTo>
                    <a:pt x="232" y="230"/>
                  </a:lnTo>
                  <a:lnTo>
                    <a:pt x="230" y="208"/>
                  </a:lnTo>
                  <a:lnTo>
                    <a:pt x="226" y="184"/>
                  </a:lnTo>
                  <a:lnTo>
                    <a:pt x="222" y="162"/>
                  </a:lnTo>
                  <a:lnTo>
                    <a:pt x="214" y="140"/>
                  </a:lnTo>
                  <a:lnTo>
                    <a:pt x="204" y="120"/>
                  </a:lnTo>
                  <a:lnTo>
                    <a:pt x="192" y="102"/>
                  </a:lnTo>
                  <a:lnTo>
                    <a:pt x="178" y="84"/>
                  </a:lnTo>
                  <a:lnTo>
                    <a:pt x="164" y="68"/>
                  </a:lnTo>
                  <a:lnTo>
                    <a:pt x="148" y="52"/>
                  </a:lnTo>
                  <a:lnTo>
                    <a:pt x="130" y="38"/>
                  </a:lnTo>
                  <a:lnTo>
                    <a:pt x="110" y="28"/>
                  </a:lnTo>
                  <a:lnTo>
                    <a:pt x="90" y="18"/>
                  </a:lnTo>
                  <a:lnTo>
                    <a:pt x="68" y="10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C8FB915B-6510-4B53-85F3-7E47D98E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748" y="3389167"/>
              <a:ext cx="426531" cy="366177"/>
            </a:xfrm>
            <a:custGeom>
              <a:avLst/>
              <a:gdLst>
                <a:gd name="T0" fmla="*/ 3758 w 3788"/>
                <a:gd name="T1" fmla="*/ 52 h 3252"/>
                <a:gd name="T2" fmla="*/ 3704 w 3788"/>
                <a:gd name="T3" fmla="*/ 12 h 3252"/>
                <a:gd name="T4" fmla="*/ 3638 w 3788"/>
                <a:gd name="T5" fmla="*/ 0 h 3252"/>
                <a:gd name="T6" fmla="*/ 1722 w 3788"/>
                <a:gd name="T7" fmla="*/ 748 h 3252"/>
                <a:gd name="T8" fmla="*/ 1560 w 3788"/>
                <a:gd name="T9" fmla="*/ 662 h 3252"/>
                <a:gd name="T10" fmla="*/ 426 w 3788"/>
                <a:gd name="T11" fmla="*/ 646 h 3252"/>
                <a:gd name="T12" fmla="*/ 224 w 3788"/>
                <a:gd name="T13" fmla="*/ 698 h 3252"/>
                <a:gd name="T14" fmla="*/ 126 w 3788"/>
                <a:gd name="T15" fmla="*/ 772 h 3252"/>
                <a:gd name="T16" fmla="*/ 34 w 3788"/>
                <a:gd name="T17" fmla="*/ 908 h 3252"/>
                <a:gd name="T18" fmla="*/ 0 w 3788"/>
                <a:gd name="T19" fmla="*/ 1670 h 3252"/>
                <a:gd name="T20" fmla="*/ 34 w 3788"/>
                <a:gd name="T21" fmla="*/ 1836 h 3252"/>
                <a:gd name="T22" fmla="*/ 126 w 3788"/>
                <a:gd name="T23" fmla="*/ 1972 h 3252"/>
                <a:gd name="T24" fmla="*/ 292 w 3788"/>
                <a:gd name="T25" fmla="*/ 2074 h 3252"/>
                <a:gd name="T26" fmla="*/ 922 w 3788"/>
                <a:gd name="T27" fmla="*/ 3160 h 3252"/>
                <a:gd name="T28" fmla="*/ 990 w 3788"/>
                <a:gd name="T29" fmla="*/ 3238 h 3252"/>
                <a:gd name="T30" fmla="*/ 1676 w 3788"/>
                <a:gd name="T31" fmla="*/ 3252 h 3252"/>
                <a:gd name="T32" fmla="*/ 1736 w 3788"/>
                <a:gd name="T33" fmla="*/ 3238 h 3252"/>
                <a:gd name="T34" fmla="*/ 1780 w 3788"/>
                <a:gd name="T35" fmla="*/ 3204 h 3252"/>
                <a:gd name="T36" fmla="*/ 1812 w 3788"/>
                <a:gd name="T37" fmla="*/ 3146 h 3252"/>
                <a:gd name="T38" fmla="*/ 1812 w 3788"/>
                <a:gd name="T39" fmla="*/ 3078 h 3252"/>
                <a:gd name="T40" fmla="*/ 1446 w 3788"/>
                <a:gd name="T41" fmla="*/ 2096 h 3252"/>
                <a:gd name="T42" fmla="*/ 1606 w 3788"/>
                <a:gd name="T43" fmla="*/ 2064 h 3252"/>
                <a:gd name="T44" fmla="*/ 3588 w 3788"/>
                <a:gd name="T45" fmla="*/ 2766 h 3252"/>
                <a:gd name="T46" fmla="*/ 3648 w 3788"/>
                <a:gd name="T47" fmla="*/ 2778 h 3252"/>
                <a:gd name="T48" fmla="*/ 3714 w 3788"/>
                <a:gd name="T49" fmla="*/ 2762 h 3252"/>
                <a:gd name="T50" fmla="*/ 3764 w 3788"/>
                <a:gd name="T51" fmla="*/ 2716 h 3252"/>
                <a:gd name="T52" fmla="*/ 3788 w 3788"/>
                <a:gd name="T53" fmla="*/ 2652 h 3252"/>
                <a:gd name="T54" fmla="*/ 3788 w 3788"/>
                <a:gd name="T55" fmla="*/ 128 h 3252"/>
                <a:gd name="T56" fmla="*/ 1452 w 3788"/>
                <a:gd name="T57" fmla="*/ 2970 h 3252"/>
                <a:gd name="T58" fmla="*/ 1592 w 3788"/>
                <a:gd name="T59" fmla="*/ 1070 h 3252"/>
                <a:gd name="T60" fmla="*/ 1592 w 3788"/>
                <a:gd name="T61" fmla="*/ 1670 h 3252"/>
                <a:gd name="T62" fmla="*/ 1592 w 3788"/>
                <a:gd name="T63" fmla="*/ 1672 h 3252"/>
                <a:gd name="T64" fmla="*/ 1592 w 3788"/>
                <a:gd name="T65" fmla="*/ 1676 h 3252"/>
                <a:gd name="T66" fmla="*/ 1586 w 3788"/>
                <a:gd name="T67" fmla="*/ 1704 h 3252"/>
                <a:gd name="T68" fmla="*/ 1548 w 3788"/>
                <a:gd name="T69" fmla="*/ 1772 h 3252"/>
                <a:gd name="T70" fmla="*/ 1486 w 3788"/>
                <a:gd name="T71" fmla="*/ 1808 h 3252"/>
                <a:gd name="T72" fmla="*/ 500 w 3788"/>
                <a:gd name="T73" fmla="*/ 1814 h 3252"/>
                <a:gd name="T74" fmla="*/ 384 w 3788"/>
                <a:gd name="T75" fmla="*/ 1808 h 3252"/>
                <a:gd name="T76" fmla="*/ 324 w 3788"/>
                <a:gd name="T77" fmla="*/ 1772 h 3252"/>
                <a:gd name="T78" fmla="*/ 294 w 3788"/>
                <a:gd name="T79" fmla="*/ 1726 h 3252"/>
                <a:gd name="T80" fmla="*/ 282 w 3788"/>
                <a:gd name="T81" fmla="*/ 1072 h 3252"/>
                <a:gd name="T82" fmla="*/ 294 w 3788"/>
                <a:gd name="T83" fmla="*/ 1016 h 3252"/>
                <a:gd name="T84" fmla="*/ 324 w 3788"/>
                <a:gd name="T85" fmla="*/ 970 h 3252"/>
                <a:gd name="T86" fmla="*/ 370 w 3788"/>
                <a:gd name="T87" fmla="*/ 940 h 3252"/>
                <a:gd name="T88" fmla="*/ 1446 w 3788"/>
                <a:gd name="T89" fmla="*/ 928 h 3252"/>
                <a:gd name="T90" fmla="*/ 1502 w 3788"/>
                <a:gd name="T91" fmla="*/ 940 h 3252"/>
                <a:gd name="T92" fmla="*/ 1548 w 3788"/>
                <a:gd name="T93" fmla="*/ 970 h 3252"/>
                <a:gd name="T94" fmla="*/ 1584 w 3788"/>
                <a:gd name="T95" fmla="*/ 1028 h 3252"/>
                <a:gd name="T96" fmla="*/ 1592 w 3788"/>
                <a:gd name="T97" fmla="*/ 1070 h 3252"/>
                <a:gd name="T98" fmla="*/ 1868 w 3788"/>
                <a:gd name="T99" fmla="*/ 1738 h 3252"/>
                <a:gd name="T100" fmla="*/ 1872 w 3788"/>
                <a:gd name="T101" fmla="*/ 1688 h 3252"/>
                <a:gd name="T102" fmla="*/ 1872 w 3788"/>
                <a:gd name="T103" fmla="*/ 1682 h 3252"/>
                <a:gd name="T104" fmla="*/ 1872 w 3788"/>
                <a:gd name="T105" fmla="*/ 1676 h 3252"/>
                <a:gd name="T106" fmla="*/ 1874 w 3788"/>
                <a:gd name="T107" fmla="*/ 1072 h 3252"/>
                <a:gd name="T108" fmla="*/ 1872 w 3788"/>
                <a:gd name="T109" fmla="*/ 1066 h 3252"/>
                <a:gd name="T110" fmla="*/ 1872 w 3788"/>
                <a:gd name="T111" fmla="*/ 1062 h 3252"/>
                <a:gd name="T112" fmla="*/ 1870 w 3788"/>
                <a:gd name="T113" fmla="*/ 1024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8" h="3252">
                  <a:moveTo>
                    <a:pt x="3778" y="90"/>
                  </a:moveTo>
                  <a:lnTo>
                    <a:pt x="3778" y="90"/>
                  </a:lnTo>
                  <a:lnTo>
                    <a:pt x="3772" y="76"/>
                  </a:lnTo>
                  <a:lnTo>
                    <a:pt x="3766" y="64"/>
                  </a:lnTo>
                  <a:lnTo>
                    <a:pt x="3758" y="52"/>
                  </a:lnTo>
                  <a:lnTo>
                    <a:pt x="3748" y="42"/>
                  </a:lnTo>
                  <a:lnTo>
                    <a:pt x="3738" y="32"/>
                  </a:lnTo>
                  <a:lnTo>
                    <a:pt x="3728" y="24"/>
                  </a:lnTo>
                  <a:lnTo>
                    <a:pt x="3716" y="18"/>
                  </a:lnTo>
                  <a:lnTo>
                    <a:pt x="3704" y="12"/>
                  </a:lnTo>
                  <a:lnTo>
                    <a:pt x="3692" y="6"/>
                  </a:lnTo>
                  <a:lnTo>
                    <a:pt x="3678" y="4"/>
                  </a:lnTo>
                  <a:lnTo>
                    <a:pt x="3664" y="0"/>
                  </a:lnTo>
                  <a:lnTo>
                    <a:pt x="3652" y="0"/>
                  </a:lnTo>
                  <a:lnTo>
                    <a:pt x="3638" y="0"/>
                  </a:lnTo>
                  <a:lnTo>
                    <a:pt x="3624" y="2"/>
                  </a:lnTo>
                  <a:lnTo>
                    <a:pt x="3610" y="4"/>
                  </a:lnTo>
                  <a:lnTo>
                    <a:pt x="3596" y="10"/>
                  </a:lnTo>
                  <a:lnTo>
                    <a:pt x="1722" y="748"/>
                  </a:lnTo>
                  <a:lnTo>
                    <a:pt x="1722" y="748"/>
                  </a:lnTo>
                  <a:lnTo>
                    <a:pt x="1692" y="726"/>
                  </a:lnTo>
                  <a:lnTo>
                    <a:pt x="1662" y="706"/>
                  </a:lnTo>
                  <a:lnTo>
                    <a:pt x="1630" y="688"/>
                  </a:lnTo>
                  <a:lnTo>
                    <a:pt x="1596" y="674"/>
                  </a:lnTo>
                  <a:lnTo>
                    <a:pt x="1560" y="662"/>
                  </a:lnTo>
                  <a:lnTo>
                    <a:pt x="1524" y="652"/>
                  </a:lnTo>
                  <a:lnTo>
                    <a:pt x="1486" y="648"/>
                  </a:lnTo>
                  <a:lnTo>
                    <a:pt x="1446" y="646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384" y="648"/>
                  </a:lnTo>
                  <a:lnTo>
                    <a:pt x="342" y="654"/>
                  </a:lnTo>
                  <a:lnTo>
                    <a:pt x="300" y="666"/>
                  </a:lnTo>
                  <a:lnTo>
                    <a:pt x="260" y="680"/>
                  </a:lnTo>
                  <a:lnTo>
                    <a:pt x="224" y="698"/>
                  </a:lnTo>
                  <a:lnTo>
                    <a:pt x="188" y="720"/>
                  </a:lnTo>
                  <a:lnTo>
                    <a:pt x="156" y="74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98" y="802"/>
                  </a:lnTo>
                  <a:lnTo>
                    <a:pt x="74" y="834"/>
                  </a:lnTo>
                  <a:lnTo>
                    <a:pt x="52" y="870"/>
                  </a:lnTo>
                  <a:lnTo>
                    <a:pt x="34" y="908"/>
                  </a:lnTo>
                  <a:lnTo>
                    <a:pt x="20" y="946"/>
                  </a:lnTo>
                  <a:lnTo>
                    <a:pt x="8" y="988"/>
                  </a:lnTo>
                  <a:lnTo>
                    <a:pt x="2" y="1030"/>
                  </a:lnTo>
                  <a:lnTo>
                    <a:pt x="0" y="1072"/>
                  </a:lnTo>
                  <a:lnTo>
                    <a:pt x="0" y="1670"/>
                  </a:lnTo>
                  <a:lnTo>
                    <a:pt x="0" y="1670"/>
                  </a:lnTo>
                  <a:lnTo>
                    <a:pt x="2" y="1714"/>
                  </a:lnTo>
                  <a:lnTo>
                    <a:pt x="8" y="1756"/>
                  </a:lnTo>
                  <a:lnTo>
                    <a:pt x="20" y="1796"/>
                  </a:lnTo>
                  <a:lnTo>
                    <a:pt x="34" y="1836"/>
                  </a:lnTo>
                  <a:lnTo>
                    <a:pt x="52" y="1872"/>
                  </a:lnTo>
                  <a:lnTo>
                    <a:pt x="74" y="1908"/>
                  </a:lnTo>
                  <a:lnTo>
                    <a:pt x="98" y="1940"/>
                  </a:lnTo>
                  <a:lnTo>
                    <a:pt x="126" y="1972"/>
                  </a:lnTo>
                  <a:lnTo>
                    <a:pt x="126" y="1972"/>
                  </a:lnTo>
                  <a:lnTo>
                    <a:pt x="154" y="1998"/>
                  </a:lnTo>
                  <a:lnTo>
                    <a:pt x="186" y="2022"/>
                  </a:lnTo>
                  <a:lnTo>
                    <a:pt x="220" y="2042"/>
                  </a:lnTo>
                  <a:lnTo>
                    <a:pt x="254" y="2060"/>
                  </a:lnTo>
                  <a:lnTo>
                    <a:pt x="292" y="2074"/>
                  </a:lnTo>
                  <a:lnTo>
                    <a:pt x="330" y="2086"/>
                  </a:lnTo>
                  <a:lnTo>
                    <a:pt x="370" y="2092"/>
                  </a:lnTo>
                  <a:lnTo>
                    <a:pt x="412" y="2096"/>
                  </a:lnTo>
                  <a:lnTo>
                    <a:pt x="922" y="3160"/>
                  </a:lnTo>
                  <a:lnTo>
                    <a:pt x="922" y="3160"/>
                  </a:lnTo>
                  <a:lnTo>
                    <a:pt x="930" y="3180"/>
                  </a:lnTo>
                  <a:lnTo>
                    <a:pt x="942" y="3198"/>
                  </a:lnTo>
                  <a:lnTo>
                    <a:pt x="956" y="3212"/>
                  </a:lnTo>
                  <a:lnTo>
                    <a:pt x="972" y="3226"/>
                  </a:lnTo>
                  <a:lnTo>
                    <a:pt x="990" y="3238"/>
                  </a:lnTo>
                  <a:lnTo>
                    <a:pt x="1010" y="3246"/>
                  </a:lnTo>
                  <a:lnTo>
                    <a:pt x="1032" y="3250"/>
                  </a:lnTo>
                  <a:lnTo>
                    <a:pt x="1054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90" y="3250"/>
                  </a:lnTo>
                  <a:lnTo>
                    <a:pt x="1706" y="3248"/>
                  </a:lnTo>
                  <a:lnTo>
                    <a:pt x="1720" y="3244"/>
                  </a:lnTo>
                  <a:lnTo>
                    <a:pt x="1736" y="3238"/>
                  </a:lnTo>
                  <a:lnTo>
                    <a:pt x="1736" y="3238"/>
                  </a:lnTo>
                  <a:lnTo>
                    <a:pt x="1748" y="3232"/>
                  </a:lnTo>
                  <a:lnTo>
                    <a:pt x="1760" y="3224"/>
                  </a:lnTo>
                  <a:lnTo>
                    <a:pt x="1770" y="3214"/>
                  </a:lnTo>
                  <a:lnTo>
                    <a:pt x="1780" y="3204"/>
                  </a:lnTo>
                  <a:lnTo>
                    <a:pt x="1788" y="3194"/>
                  </a:lnTo>
                  <a:lnTo>
                    <a:pt x="1796" y="3182"/>
                  </a:lnTo>
                  <a:lnTo>
                    <a:pt x="1802" y="3170"/>
                  </a:lnTo>
                  <a:lnTo>
                    <a:pt x="1808" y="3158"/>
                  </a:lnTo>
                  <a:lnTo>
                    <a:pt x="1812" y="3146"/>
                  </a:lnTo>
                  <a:lnTo>
                    <a:pt x="1814" y="3132"/>
                  </a:lnTo>
                  <a:lnTo>
                    <a:pt x="1816" y="3118"/>
                  </a:lnTo>
                  <a:lnTo>
                    <a:pt x="1816" y="3104"/>
                  </a:lnTo>
                  <a:lnTo>
                    <a:pt x="1814" y="3092"/>
                  </a:lnTo>
                  <a:lnTo>
                    <a:pt x="1812" y="3078"/>
                  </a:lnTo>
                  <a:lnTo>
                    <a:pt x="1808" y="3064"/>
                  </a:lnTo>
                  <a:lnTo>
                    <a:pt x="1802" y="3050"/>
                  </a:lnTo>
                  <a:lnTo>
                    <a:pt x="1344" y="2096"/>
                  </a:lnTo>
                  <a:lnTo>
                    <a:pt x="1446" y="2096"/>
                  </a:lnTo>
                  <a:lnTo>
                    <a:pt x="1446" y="2096"/>
                  </a:lnTo>
                  <a:lnTo>
                    <a:pt x="1480" y="2094"/>
                  </a:lnTo>
                  <a:lnTo>
                    <a:pt x="1512" y="2092"/>
                  </a:lnTo>
                  <a:lnTo>
                    <a:pt x="1544" y="2084"/>
                  </a:lnTo>
                  <a:lnTo>
                    <a:pt x="1576" y="2076"/>
                  </a:lnTo>
                  <a:lnTo>
                    <a:pt x="1606" y="2064"/>
                  </a:lnTo>
                  <a:lnTo>
                    <a:pt x="1636" y="2052"/>
                  </a:lnTo>
                  <a:lnTo>
                    <a:pt x="1664" y="2036"/>
                  </a:lnTo>
                  <a:lnTo>
                    <a:pt x="1690" y="2020"/>
                  </a:lnTo>
                  <a:lnTo>
                    <a:pt x="3588" y="2766"/>
                  </a:lnTo>
                  <a:lnTo>
                    <a:pt x="3588" y="2766"/>
                  </a:lnTo>
                  <a:lnTo>
                    <a:pt x="3602" y="2772"/>
                  </a:lnTo>
                  <a:lnTo>
                    <a:pt x="3616" y="2776"/>
                  </a:lnTo>
                  <a:lnTo>
                    <a:pt x="3632" y="2778"/>
                  </a:lnTo>
                  <a:lnTo>
                    <a:pt x="3648" y="2778"/>
                  </a:lnTo>
                  <a:lnTo>
                    <a:pt x="3648" y="2778"/>
                  </a:lnTo>
                  <a:lnTo>
                    <a:pt x="3662" y="2778"/>
                  </a:lnTo>
                  <a:lnTo>
                    <a:pt x="3676" y="2776"/>
                  </a:lnTo>
                  <a:lnTo>
                    <a:pt x="3690" y="2772"/>
                  </a:lnTo>
                  <a:lnTo>
                    <a:pt x="3702" y="2768"/>
                  </a:lnTo>
                  <a:lnTo>
                    <a:pt x="3714" y="2762"/>
                  </a:lnTo>
                  <a:lnTo>
                    <a:pt x="3726" y="2754"/>
                  </a:lnTo>
                  <a:lnTo>
                    <a:pt x="3738" y="2746"/>
                  </a:lnTo>
                  <a:lnTo>
                    <a:pt x="3748" y="2738"/>
                  </a:lnTo>
                  <a:lnTo>
                    <a:pt x="3756" y="2728"/>
                  </a:lnTo>
                  <a:lnTo>
                    <a:pt x="3764" y="2716"/>
                  </a:lnTo>
                  <a:lnTo>
                    <a:pt x="3772" y="2706"/>
                  </a:lnTo>
                  <a:lnTo>
                    <a:pt x="3778" y="2692"/>
                  </a:lnTo>
                  <a:lnTo>
                    <a:pt x="3782" y="2680"/>
                  </a:lnTo>
                  <a:lnTo>
                    <a:pt x="3786" y="2666"/>
                  </a:lnTo>
                  <a:lnTo>
                    <a:pt x="3788" y="2652"/>
                  </a:lnTo>
                  <a:lnTo>
                    <a:pt x="3788" y="2638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28"/>
                  </a:lnTo>
                  <a:lnTo>
                    <a:pt x="3786" y="114"/>
                  </a:lnTo>
                  <a:lnTo>
                    <a:pt x="3782" y="102"/>
                  </a:lnTo>
                  <a:lnTo>
                    <a:pt x="3778" y="90"/>
                  </a:lnTo>
                  <a:lnTo>
                    <a:pt x="3778" y="90"/>
                  </a:lnTo>
                  <a:close/>
                  <a:moveTo>
                    <a:pt x="1452" y="2970"/>
                  </a:moveTo>
                  <a:lnTo>
                    <a:pt x="1334" y="2970"/>
                  </a:lnTo>
                  <a:lnTo>
                    <a:pt x="1036" y="2378"/>
                  </a:lnTo>
                  <a:lnTo>
                    <a:pt x="1104" y="2244"/>
                  </a:lnTo>
                  <a:lnTo>
                    <a:pt x="1452" y="2970"/>
                  </a:lnTo>
                  <a:close/>
                  <a:moveTo>
                    <a:pt x="1592" y="1070"/>
                  </a:moveTo>
                  <a:lnTo>
                    <a:pt x="1592" y="1070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670"/>
                  </a:lnTo>
                  <a:lnTo>
                    <a:pt x="1592" y="1670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4"/>
                  </a:lnTo>
                  <a:lnTo>
                    <a:pt x="1592" y="1674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0" y="1676"/>
                  </a:lnTo>
                  <a:lnTo>
                    <a:pt x="1590" y="1678"/>
                  </a:lnTo>
                  <a:lnTo>
                    <a:pt x="1590" y="1678"/>
                  </a:lnTo>
                  <a:lnTo>
                    <a:pt x="1590" y="1690"/>
                  </a:lnTo>
                  <a:lnTo>
                    <a:pt x="1586" y="1704"/>
                  </a:lnTo>
                  <a:lnTo>
                    <a:pt x="1584" y="1716"/>
                  </a:lnTo>
                  <a:lnTo>
                    <a:pt x="1578" y="1730"/>
                  </a:lnTo>
                  <a:lnTo>
                    <a:pt x="1566" y="1752"/>
                  </a:lnTo>
                  <a:lnTo>
                    <a:pt x="1548" y="1772"/>
                  </a:lnTo>
                  <a:lnTo>
                    <a:pt x="1548" y="1772"/>
                  </a:lnTo>
                  <a:lnTo>
                    <a:pt x="1544" y="1776"/>
                  </a:lnTo>
                  <a:lnTo>
                    <a:pt x="1544" y="1776"/>
                  </a:lnTo>
                  <a:lnTo>
                    <a:pt x="1522" y="1792"/>
                  </a:lnTo>
                  <a:lnTo>
                    <a:pt x="1500" y="1804"/>
                  </a:lnTo>
                  <a:lnTo>
                    <a:pt x="1486" y="1808"/>
                  </a:lnTo>
                  <a:lnTo>
                    <a:pt x="1474" y="1812"/>
                  </a:lnTo>
                  <a:lnTo>
                    <a:pt x="1460" y="1814"/>
                  </a:lnTo>
                  <a:lnTo>
                    <a:pt x="1446" y="1814"/>
                  </a:lnTo>
                  <a:lnTo>
                    <a:pt x="1122" y="1814"/>
                  </a:lnTo>
                  <a:lnTo>
                    <a:pt x="500" y="1814"/>
                  </a:lnTo>
                  <a:lnTo>
                    <a:pt x="426" y="1814"/>
                  </a:lnTo>
                  <a:lnTo>
                    <a:pt x="426" y="1814"/>
                  </a:lnTo>
                  <a:lnTo>
                    <a:pt x="412" y="1814"/>
                  </a:lnTo>
                  <a:lnTo>
                    <a:pt x="398" y="1812"/>
                  </a:lnTo>
                  <a:lnTo>
                    <a:pt x="384" y="1808"/>
                  </a:lnTo>
                  <a:lnTo>
                    <a:pt x="370" y="1802"/>
                  </a:lnTo>
                  <a:lnTo>
                    <a:pt x="358" y="1796"/>
                  </a:lnTo>
                  <a:lnTo>
                    <a:pt x="346" y="1790"/>
                  </a:lnTo>
                  <a:lnTo>
                    <a:pt x="334" y="1782"/>
                  </a:lnTo>
                  <a:lnTo>
                    <a:pt x="324" y="1772"/>
                  </a:lnTo>
                  <a:lnTo>
                    <a:pt x="324" y="1772"/>
                  </a:lnTo>
                  <a:lnTo>
                    <a:pt x="316" y="1762"/>
                  </a:lnTo>
                  <a:lnTo>
                    <a:pt x="306" y="1750"/>
                  </a:lnTo>
                  <a:lnTo>
                    <a:pt x="300" y="1738"/>
                  </a:lnTo>
                  <a:lnTo>
                    <a:pt x="294" y="1726"/>
                  </a:lnTo>
                  <a:lnTo>
                    <a:pt x="288" y="1712"/>
                  </a:lnTo>
                  <a:lnTo>
                    <a:pt x="284" y="1698"/>
                  </a:lnTo>
                  <a:lnTo>
                    <a:pt x="282" y="1684"/>
                  </a:lnTo>
                  <a:lnTo>
                    <a:pt x="282" y="1670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2" y="1058"/>
                  </a:lnTo>
                  <a:lnTo>
                    <a:pt x="284" y="1044"/>
                  </a:lnTo>
                  <a:lnTo>
                    <a:pt x="288" y="1030"/>
                  </a:lnTo>
                  <a:lnTo>
                    <a:pt x="294" y="1016"/>
                  </a:lnTo>
                  <a:lnTo>
                    <a:pt x="300" y="1004"/>
                  </a:lnTo>
                  <a:lnTo>
                    <a:pt x="306" y="992"/>
                  </a:lnTo>
                  <a:lnTo>
                    <a:pt x="316" y="98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34" y="962"/>
                  </a:lnTo>
                  <a:lnTo>
                    <a:pt x="346" y="952"/>
                  </a:lnTo>
                  <a:lnTo>
                    <a:pt x="358" y="946"/>
                  </a:lnTo>
                  <a:lnTo>
                    <a:pt x="370" y="940"/>
                  </a:lnTo>
                  <a:lnTo>
                    <a:pt x="384" y="934"/>
                  </a:lnTo>
                  <a:lnTo>
                    <a:pt x="398" y="930"/>
                  </a:lnTo>
                  <a:lnTo>
                    <a:pt x="412" y="928"/>
                  </a:lnTo>
                  <a:lnTo>
                    <a:pt x="426" y="928"/>
                  </a:lnTo>
                  <a:lnTo>
                    <a:pt x="1446" y="928"/>
                  </a:lnTo>
                  <a:lnTo>
                    <a:pt x="1446" y="928"/>
                  </a:lnTo>
                  <a:lnTo>
                    <a:pt x="1462" y="928"/>
                  </a:lnTo>
                  <a:lnTo>
                    <a:pt x="1476" y="930"/>
                  </a:lnTo>
                  <a:lnTo>
                    <a:pt x="1490" y="934"/>
                  </a:lnTo>
                  <a:lnTo>
                    <a:pt x="1502" y="940"/>
                  </a:lnTo>
                  <a:lnTo>
                    <a:pt x="1516" y="946"/>
                  </a:lnTo>
                  <a:lnTo>
                    <a:pt x="1528" y="952"/>
                  </a:lnTo>
                  <a:lnTo>
                    <a:pt x="1538" y="960"/>
                  </a:lnTo>
                  <a:lnTo>
                    <a:pt x="1548" y="970"/>
                  </a:lnTo>
                  <a:lnTo>
                    <a:pt x="1548" y="970"/>
                  </a:lnTo>
                  <a:lnTo>
                    <a:pt x="1558" y="980"/>
                  </a:lnTo>
                  <a:lnTo>
                    <a:pt x="1566" y="992"/>
                  </a:lnTo>
                  <a:lnTo>
                    <a:pt x="1572" y="1002"/>
                  </a:lnTo>
                  <a:lnTo>
                    <a:pt x="1580" y="1014"/>
                  </a:lnTo>
                  <a:lnTo>
                    <a:pt x="1584" y="1028"/>
                  </a:lnTo>
                  <a:lnTo>
                    <a:pt x="1588" y="1040"/>
                  </a:lnTo>
                  <a:lnTo>
                    <a:pt x="1590" y="1054"/>
                  </a:lnTo>
                  <a:lnTo>
                    <a:pt x="1592" y="1070"/>
                  </a:lnTo>
                  <a:lnTo>
                    <a:pt x="1592" y="1070"/>
                  </a:lnTo>
                  <a:lnTo>
                    <a:pt x="1592" y="1070"/>
                  </a:lnTo>
                  <a:close/>
                  <a:moveTo>
                    <a:pt x="3506" y="2432"/>
                  </a:moveTo>
                  <a:lnTo>
                    <a:pt x="1858" y="1782"/>
                  </a:lnTo>
                  <a:lnTo>
                    <a:pt x="1858" y="1782"/>
                  </a:lnTo>
                  <a:lnTo>
                    <a:pt x="1864" y="1760"/>
                  </a:lnTo>
                  <a:lnTo>
                    <a:pt x="1868" y="1738"/>
                  </a:lnTo>
                  <a:lnTo>
                    <a:pt x="1870" y="1714"/>
                  </a:lnTo>
                  <a:lnTo>
                    <a:pt x="1872" y="1692"/>
                  </a:lnTo>
                  <a:lnTo>
                    <a:pt x="1872" y="1692"/>
                  </a:lnTo>
                  <a:lnTo>
                    <a:pt x="1872" y="1690"/>
                  </a:lnTo>
                  <a:lnTo>
                    <a:pt x="1872" y="1688"/>
                  </a:lnTo>
                  <a:lnTo>
                    <a:pt x="1872" y="1686"/>
                  </a:lnTo>
                  <a:lnTo>
                    <a:pt x="1872" y="1686"/>
                  </a:lnTo>
                  <a:lnTo>
                    <a:pt x="1872" y="1684"/>
                  </a:lnTo>
                  <a:lnTo>
                    <a:pt x="1872" y="1682"/>
                  </a:lnTo>
                  <a:lnTo>
                    <a:pt x="1872" y="1682"/>
                  </a:lnTo>
                  <a:lnTo>
                    <a:pt x="1872" y="1678"/>
                  </a:lnTo>
                  <a:lnTo>
                    <a:pt x="1872" y="1678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4" y="1674"/>
                  </a:lnTo>
                  <a:lnTo>
                    <a:pt x="1874" y="1672"/>
                  </a:lnTo>
                  <a:lnTo>
                    <a:pt x="1874" y="1670"/>
                  </a:lnTo>
                  <a:lnTo>
                    <a:pt x="1874" y="1072"/>
                  </a:lnTo>
                  <a:lnTo>
                    <a:pt x="1874" y="1072"/>
                  </a:lnTo>
                  <a:lnTo>
                    <a:pt x="1874" y="1070"/>
                  </a:lnTo>
                  <a:lnTo>
                    <a:pt x="1874" y="1070"/>
                  </a:lnTo>
                  <a:lnTo>
                    <a:pt x="1872" y="1068"/>
                  </a:lnTo>
                  <a:lnTo>
                    <a:pt x="1872" y="1068"/>
                  </a:lnTo>
                  <a:lnTo>
                    <a:pt x="1872" y="1066"/>
                  </a:lnTo>
                  <a:lnTo>
                    <a:pt x="1872" y="1066"/>
                  </a:lnTo>
                  <a:lnTo>
                    <a:pt x="1872" y="1064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0"/>
                  </a:lnTo>
                  <a:lnTo>
                    <a:pt x="1872" y="1056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24"/>
                  </a:lnTo>
                  <a:lnTo>
                    <a:pt x="1866" y="994"/>
                  </a:lnTo>
                  <a:lnTo>
                    <a:pt x="3506" y="348"/>
                  </a:lnTo>
                  <a:lnTo>
                    <a:pt x="3506" y="2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xmlns="" id="{363161EB-EFBF-4476-A3D1-C88F5A8F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48" y="3462357"/>
              <a:ext cx="156965" cy="74316"/>
            </a:xfrm>
            <a:custGeom>
              <a:avLst/>
              <a:gdLst>
                <a:gd name="T0" fmla="*/ 1394 w 1394"/>
                <a:gd name="T1" fmla="*/ 0 h 660"/>
                <a:gd name="T2" fmla="*/ 0 w 1394"/>
                <a:gd name="T3" fmla="*/ 472 h 660"/>
                <a:gd name="T4" fmla="*/ 0 w 1394"/>
                <a:gd name="T5" fmla="*/ 660 h 660"/>
                <a:gd name="T6" fmla="*/ 1394 w 1394"/>
                <a:gd name="T7" fmla="*/ 416 h 660"/>
                <a:gd name="T8" fmla="*/ 1394 w 1394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660">
                  <a:moveTo>
                    <a:pt x="1394" y="0"/>
                  </a:moveTo>
                  <a:lnTo>
                    <a:pt x="0" y="472"/>
                  </a:lnTo>
                  <a:lnTo>
                    <a:pt x="0" y="660"/>
                  </a:lnTo>
                  <a:lnTo>
                    <a:pt x="1394" y="4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A359403-E64A-41B8-84D0-09E14419810C}"/>
              </a:ext>
            </a:extLst>
          </p:cNvPr>
          <p:cNvSpPr/>
          <p:nvPr/>
        </p:nvSpPr>
        <p:spPr>
          <a:xfrm>
            <a:off x="8377609" y="3313163"/>
            <a:ext cx="31999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Ενίσχυση κονδυλίων για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(€23 εκ. ΕΟΤ)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chemeClr val="bg1"/>
                </a:solidFill>
                <a:sym typeface="Georgia"/>
              </a:rPr>
              <a:t>Στοχευμένη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στις αγορές που ανοίγουμε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Georgia"/>
              </a:rPr>
              <a:t>Brand 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καμπάνια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και  καμπάνια κρατήσεων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Συν-διαφήμιση</a:t>
            </a:r>
            <a:endParaRPr lang="el-GR" dirty="0">
              <a:solidFill>
                <a:schemeClr val="bg1"/>
              </a:solidFill>
              <a:sym typeface="Georgi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Georgia"/>
              </a:rPr>
              <a:t>Συμφωνίες με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Tour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Operators</a:t>
            </a:r>
            <a:endParaRPr lang="el-GR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xmlns="" id="{44E0B8F0-BCFE-48EF-B489-3814694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16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49550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6" name="Google Shape;1808;p278">
            <a:extLst>
              <a:ext uri="{FF2B5EF4-FFF2-40B4-BE49-F238E27FC236}">
                <a16:creationId xmlns:a16="http://schemas.microsoft.com/office/drawing/2014/main" xmlns="" id="{672D6E58-0CBC-4F5B-91DF-6AF5850AABC3}"/>
              </a:ext>
            </a:extLst>
          </p:cNvPr>
          <p:cNvSpPr txBox="1"/>
          <p:nvPr/>
        </p:nvSpPr>
        <p:spPr>
          <a:xfrm>
            <a:off x="1233715" y="3362102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λειτουργίας </a:t>
            </a:r>
            <a:r>
              <a:rPr lang="el-GR" dirty="0"/>
              <a:t>των τουριστικών επιχειρήσεων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808;p278">
            <a:extLst>
              <a:ext uri="{FF2B5EF4-FFF2-40B4-BE49-F238E27FC236}">
                <a16:creationId xmlns:a16="http://schemas.microsoft.com/office/drawing/2014/main" xmlns="" id="{A13E048B-52CE-4694-8116-69283EDCA559}"/>
              </a:ext>
            </a:extLst>
          </p:cNvPr>
          <p:cNvSpPr txBox="1"/>
          <p:nvPr/>
        </p:nvSpPr>
        <p:spPr>
          <a:xfrm>
            <a:off x="1190046" y="5022229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Στήριξη επιχειρήσεων και ενίσχυση </a:t>
            </a:r>
            <a:r>
              <a:rPr lang="el-GR" dirty="0"/>
              <a:t>εσωτερικού τουρισμού 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808;p278">
            <a:extLst>
              <a:ext uri="{FF2B5EF4-FFF2-40B4-BE49-F238E27FC236}">
                <a16:creationId xmlns:a16="http://schemas.microsoft.com/office/drawing/2014/main" xmlns="" id="{B47CBC40-F177-40C2-97E7-C5433A313EAC}"/>
              </a:ext>
            </a:extLst>
          </p:cNvPr>
          <p:cNvSpPr txBox="1"/>
          <p:nvPr/>
        </p:nvSpPr>
        <p:spPr>
          <a:xfrm>
            <a:off x="6493824" y="5022229"/>
            <a:ext cx="481906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Επικοινωνία </a:t>
            </a:r>
            <a:r>
              <a:rPr lang="el-GR" dirty="0"/>
              <a:t>και ενίσχυση αισθήματος ασφάλειας των τουριστών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808;p278">
            <a:extLst>
              <a:ext uri="{FF2B5EF4-FFF2-40B4-BE49-F238E27FC236}">
                <a16:creationId xmlns:a16="http://schemas.microsoft.com/office/drawing/2014/main" xmlns="" id="{7818DD9D-F085-4B0A-BD7A-C6C6B953FA6D}"/>
              </a:ext>
            </a:extLst>
          </p:cNvPr>
          <p:cNvSpPr txBox="1"/>
          <p:nvPr/>
        </p:nvSpPr>
        <p:spPr>
          <a:xfrm>
            <a:off x="8093751" y="1736233"/>
            <a:ext cx="337775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Διασφάλιση ροών τουριστών από το εξωτερικό</a:t>
            </a:r>
            <a:endParaRPr lang="el-GR" sz="14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808;p278">
            <a:extLst>
              <a:ext uri="{FF2B5EF4-FFF2-40B4-BE49-F238E27FC236}">
                <a16:creationId xmlns:a16="http://schemas.microsoft.com/office/drawing/2014/main" xmlns="" id="{FCD2FEE7-43EC-4576-B456-2ABF585199D9}"/>
              </a:ext>
            </a:extLst>
          </p:cNvPr>
          <p:cNvSpPr txBox="1"/>
          <p:nvPr/>
        </p:nvSpPr>
        <p:spPr>
          <a:xfrm>
            <a:off x="6493824" y="3329481"/>
            <a:ext cx="4820219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</a:t>
            </a:r>
            <a:r>
              <a:rPr lang="el-GR" b="1" dirty="0" err="1"/>
              <a:t>ταξιδίου</a:t>
            </a:r>
            <a:r>
              <a:rPr lang="el-GR" b="1" dirty="0"/>
              <a:t> </a:t>
            </a:r>
            <a:r>
              <a:rPr lang="el-GR" dirty="0"/>
              <a:t>και μεταφοράς επισκεπτών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808;p278">
            <a:extLst>
              <a:ext uri="{FF2B5EF4-FFF2-40B4-BE49-F238E27FC236}">
                <a16:creationId xmlns:a16="http://schemas.microsoft.com/office/drawing/2014/main" xmlns="" id="{3409F0BD-BA68-4D2D-9C09-931626CAD712}"/>
              </a:ext>
            </a:extLst>
          </p:cNvPr>
          <p:cNvSpPr txBox="1"/>
          <p:nvPr/>
        </p:nvSpPr>
        <p:spPr>
          <a:xfrm>
            <a:off x="1180395" y="1746378"/>
            <a:ext cx="247720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72000" bIns="80669" anchor="ctr" anchorCtr="0">
            <a:noAutofit/>
          </a:bodyPr>
          <a:lstStyle/>
          <a:p>
            <a:pPr marL="269875"/>
            <a:r>
              <a:rPr lang="el-GR" b="1" dirty="0">
                <a:solidFill>
                  <a:prstClr val="black"/>
                </a:solidFill>
                <a:cs typeface="Arial"/>
              </a:rPr>
              <a:t>Ρεαλιστικό χρονοδιάγραμμα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6C7EBE5-C8B2-4DC2-92AE-CD94986089D9}"/>
              </a:ext>
            </a:extLst>
          </p:cNvPr>
          <p:cNvSpPr/>
          <p:nvPr/>
        </p:nvSpPr>
        <p:spPr>
          <a:xfrm>
            <a:off x="906367" y="1611396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7A26FE8-3726-4F6E-B634-C5E8BEC3DBAE}"/>
              </a:ext>
            </a:extLst>
          </p:cNvPr>
          <p:cNvSpPr/>
          <p:nvPr/>
        </p:nvSpPr>
        <p:spPr>
          <a:xfrm>
            <a:off x="949630" y="324063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08B204D-C761-4135-8F08-F44918F2609B}"/>
              </a:ext>
            </a:extLst>
          </p:cNvPr>
          <p:cNvSpPr/>
          <p:nvPr/>
        </p:nvSpPr>
        <p:spPr>
          <a:xfrm>
            <a:off x="6308744" y="3252210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5</a:t>
            </a:r>
          </a:p>
        </p:txBody>
      </p:sp>
      <p:sp>
        <p:nvSpPr>
          <p:cNvPr id="16" name="Google Shape;1808;p278">
            <a:extLst>
              <a:ext uri="{FF2B5EF4-FFF2-40B4-BE49-F238E27FC236}">
                <a16:creationId xmlns:a16="http://schemas.microsoft.com/office/drawing/2014/main" xmlns="" id="{AE110156-1AC0-4AA2-8FB8-2B51B9A2BF1B}"/>
              </a:ext>
            </a:extLst>
          </p:cNvPr>
          <p:cNvSpPr txBox="1"/>
          <p:nvPr/>
        </p:nvSpPr>
        <p:spPr>
          <a:xfrm>
            <a:off x="4588232" y="1736233"/>
            <a:ext cx="313447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>
                <a:sym typeface="Helvetica Neue"/>
              </a:rPr>
              <a:t>Ικανότητα διαχείρισης κρούσματος στους προορισμούς</a:t>
            </a:r>
            <a:endParaRPr lang="el-GR" dirty="0">
              <a:sym typeface="Helvetica Neue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F132CEC-41DF-4881-93C4-ACB53528A0A3}"/>
              </a:ext>
            </a:extLst>
          </p:cNvPr>
          <p:cNvSpPr/>
          <p:nvPr/>
        </p:nvSpPr>
        <p:spPr>
          <a:xfrm>
            <a:off x="4409434" y="1611043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53C89AB-9550-4D07-AEC3-4C4CDFFFE0EA}"/>
              </a:ext>
            </a:extLst>
          </p:cNvPr>
          <p:cNvSpPr/>
          <p:nvPr/>
        </p:nvSpPr>
        <p:spPr>
          <a:xfrm>
            <a:off x="1019203" y="4788064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69446B9-A831-4375-AB98-F7F59962D704}"/>
              </a:ext>
            </a:extLst>
          </p:cNvPr>
          <p:cNvSpPr/>
          <p:nvPr/>
        </p:nvSpPr>
        <p:spPr>
          <a:xfrm>
            <a:off x="7922909" y="1558968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45463E-D94C-4573-8F71-9236DED853CA}"/>
              </a:ext>
            </a:extLst>
          </p:cNvPr>
          <p:cNvSpPr/>
          <p:nvPr/>
        </p:nvSpPr>
        <p:spPr>
          <a:xfrm rot="16200000">
            <a:off x="-131578" y="1996748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ea typeface="Georgia"/>
                <a:cs typeface="Georgia"/>
                <a:sym typeface="Georgia"/>
              </a:rPr>
              <a:t>Προϋποθέσεις</a:t>
            </a:r>
            <a:endParaRPr lang="el-G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95E7FCE-CA52-4763-9421-F74D5A868697}"/>
              </a:ext>
            </a:extLst>
          </p:cNvPr>
          <p:cNvSpPr/>
          <p:nvPr/>
        </p:nvSpPr>
        <p:spPr>
          <a:xfrm rot="16200000">
            <a:off x="42315" y="3616669"/>
            <a:ext cx="1198470" cy="483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Κανόνες</a:t>
            </a:r>
          </a:p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Λειτουργίας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4273D9-DC5A-4918-9A02-6714FC6543A4}"/>
              </a:ext>
            </a:extLst>
          </p:cNvPr>
          <p:cNvSpPr/>
          <p:nvPr/>
        </p:nvSpPr>
        <p:spPr>
          <a:xfrm rot="16200000">
            <a:off x="-30896" y="5204958"/>
            <a:ext cx="1446586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ym typeface="Georgia"/>
              </a:rPr>
              <a:t>Ενεργοποίηση Αγοράς</a:t>
            </a:r>
            <a:endParaRPr lang="el-GR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7B6C6BD-F45D-457D-AEB1-283FF04C3B08}"/>
              </a:ext>
            </a:extLst>
          </p:cNvPr>
          <p:cNvCxnSpPr/>
          <p:nvPr/>
        </p:nvCxnSpPr>
        <p:spPr>
          <a:xfrm>
            <a:off x="379749" y="318097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8A0D631-2CD8-43DC-AC10-FDEC0F479DA1}"/>
              </a:ext>
            </a:extLst>
          </p:cNvPr>
          <p:cNvCxnSpPr/>
          <p:nvPr/>
        </p:nvCxnSpPr>
        <p:spPr>
          <a:xfrm>
            <a:off x="411677" y="4734296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xmlns="" id="{E613CF05-C98C-4855-8726-BF02A0488B53}"/>
              </a:ext>
            </a:extLst>
          </p:cNvPr>
          <p:cNvSpPr/>
          <p:nvPr/>
        </p:nvSpPr>
        <p:spPr>
          <a:xfrm>
            <a:off x="6308744" y="494770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7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xmlns="" id="{6D03887B-8B0A-4E76-AA13-6345D39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09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3CC8B8F-1493-4B27-9D43-168E6C3FB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871F6690-D96F-A84F-8FC5-868AD055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xmlns="" id="{14142FEC-0363-491F-8FF0-2B96DDFEF22C}"/>
                </a:ext>
              </a:extLst>
            </p:cNvPr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F8EB136-5C8C-44A3-9D10-BD283CB5D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43</a:t>
            </a:fld>
            <a:endParaRPr lang="e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1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29078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Σχέδιο για τη στήριξη της οικονομίας </a:t>
            </a:r>
          </a:p>
        </p:txBody>
      </p:sp>
      <p:sp>
        <p:nvSpPr>
          <p:cNvPr id="8" name="Google Shape;703;p5">
            <a:extLst>
              <a:ext uri="{FF2B5EF4-FFF2-40B4-BE49-F238E27FC236}">
                <a16:creationId xmlns:a16="http://schemas.microsoft.com/office/drawing/2014/main" xmlns="" id="{E650E3AB-38BE-4E97-90D8-BB2D4615B764}"/>
              </a:ext>
            </a:extLst>
          </p:cNvPr>
          <p:cNvSpPr/>
          <p:nvPr/>
        </p:nvSpPr>
        <p:spPr>
          <a:xfrm>
            <a:off x="1387458" y="2267933"/>
            <a:ext cx="4499379" cy="3609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Συνεκτικό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Ολοκληρωμένο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Δυναμικό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930DF1F-3AC8-4BC7-93B2-17B3C002EAFA}"/>
              </a:ext>
            </a:extLst>
          </p:cNvPr>
          <p:cNvSpPr/>
          <p:nvPr/>
        </p:nvSpPr>
        <p:spPr>
          <a:xfrm>
            <a:off x="126729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Αναπτύσσουμε σχέδιο:</a:t>
            </a:r>
          </a:p>
        </p:txBody>
      </p:sp>
      <p:sp>
        <p:nvSpPr>
          <p:cNvPr id="10" name="Google Shape;703;p5">
            <a:extLst>
              <a:ext uri="{FF2B5EF4-FFF2-40B4-BE49-F238E27FC236}">
                <a16:creationId xmlns:a16="http://schemas.microsoft.com/office/drawing/2014/main" xmlns="" id="{0A75E681-9239-490C-9767-7ACE411D9839}"/>
              </a:ext>
            </a:extLst>
          </p:cNvPr>
          <p:cNvSpPr/>
          <p:nvPr/>
        </p:nvSpPr>
        <p:spPr>
          <a:xfrm>
            <a:off x="6872915" y="2285689"/>
            <a:ext cx="4499379" cy="3609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προστασία της δημόσιας υγείας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 στήριξη της απασχόλησης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ενίσχυση της ρευστότητας των επιχειρήσεων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τόνωση της κοινωνικής συνοχής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xmlns="" id="{1C94C118-2FEB-4E3F-9A06-A238D33015AE}"/>
              </a:ext>
            </a:extLst>
          </p:cNvPr>
          <p:cNvSpPr/>
          <p:nvPr/>
        </p:nvSpPr>
        <p:spPr>
          <a:xfrm>
            <a:off x="673477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Στοχεύουμε: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A0A05642-76E3-429D-88C9-D70D69C7FB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8111" y="2663218"/>
            <a:ext cx="702945" cy="702945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6A4FEB9-2C40-4DCC-B90F-677CFBF9C7D3}"/>
              </a:ext>
            </a:extLst>
          </p:cNvPr>
          <p:cNvGrpSpPr>
            <a:grpSpLocks noChangeAspect="1"/>
          </p:cNvGrpSpPr>
          <p:nvPr/>
        </p:nvGrpSpPr>
        <p:grpSpPr>
          <a:xfrm>
            <a:off x="7016862" y="2663219"/>
            <a:ext cx="702945" cy="702945"/>
            <a:chOff x="3902075" y="1958975"/>
            <a:chExt cx="122238" cy="122238"/>
          </a:xfrm>
          <a:solidFill>
            <a:schemeClr val="tx1"/>
          </a:solidFill>
        </p:grpSpPr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xmlns="" id="{24DA069E-A5BC-4ACC-AE3E-B8095C191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2006600"/>
              <a:ext cx="26988" cy="269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03 w 128"/>
                <a:gd name="T11" fmla="*/ 64 h 128"/>
                <a:gd name="T12" fmla="*/ 64 w 128"/>
                <a:gd name="T13" fmla="*/ 103 h 128"/>
                <a:gd name="T14" fmla="*/ 25 w 128"/>
                <a:gd name="T15" fmla="*/ 64 h 128"/>
                <a:gd name="T16" fmla="*/ 64 w 128"/>
                <a:gd name="T17" fmla="*/ 25 h 128"/>
                <a:gd name="T18" fmla="*/ 103 w 128"/>
                <a:gd name="T1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103" y="64"/>
                  </a:moveTo>
                  <a:cubicBezTo>
                    <a:pt x="103" y="86"/>
                    <a:pt x="86" y="103"/>
                    <a:pt x="64" y="103"/>
                  </a:cubicBezTo>
                  <a:cubicBezTo>
                    <a:pt x="42" y="103"/>
                    <a:pt x="25" y="86"/>
                    <a:pt x="25" y="64"/>
                  </a:cubicBezTo>
                  <a:cubicBezTo>
                    <a:pt x="25" y="42"/>
                    <a:pt x="42" y="25"/>
                    <a:pt x="64" y="25"/>
                  </a:cubicBezTo>
                  <a:cubicBezTo>
                    <a:pt x="86" y="25"/>
                    <a:pt x="103" y="42"/>
                    <a:pt x="10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xmlns="" id="{954637CC-BDBD-45F1-964C-3C194AA9B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13" y="1979613"/>
              <a:ext cx="80963" cy="80963"/>
            </a:xfrm>
            <a:custGeom>
              <a:avLst/>
              <a:gdLst>
                <a:gd name="T0" fmla="*/ 382 w 382"/>
                <a:gd name="T1" fmla="*/ 191 h 382"/>
                <a:gd name="T2" fmla="*/ 326 w 382"/>
                <a:gd name="T3" fmla="*/ 56 h 382"/>
                <a:gd name="T4" fmla="*/ 191 w 382"/>
                <a:gd name="T5" fmla="*/ 0 h 382"/>
                <a:gd name="T6" fmla="*/ 56 w 382"/>
                <a:gd name="T7" fmla="*/ 56 h 382"/>
                <a:gd name="T8" fmla="*/ 0 w 382"/>
                <a:gd name="T9" fmla="*/ 191 h 382"/>
                <a:gd name="T10" fmla="*/ 48 w 382"/>
                <a:gd name="T11" fmla="*/ 317 h 382"/>
                <a:gd name="T12" fmla="*/ 16 w 382"/>
                <a:gd name="T13" fmla="*/ 349 h 382"/>
                <a:gd name="T14" fmla="*/ 16 w 382"/>
                <a:gd name="T15" fmla="*/ 349 h 382"/>
                <a:gd name="T16" fmla="*/ 33 w 382"/>
                <a:gd name="T17" fmla="*/ 366 h 382"/>
                <a:gd name="T18" fmla="*/ 33 w 382"/>
                <a:gd name="T19" fmla="*/ 366 h 382"/>
                <a:gd name="T20" fmla="*/ 65 w 382"/>
                <a:gd name="T21" fmla="*/ 334 h 382"/>
                <a:gd name="T22" fmla="*/ 191 w 382"/>
                <a:gd name="T23" fmla="*/ 382 h 382"/>
                <a:gd name="T24" fmla="*/ 317 w 382"/>
                <a:gd name="T25" fmla="*/ 334 h 382"/>
                <a:gd name="T26" fmla="*/ 349 w 382"/>
                <a:gd name="T27" fmla="*/ 366 h 382"/>
                <a:gd name="T28" fmla="*/ 349 w 382"/>
                <a:gd name="T29" fmla="*/ 366 h 382"/>
                <a:gd name="T30" fmla="*/ 366 w 382"/>
                <a:gd name="T31" fmla="*/ 349 h 382"/>
                <a:gd name="T32" fmla="*/ 367 w 382"/>
                <a:gd name="T33" fmla="*/ 349 h 382"/>
                <a:gd name="T34" fmla="*/ 334 w 382"/>
                <a:gd name="T35" fmla="*/ 317 h 382"/>
                <a:gd name="T36" fmla="*/ 382 w 382"/>
                <a:gd name="T37" fmla="*/ 191 h 382"/>
                <a:gd name="T38" fmla="*/ 357 w 382"/>
                <a:gd name="T39" fmla="*/ 191 h 382"/>
                <a:gd name="T40" fmla="*/ 191 w 382"/>
                <a:gd name="T41" fmla="*/ 357 h 382"/>
                <a:gd name="T42" fmla="*/ 25 w 382"/>
                <a:gd name="T43" fmla="*/ 191 h 382"/>
                <a:gd name="T44" fmla="*/ 191 w 382"/>
                <a:gd name="T45" fmla="*/ 25 h 382"/>
                <a:gd name="T46" fmla="*/ 357 w 382"/>
                <a:gd name="T47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2" h="382">
                  <a:moveTo>
                    <a:pt x="382" y="191"/>
                  </a:moveTo>
                  <a:cubicBezTo>
                    <a:pt x="382" y="140"/>
                    <a:pt x="362" y="92"/>
                    <a:pt x="326" y="56"/>
                  </a:cubicBezTo>
                  <a:cubicBezTo>
                    <a:pt x="290" y="20"/>
                    <a:pt x="242" y="0"/>
                    <a:pt x="191" y="0"/>
                  </a:cubicBezTo>
                  <a:cubicBezTo>
                    <a:pt x="140" y="0"/>
                    <a:pt x="92" y="20"/>
                    <a:pt x="56" y="56"/>
                  </a:cubicBezTo>
                  <a:cubicBezTo>
                    <a:pt x="20" y="92"/>
                    <a:pt x="0" y="140"/>
                    <a:pt x="0" y="191"/>
                  </a:cubicBezTo>
                  <a:cubicBezTo>
                    <a:pt x="0" y="237"/>
                    <a:pt x="17" y="282"/>
                    <a:pt x="48" y="317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65" y="334"/>
                    <a:pt x="65" y="334"/>
                    <a:pt x="65" y="334"/>
                  </a:cubicBezTo>
                  <a:cubicBezTo>
                    <a:pt x="100" y="365"/>
                    <a:pt x="145" y="382"/>
                    <a:pt x="191" y="382"/>
                  </a:cubicBezTo>
                  <a:cubicBezTo>
                    <a:pt x="237" y="382"/>
                    <a:pt x="282" y="365"/>
                    <a:pt x="317" y="334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66" y="349"/>
                    <a:pt x="366" y="349"/>
                    <a:pt x="366" y="349"/>
                  </a:cubicBezTo>
                  <a:cubicBezTo>
                    <a:pt x="367" y="349"/>
                    <a:pt x="367" y="349"/>
                    <a:pt x="367" y="349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65" y="282"/>
                    <a:pt x="382" y="237"/>
                    <a:pt x="382" y="191"/>
                  </a:cubicBezTo>
                  <a:close/>
                  <a:moveTo>
                    <a:pt x="357" y="191"/>
                  </a:moveTo>
                  <a:cubicBezTo>
                    <a:pt x="357" y="283"/>
                    <a:pt x="283" y="357"/>
                    <a:pt x="191" y="357"/>
                  </a:cubicBezTo>
                  <a:cubicBezTo>
                    <a:pt x="99" y="357"/>
                    <a:pt x="25" y="283"/>
                    <a:pt x="25" y="191"/>
                  </a:cubicBezTo>
                  <a:cubicBezTo>
                    <a:pt x="25" y="99"/>
                    <a:pt x="99" y="25"/>
                    <a:pt x="191" y="25"/>
                  </a:cubicBezTo>
                  <a:cubicBezTo>
                    <a:pt x="283" y="25"/>
                    <a:pt x="357" y="99"/>
                    <a:pt x="35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5" name="Freeform 138">
              <a:extLst>
                <a:ext uri="{FF2B5EF4-FFF2-40B4-BE49-F238E27FC236}">
                  <a16:creationId xmlns:a16="http://schemas.microsoft.com/office/drawing/2014/main" xmlns="" id="{22BF8751-D292-4F8A-94D2-3A5D945F8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1992313"/>
              <a:ext cx="55563" cy="55563"/>
            </a:xfrm>
            <a:custGeom>
              <a:avLst/>
              <a:gdLst>
                <a:gd name="T0" fmla="*/ 127 w 254"/>
                <a:gd name="T1" fmla="*/ 0 h 254"/>
                <a:gd name="T2" fmla="*/ 0 w 254"/>
                <a:gd name="T3" fmla="*/ 127 h 254"/>
                <a:gd name="T4" fmla="*/ 127 w 254"/>
                <a:gd name="T5" fmla="*/ 254 h 254"/>
                <a:gd name="T6" fmla="*/ 254 w 254"/>
                <a:gd name="T7" fmla="*/ 127 h 254"/>
                <a:gd name="T8" fmla="*/ 127 w 254"/>
                <a:gd name="T9" fmla="*/ 0 h 254"/>
                <a:gd name="T10" fmla="*/ 230 w 254"/>
                <a:gd name="T11" fmla="*/ 127 h 254"/>
                <a:gd name="T12" fmla="*/ 127 w 254"/>
                <a:gd name="T13" fmla="*/ 230 h 254"/>
                <a:gd name="T14" fmla="*/ 24 w 254"/>
                <a:gd name="T15" fmla="*/ 127 h 254"/>
                <a:gd name="T16" fmla="*/ 127 w 254"/>
                <a:gd name="T17" fmla="*/ 24 h 254"/>
                <a:gd name="T18" fmla="*/ 230 w 254"/>
                <a:gd name="T19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  <a:close/>
                  <a:moveTo>
                    <a:pt x="230" y="127"/>
                  </a:moveTo>
                  <a:cubicBezTo>
                    <a:pt x="230" y="184"/>
                    <a:pt x="184" y="230"/>
                    <a:pt x="127" y="230"/>
                  </a:cubicBezTo>
                  <a:cubicBezTo>
                    <a:pt x="70" y="230"/>
                    <a:pt x="24" y="184"/>
                    <a:pt x="24" y="127"/>
                  </a:cubicBezTo>
                  <a:cubicBezTo>
                    <a:pt x="24" y="70"/>
                    <a:pt x="70" y="24"/>
                    <a:pt x="127" y="24"/>
                  </a:cubicBezTo>
                  <a:cubicBezTo>
                    <a:pt x="184" y="24"/>
                    <a:pt x="230" y="70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6" name="Freeform 139">
              <a:extLst>
                <a:ext uri="{FF2B5EF4-FFF2-40B4-BE49-F238E27FC236}">
                  <a16:creationId xmlns:a16="http://schemas.microsoft.com/office/drawing/2014/main" xmlns="" id="{AAC95B4F-A84B-4AE9-A063-F00969F4F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5" y="1958975"/>
              <a:ext cx="122238" cy="1222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77 h 77"/>
                <a:gd name="T4" fmla="*/ 77 w 77"/>
                <a:gd name="T5" fmla="*/ 77 h 77"/>
                <a:gd name="T6" fmla="*/ 77 w 77"/>
                <a:gd name="T7" fmla="*/ 0 h 77"/>
                <a:gd name="T8" fmla="*/ 0 w 77"/>
                <a:gd name="T9" fmla="*/ 0 h 77"/>
                <a:gd name="T10" fmla="*/ 74 w 77"/>
                <a:gd name="T11" fmla="*/ 74 h 77"/>
                <a:gd name="T12" fmla="*/ 3 w 77"/>
                <a:gd name="T13" fmla="*/ 74 h 77"/>
                <a:gd name="T14" fmla="*/ 3 w 77"/>
                <a:gd name="T15" fmla="*/ 3 h 77"/>
                <a:gd name="T16" fmla="*/ 74 w 77"/>
                <a:gd name="T17" fmla="*/ 3 h 77"/>
                <a:gd name="T18" fmla="*/ 74 w 77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1F42D27-2040-4F1C-A12E-3B2CE840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400" smtClean="0"/>
              <a:pPr algn="r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0371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010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Οι φάσεις του σχεδίου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xmlns="" id="{DC55FFBB-4BD1-48B3-A9AE-C3A55628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1799;p278">
            <a:extLst>
              <a:ext uri="{FF2B5EF4-FFF2-40B4-BE49-F238E27FC236}">
                <a16:creationId xmlns:a16="http://schemas.microsoft.com/office/drawing/2014/main" xmlns="" id="{3E93B4EA-DFA0-422A-839B-E1649073B1D5}"/>
              </a:ext>
            </a:extLst>
          </p:cNvPr>
          <p:cNvSpPr/>
          <p:nvPr/>
        </p:nvSpPr>
        <p:spPr>
          <a:xfrm>
            <a:off x="3407813" y="2053648"/>
            <a:ext cx="3234798" cy="2686758"/>
          </a:xfrm>
          <a:prstGeom prst="chevron">
            <a:avLst>
              <a:gd name="adj" fmla="val 28291"/>
            </a:avLst>
          </a:prstGeom>
          <a:solidFill>
            <a:srgbClr val="9CC7CE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799;p278">
            <a:extLst>
              <a:ext uri="{FF2B5EF4-FFF2-40B4-BE49-F238E27FC236}">
                <a16:creationId xmlns:a16="http://schemas.microsoft.com/office/drawing/2014/main" xmlns="" id="{274D8557-C8F8-41EC-B9B2-3FA8C1CE03FA}"/>
              </a:ext>
            </a:extLst>
          </p:cNvPr>
          <p:cNvSpPr/>
          <p:nvPr/>
        </p:nvSpPr>
        <p:spPr>
          <a:xfrm>
            <a:off x="5985850" y="2054141"/>
            <a:ext cx="3008628" cy="2686758"/>
          </a:xfrm>
          <a:prstGeom prst="chevron">
            <a:avLst>
              <a:gd name="adj" fmla="val 273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800;p278">
            <a:extLst>
              <a:ext uri="{FF2B5EF4-FFF2-40B4-BE49-F238E27FC236}">
                <a16:creationId xmlns:a16="http://schemas.microsoft.com/office/drawing/2014/main" xmlns="" id="{3D88EE79-F38F-4E95-8EEF-DC051ED47675}"/>
              </a:ext>
            </a:extLst>
          </p:cNvPr>
          <p:cNvSpPr/>
          <p:nvPr/>
        </p:nvSpPr>
        <p:spPr>
          <a:xfrm>
            <a:off x="1614520" y="2054141"/>
            <a:ext cx="2450054" cy="2686758"/>
          </a:xfrm>
          <a:prstGeom prst="homePlate">
            <a:avLst>
              <a:gd name="adj" fmla="val 31469"/>
            </a:avLst>
          </a:prstGeom>
          <a:solidFill>
            <a:srgbClr val="417B85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801;p278">
            <a:extLst>
              <a:ext uri="{FF2B5EF4-FFF2-40B4-BE49-F238E27FC236}">
                <a16:creationId xmlns:a16="http://schemas.microsoft.com/office/drawing/2014/main" xmlns="" id="{06891282-244C-4A00-AC48-00AF83D444E8}"/>
              </a:ext>
            </a:extLst>
          </p:cNvPr>
          <p:cNvSpPr/>
          <p:nvPr/>
        </p:nvSpPr>
        <p:spPr>
          <a:xfrm>
            <a:off x="8337717" y="2053648"/>
            <a:ext cx="3071786" cy="2686758"/>
          </a:xfrm>
          <a:prstGeom prst="chevron">
            <a:avLst>
              <a:gd name="adj" fmla="val 276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805;p278">
            <a:extLst>
              <a:ext uri="{FF2B5EF4-FFF2-40B4-BE49-F238E27FC236}">
                <a16:creationId xmlns:a16="http://schemas.microsoft.com/office/drawing/2014/main" xmlns="" id="{9251F238-3E99-4436-8697-987DEE3EA4D5}"/>
              </a:ext>
            </a:extLst>
          </p:cNvPr>
          <p:cNvSpPr txBox="1"/>
          <p:nvPr/>
        </p:nvSpPr>
        <p:spPr>
          <a:xfrm>
            <a:off x="1707993" y="2340758"/>
            <a:ext cx="187879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Περιορισμός της οικονομικής δραστηριότητας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806;p278">
            <a:extLst>
              <a:ext uri="{FF2B5EF4-FFF2-40B4-BE49-F238E27FC236}">
                <a16:creationId xmlns:a16="http://schemas.microsoft.com/office/drawing/2014/main" xmlns="" id="{4013B770-9413-4D38-9456-E8FFFC395773}"/>
              </a:ext>
            </a:extLst>
          </p:cNvPr>
          <p:cNvSpPr txBox="1"/>
          <p:nvPr/>
        </p:nvSpPr>
        <p:spPr>
          <a:xfrm>
            <a:off x="4212348" y="2215314"/>
            <a:ext cx="1974350" cy="21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Σταδιακή επαναλειτουργία των επιχειρήσεων</a:t>
            </a:r>
          </a:p>
        </p:txBody>
      </p:sp>
      <p:sp>
        <p:nvSpPr>
          <p:cNvPr id="16" name="Google Shape;1807;p278">
            <a:extLst>
              <a:ext uri="{FF2B5EF4-FFF2-40B4-BE49-F238E27FC236}">
                <a16:creationId xmlns:a16="http://schemas.microsoft.com/office/drawing/2014/main" xmlns="" id="{6D672C6B-98E4-4201-B6F6-D53EB6A8CBBD}"/>
              </a:ext>
            </a:extLst>
          </p:cNvPr>
          <p:cNvSpPr txBox="1"/>
          <p:nvPr/>
        </p:nvSpPr>
        <p:spPr>
          <a:xfrm>
            <a:off x="9105613" y="2273021"/>
            <a:ext cx="1907739" cy="174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4: </a:t>
            </a:r>
          </a:p>
          <a:p>
            <a:pPr lvl="0" algn="ctr">
              <a:buClr>
                <a:srgbClr val="000000"/>
              </a:buClr>
              <a:buSzPts val="1800"/>
              <a:defRPr/>
            </a:pPr>
            <a:r>
              <a:rPr lang="el-GR" b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Ανάταξη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της οικονομίας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08;p278">
            <a:extLst>
              <a:ext uri="{FF2B5EF4-FFF2-40B4-BE49-F238E27FC236}">
                <a16:creationId xmlns:a16="http://schemas.microsoft.com/office/drawing/2014/main" xmlns="" id="{1D538801-534F-4C6F-A20C-30B937118B61}"/>
              </a:ext>
            </a:extLst>
          </p:cNvPr>
          <p:cNvSpPr txBox="1"/>
          <p:nvPr/>
        </p:nvSpPr>
        <p:spPr>
          <a:xfrm>
            <a:off x="947905" y="2053648"/>
            <a:ext cx="591730" cy="268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Φάσεις</a:t>
            </a:r>
          </a:p>
        </p:txBody>
      </p:sp>
      <p:sp>
        <p:nvSpPr>
          <p:cNvPr id="22" name="Google Shape;1812;p278">
            <a:extLst>
              <a:ext uri="{FF2B5EF4-FFF2-40B4-BE49-F238E27FC236}">
                <a16:creationId xmlns:a16="http://schemas.microsoft.com/office/drawing/2014/main" xmlns="" id="{16B08540-1996-43EA-9DD7-A4778393E586}"/>
              </a:ext>
            </a:extLst>
          </p:cNvPr>
          <p:cNvSpPr txBox="1"/>
          <p:nvPr/>
        </p:nvSpPr>
        <p:spPr>
          <a:xfrm>
            <a:off x="1414749" y="4716581"/>
            <a:ext cx="209274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Μάρτιος -Απρίλιος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812;p278">
            <a:extLst>
              <a:ext uri="{FF2B5EF4-FFF2-40B4-BE49-F238E27FC236}">
                <a16:creationId xmlns:a16="http://schemas.microsoft.com/office/drawing/2014/main" xmlns="" id="{DB4A1185-3256-4AA8-85F2-2981C9A1BA8F}"/>
              </a:ext>
            </a:extLst>
          </p:cNvPr>
          <p:cNvSpPr txBox="1"/>
          <p:nvPr/>
        </p:nvSpPr>
        <p:spPr>
          <a:xfrm>
            <a:off x="3623963" y="4728247"/>
            <a:ext cx="2233904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Σήμερα </a:t>
            </a:r>
          </a:p>
        </p:txBody>
      </p:sp>
      <p:sp>
        <p:nvSpPr>
          <p:cNvPr id="24" name="Google Shape;1812;p278">
            <a:extLst>
              <a:ext uri="{FF2B5EF4-FFF2-40B4-BE49-F238E27FC236}">
                <a16:creationId xmlns:a16="http://schemas.microsoft.com/office/drawing/2014/main" xmlns="" id="{467847D3-4648-43DF-83AC-9027AE5EE8BB}"/>
              </a:ext>
            </a:extLst>
          </p:cNvPr>
          <p:cNvSpPr txBox="1"/>
          <p:nvPr/>
        </p:nvSpPr>
        <p:spPr>
          <a:xfrm>
            <a:off x="8710059" y="4704914"/>
            <a:ext cx="2119182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Μετέπειτα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812;p278">
            <a:extLst>
              <a:ext uri="{FF2B5EF4-FFF2-40B4-BE49-F238E27FC236}">
                <a16:creationId xmlns:a16="http://schemas.microsoft.com/office/drawing/2014/main" xmlns="" id="{21BAAA92-2A71-45C6-974B-147C77027711}"/>
              </a:ext>
            </a:extLst>
          </p:cNvPr>
          <p:cNvSpPr txBox="1"/>
          <p:nvPr/>
        </p:nvSpPr>
        <p:spPr>
          <a:xfrm>
            <a:off x="5419779" y="4716581"/>
            <a:ext cx="329657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Ιούνιος-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Οκτώβριος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1806;p278">
            <a:extLst>
              <a:ext uri="{FF2B5EF4-FFF2-40B4-BE49-F238E27FC236}">
                <a16:creationId xmlns:a16="http://schemas.microsoft.com/office/drawing/2014/main" xmlns="" id="{EF6EC17E-0348-4378-9163-5DEE5CE0E25C}"/>
              </a:ext>
            </a:extLst>
          </p:cNvPr>
          <p:cNvSpPr txBox="1"/>
          <p:nvPr/>
        </p:nvSpPr>
        <p:spPr>
          <a:xfrm>
            <a:off x="6620482" y="2229897"/>
            <a:ext cx="205134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Προοδευτική ανάκαμψη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19099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1127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1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5441905" cy="454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Ενίσχυση προϋπολογισμού του Υπουργείου Υγείας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Αναστολές πληρωμής 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ενοικίων σε επιχειρήσεις, εργαζόμενους και φοιτητές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Αποζημίωση ειδικού σκοπού σε μισθωτούς, επαγγελματίες και επιχειρηματίες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Επίδομα ανεργίας και υποστήριξη των μακροχρόνια ανέργων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Μάρτιος - Απρίλιος</a:t>
            </a:r>
          </a:p>
        </p:txBody>
      </p:sp>
      <p:sp>
        <p:nvSpPr>
          <p:cNvPr id="31" name="Rectangle: Diagonal Corners Snipped 38">
            <a:extLst>
              <a:ext uri="{FF2B5EF4-FFF2-40B4-BE49-F238E27FC236}">
                <a16:creationId xmlns:a16="http://schemas.microsoft.com/office/drawing/2014/main" xmlns="" id="{852BF46F-9B1D-409A-AF27-2E1FFFD48A63}"/>
              </a:ext>
            </a:extLst>
          </p:cNvPr>
          <p:cNvSpPr/>
          <p:nvPr/>
        </p:nvSpPr>
        <p:spPr>
          <a:xfrm>
            <a:off x="6833486" y="1171852"/>
            <a:ext cx="4230819" cy="314074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μέτρα στήριξης της πρώτης φάσης βοήθησαν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116C662-A371-4BCA-835B-4B0958D460A0}"/>
              </a:ext>
            </a:extLst>
          </p:cNvPr>
          <p:cNvGrpSpPr>
            <a:grpSpLocks noChangeAspect="1"/>
          </p:cNvGrpSpPr>
          <p:nvPr/>
        </p:nvGrpSpPr>
        <p:grpSpPr>
          <a:xfrm>
            <a:off x="7341601" y="4020705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xmlns="" id="{EC5D7605-F6A1-4976-AF99-10B1271EB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6">
              <a:extLst>
                <a:ext uri="{FF2B5EF4-FFF2-40B4-BE49-F238E27FC236}">
                  <a16:creationId xmlns:a16="http://schemas.microsoft.com/office/drawing/2014/main" xmlns="" id="{A0DD557E-8AD9-47DE-AB53-50836DCD6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7">
              <a:extLst>
                <a:ext uri="{FF2B5EF4-FFF2-40B4-BE49-F238E27FC236}">
                  <a16:creationId xmlns:a16="http://schemas.microsoft.com/office/drawing/2014/main" xmlns="" id="{B958F070-3B39-4D8C-9B36-6725B321C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">
              <a:extLst>
                <a:ext uri="{FF2B5EF4-FFF2-40B4-BE49-F238E27FC236}">
                  <a16:creationId xmlns:a16="http://schemas.microsoft.com/office/drawing/2014/main" xmlns="" id="{1EA3EDEB-2C78-48E1-919B-DB5A8A8E1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A70140C3-D292-4A10-A440-3C58DDF8EE9C}"/>
              </a:ext>
            </a:extLst>
          </p:cNvPr>
          <p:cNvSpPr/>
          <p:nvPr/>
        </p:nvSpPr>
        <p:spPr>
          <a:xfrm rot="5400000">
            <a:off x="6110085" y="3791116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6866CB-6597-4A50-B11A-15547E573932}"/>
              </a:ext>
            </a:extLst>
          </p:cNvPr>
          <p:cNvSpPr/>
          <p:nvPr/>
        </p:nvSpPr>
        <p:spPr>
          <a:xfrm>
            <a:off x="7681448" y="3975651"/>
            <a:ext cx="3645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171450" algn="ctr">
              <a:spcBef>
                <a:spcPts val="6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2 εκατομμύρια </a:t>
            </a:r>
          </a:p>
          <a:p>
            <a:pPr marL="355600" lvl="0" indent="-171450"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πολίτες</a:t>
            </a:r>
            <a:endParaRPr lang="el-GR" sz="2800" dirty="0">
              <a:solidFill>
                <a:prstClr val="black"/>
              </a:solidFill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41883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2152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Φάση 2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αναστολής πληρωμής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αποζημίωσης ειδικού σκοπού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κάλυψης ασφαλιστικών εισφορών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Ενίσχυση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μέσω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επιστρεπτέας προκαταβολής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επιδότησης επιτοκίου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ΤΕΠΙΧ ΙΙ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δανείων με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εγγύηση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 την Αναπτυξιακή Τράπεζα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l-GR" dirty="0">
                <a:solidFill>
                  <a:prstClr val="white"/>
                </a:solidFill>
                <a:latin typeface="Calibri"/>
              </a:rPr>
              <a:t>παροχής </a:t>
            </a:r>
            <a:r>
              <a:rPr lang="el-GR" b="1" dirty="0" err="1">
                <a:solidFill>
                  <a:prstClr val="white"/>
                </a:solidFill>
                <a:latin typeface="Calibri"/>
              </a:rPr>
              <a:t>μικροπιστώσεων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σε μικρές επιχειρήσεις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92121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Σήμερα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D6C0316-CD04-46C2-A377-3E1D267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10939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33175" name="think-cell Slide" r:id="rId4" imgW="360" imgH="360" progId="">
              <p:embed/>
            </p:oleObj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3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xmlns="" id="{A41B95DF-C189-487C-A6B8-6334F56EFB7E}"/>
              </a:ext>
            </a:extLst>
          </p:cNvPr>
          <p:cNvSpPr/>
          <p:nvPr/>
        </p:nvSpPr>
        <p:spPr>
          <a:xfrm>
            <a:off x="665825" y="1879128"/>
            <a:ext cx="10848514" cy="3327814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Συνέχιση και διεύρυνση των μέτρων στήριξης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απασχόλησης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Περαιτέρω ενίσχυση της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Λήψη στοχευμένων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μέτρων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Αντιμετώπιση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ιδιωτικού χρέους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71908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Ιούνιος – Οκτώβριος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B112F4-2BBA-481B-9399-9BA1D256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3149030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1581,6,Slide1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Ez_f9Iff7wJ.6830B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AiKbe.Ul6fPnzLKHcg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12024</TotalTime>
  <Words>2234</Words>
  <Application>Microsoft Office PowerPoint</Application>
  <PresentationFormat>Προσαρμογή</PresentationFormat>
  <Paragraphs>515</Paragraphs>
  <Slides>43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Office Theme</vt:lpstr>
      <vt:lpstr>Simple Light</vt:lpstr>
      <vt:lpstr>1_Office Theme</vt:lpstr>
      <vt:lpstr>think-cell Slide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User</cp:lastModifiedBy>
  <cp:revision>1375</cp:revision>
  <cp:lastPrinted>2020-04-28T22:40:46Z</cp:lastPrinted>
  <dcterms:created xsi:type="dcterms:W3CDTF">2019-09-02T08:29:26Z</dcterms:created>
  <dcterms:modified xsi:type="dcterms:W3CDTF">2020-05-20T17:18:36Z</dcterms:modified>
</cp:coreProperties>
</file>