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0"/>
  </p:notesMasterIdLst>
  <p:handoutMasterIdLst>
    <p:handoutMasterId r:id="rId21"/>
  </p:handoutMasterIdLst>
  <p:sldIdLst>
    <p:sldId id="258" r:id="rId6"/>
    <p:sldId id="4633" r:id="rId7"/>
    <p:sldId id="1612" r:id="rId8"/>
    <p:sldId id="4622" r:id="rId9"/>
    <p:sldId id="1623" r:id="rId10"/>
    <p:sldId id="4624" r:id="rId11"/>
    <p:sldId id="4625" r:id="rId12"/>
    <p:sldId id="4628" r:id="rId13"/>
    <p:sldId id="4629" r:id="rId14"/>
    <p:sldId id="4630" r:id="rId15"/>
    <p:sldId id="4631" r:id="rId16"/>
    <p:sldId id="4621" r:id="rId17"/>
    <p:sldId id="4627" r:id="rId18"/>
    <p:sldId id="1644" r:id="rId19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C09012-3362-3CEB-4DD9-31DFE836F189}" name="Stratos Fanaras" initials="SF" userId="S-1-5-21-1957994488-926492609-682003330-1157" providerId="AD"/>
  <p188:author id="{8DD00925-6FB3-7F40-1239-1EA33538353C}" name="Angela Stathopoulou" initials="AS" userId="S::astathopoulou@metronanalysis.gr::d8f03c9c-5d42-4701-a258-e860cd77ed18" providerId="AD"/>
  <p188:author id="{CABE31CD-1B3C-4862-1D54-4087B9ED406F}" name="Stratos Fanaras" initials="SF" userId="S::sfanaras@metronanalysis.gr::02be43e9-0af0-4000-b508-75c64fd2e1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BF7"/>
    <a:srgbClr val="FFFFFF"/>
    <a:srgbClr val="BA470B"/>
    <a:srgbClr val="4EDAED"/>
    <a:srgbClr val="049A94"/>
    <a:srgbClr val="FF4001"/>
    <a:srgbClr val="006600"/>
    <a:srgbClr val="344D5B"/>
    <a:srgbClr val="02A109"/>
    <a:srgbClr val="136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2" autoAdjust="0"/>
    <p:restoredTop sz="96357" autoAdjust="0"/>
  </p:normalViewPr>
  <p:slideViewPr>
    <p:cSldViewPr snapToGrid="0">
      <p:cViewPr varScale="1">
        <p:scale>
          <a:sx n="64" d="100"/>
          <a:sy n="64" d="100"/>
        </p:scale>
        <p:origin x="374" y="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tos Fanaras" userId="02be43e9-0af0-4000-b508-75c64fd2e1b9" providerId="ADAL" clId="{BF468237-6D11-4B34-8BBD-008CD2416B41}"/>
    <pc:docChg chg="delSld">
      <pc:chgData name="Stratos Fanaras" userId="02be43e9-0af0-4000-b508-75c64fd2e1b9" providerId="ADAL" clId="{BF468237-6D11-4B34-8BBD-008CD2416B41}" dt="2025-05-11T07:07:58.788" v="0" actId="47"/>
      <pc:docMkLst>
        <pc:docMk/>
      </pc:docMkLst>
      <pc:sldChg chg="del">
        <pc:chgData name="Stratos Fanaras" userId="02be43e9-0af0-4000-b508-75c64fd2e1b9" providerId="ADAL" clId="{BF468237-6D11-4B34-8BBD-008CD2416B41}" dt="2025-05-11T07:07:58.788" v="0" actId="47"/>
        <pc:sldMkLst>
          <pc:docMk/>
          <pc:sldMk cId="584933800" sldId="46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3461198366251"/>
          <c:y val="0.2347159872924417"/>
          <c:w val="0.41270509635493424"/>
          <c:h val="0.7178732845254044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0"/>
      </c:pieChart>
      <c:spPr>
        <a:pattFill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7.4021537748957852E-2"/>
          <c:y val="3.3072305518510488E-2"/>
          <c:w val="0.89874836835235172"/>
          <c:h val="0.13139658018975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21C632-C628-3897-431E-92ABC48E1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2118" cy="501879"/>
          </a:xfrm>
          <a:prstGeom prst="rect">
            <a:avLst/>
          </a:prstGeom>
        </p:spPr>
        <p:txBody>
          <a:bodyPr vert="horz" lIns="92596" tIns="46297" rIns="92596" bIns="4629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4F098-CCC0-8738-9836-0A42B3C966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3" y="2"/>
            <a:ext cx="2982118" cy="501879"/>
          </a:xfrm>
          <a:prstGeom prst="rect">
            <a:avLst/>
          </a:prstGeom>
        </p:spPr>
        <p:txBody>
          <a:bodyPr vert="horz" lIns="92596" tIns="46297" rIns="92596" bIns="46297" rtlCol="0"/>
          <a:lstStyle>
            <a:lvl1pPr algn="r">
              <a:defRPr sz="1200"/>
            </a:lvl1pPr>
          </a:lstStyle>
          <a:p>
            <a:fld id="{04D14E59-419F-44FA-8ACB-755609F96B64}" type="datetimeFigureOut">
              <a:rPr lang="el-GR" smtClean="0"/>
              <a:t>11/5/2025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BD0BB-3930-2810-3527-FF73D1017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500961"/>
            <a:ext cx="2982118" cy="501878"/>
          </a:xfrm>
          <a:prstGeom prst="rect">
            <a:avLst/>
          </a:prstGeom>
        </p:spPr>
        <p:txBody>
          <a:bodyPr vert="horz" lIns="92596" tIns="46297" rIns="92596" bIns="4629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4086B-72FD-0A95-3657-77CA5B5176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3" y="9500961"/>
            <a:ext cx="2982118" cy="501878"/>
          </a:xfrm>
          <a:prstGeom prst="rect">
            <a:avLst/>
          </a:prstGeom>
        </p:spPr>
        <p:txBody>
          <a:bodyPr vert="horz" lIns="92596" tIns="46297" rIns="92596" bIns="46297" rtlCol="0" anchor="b"/>
          <a:lstStyle>
            <a:lvl1pPr algn="r">
              <a:defRPr sz="1200"/>
            </a:lvl1pPr>
          </a:lstStyle>
          <a:p>
            <a:fld id="{8F748E0B-5AF0-478C-97CD-929D3E30A0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97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2118" cy="501879"/>
          </a:xfrm>
          <a:prstGeom prst="rect">
            <a:avLst/>
          </a:prstGeom>
        </p:spPr>
        <p:txBody>
          <a:bodyPr vert="horz" lIns="92596" tIns="46297" rIns="92596" bIns="4629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2"/>
            <a:ext cx="2982118" cy="501879"/>
          </a:xfrm>
          <a:prstGeom prst="rect">
            <a:avLst/>
          </a:prstGeom>
        </p:spPr>
        <p:txBody>
          <a:bodyPr vert="horz" lIns="92596" tIns="46297" rIns="92596" bIns="46297" rtlCol="0"/>
          <a:lstStyle>
            <a:lvl1pPr algn="r">
              <a:defRPr sz="1200"/>
            </a:lvl1pPr>
          </a:lstStyle>
          <a:p>
            <a:fld id="{A355C5E6-464A-4C2F-A7B2-78FB5F15EED0}" type="datetimeFigureOut">
              <a:rPr lang="el-GR" smtClean="0"/>
              <a:t>11/5/2025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6002337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6" tIns="46297" rIns="92596" bIns="46297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8"/>
          </a:xfrm>
          <a:prstGeom prst="rect">
            <a:avLst/>
          </a:prstGeom>
        </p:spPr>
        <p:txBody>
          <a:bodyPr vert="horz" lIns="92596" tIns="46297" rIns="92596" bIns="462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00961"/>
            <a:ext cx="2982118" cy="501878"/>
          </a:xfrm>
          <a:prstGeom prst="rect">
            <a:avLst/>
          </a:prstGeom>
        </p:spPr>
        <p:txBody>
          <a:bodyPr vert="horz" lIns="92596" tIns="46297" rIns="92596" bIns="4629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9500961"/>
            <a:ext cx="2982118" cy="501878"/>
          </a:xfrm>
          <a:prstGeom prst="rect">
            <a:avLst/>
          </a:prstGeom>
        </p:spPr>
        <p:txBody>
          <a:bodyPr vert="horz" lIns="92596" tIns="46297" rIns="92596" bIns="46297" rtlCol="0" anchor="b"/>
          <a:lstStyle>
            <a:lvl1pPr algn="r">
              <a:defRPr sz="1200"/>
            </a:lvl1pPr>
          </a:lstStyle>
          <a:p>
            <a:fld id="{E11F32F6-21A5-4057-AEA2-23EB81EC2A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85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4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0A643-4796-D799-DE9A-26A9B4620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E8E18-24B3-DF60-69ED-28B46CA78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B7DC6-FE52-3A23-7700-F739A7C0E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9B6DA-F6F2-F63B-61E2-A40026C08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5031">
              <a:defRPr/>
            </a:pPr>
            <a:fld id="{BF9C1944-5ED8-4FE4-A019-D7E58DFB89E0}" type="slidenum">
              <a:rPr lang="en-GB">
                <a:solidFill>
                  <a:prstClr val="black"/>
                </a:solidFill>
                <a:latin typeface="Calibri"/>
              </a:rPr>
              <a:pPr defTabSz="945031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70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4C5-754A-4B09-9460-511CA03E1A73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657" y="6355443"/>
            <a:ext cx="2743200" cy="365125"/>
          </a:xfrm>
        </p:spPr>
        <p:txBody>
          <a:bodyPr/>
          <a:lstStyle>
            <a:lvl1pPr>
              <a:defRPr lang="en-US" sz="1600" kern="1200" cap="none" spc="0" baseline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33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E0C7-32CC-4385-B5AE-B462B9A29282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A63A5-B3BB-C6FC-2AE0-43E9517DB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FCF0-4F2A-42CB-BBFD-9CD6196CF4C1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B963E-E056-9B2E-9EE2-AF287F623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3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CF12-D9F6-5810-9BA3-36785EAE6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85F5-A051-DD5A-E808-3B17FBCD9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B119-10A7-D78E-3EAF-A2E6D82F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A9CC-D5F5-4321-9C8A-F51626613490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908F-2F61-2CC6-563D-BEBA1ED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CED2-F604-826C-FF5E-C35412C8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619B-5650-A34A-7519-A6970FD12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4" y="332307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DF03-38C8-302F-3917-EFFF655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D658-F56F-8D3E-C818-3C84CCB0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166AE-470C-D217-661A-CD19CB56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829A-6B52-4112-82BB-66A6B5C7278E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ED913-FA5C-3602-A62C-2F54941E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50C9-A07F-C6F2-33A3-D9B3038A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05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E812-9FBF-4DDB-CE52-2D1AF589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DFEE5-AFF7-0F27-BA63-9A2B263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7F7E-C395-C86F-100F-A30AAD12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9FB-DE49-446C-B59C-A028C5A32BA0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DADE-8836-721C-F686-AC30AD97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F500A-BE59-B055-8B7E-3F343AF6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16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091-06C7-2FBE-1539-0A354149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6A6EF-CE3F-F6F5-AB4D-5399CBF2D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FED69-2363-3152-3C38-763328B3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BD50F-DCEC-1CDA-24E0-93009E8A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A5F-7AEC-42E2-BCC1-320B0CC156DB}" type="datetime1">
              <a:rPr lang="en-US" smtClean="0"/>
              <a:t>5/11/2025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81A00-1B95-14F7-29D4-29B494C4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A1F50-3D48-ECD4-1371-0E4F378D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69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F4FA-101A-671E-02D0-D031191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44921-BF5A-CA49-46BF-1860376E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B65C5-48BA-30A8-E301-65BF4060C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27BB-7F9D-A5B9-F60E-2BB541828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3AC31-2048-23F8-E71C-28FBA73A8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0CD99-3ECF-4B29-1C61-D6DA2235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DB9B-66C9-4DE5-A32D-56059E5096CF}" type="datetime1">
              <a:rPr lang="en-US" smtClean="0"/>
              <a:t>5/11/2025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898AC-0CD2-9078-B638-B8338A2C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C7C39-05E9-6FAA-336B-9EC6B511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22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F473-54FD-6387-71F1-3A8644B1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9D6BE-096D-D1BD-06B2-4E2C2B44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6733-E9BE-4B0E-8D0E-DC3FFC39FD78}" type="datetime1">
              <a:rPr lang="en-US" smtClean="0"/>
              <a:t>5/11/2025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D2758-06EB-AD8A-1A45-D9A4276C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A2165-73C6-6293-B48F-F299CF52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1D43F-2167-9D62-8BE9-0DF3F1E89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96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E5DD4-AB1C-AB79-781B-98FA8085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7E6-5A45-4866-B7C9-E707159AC262}" type="datetime1">
              <a:rPr lang="en-US" smtClean="0"/>
              <a:t>5/11/2025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84CB0-9802-5235-F374-77A63060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1FEAD-8B15-567A-59F3-1DB8FEAA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0BB55-9BDB-E10D-D6B8-3F0D456FE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6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A61A-FC78-11D2-1B69-558FEBFF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72BE-79AE-7B77-FDF9-9136F657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FFE37-E656-1DD7-F9A3-4F8246940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29C2-4461-F7BD-B6F7-EFB07DCF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4C7E-5681-4582-87BC-9651A5D54F63}" type="datetime1">
              <a:rPr lang="en-US" smtClean="0"/>
              <a:t>5/11/2025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0496B-6FB6-A25F-A4B7-9B99613C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C51CA-7282-91EB-346D-B08E68B0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12533-BD62-729C-C107-C8BE60B9A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59A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23611"/>
            <a:ext cx="11604171" cy="69311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001486"/>
            <a:ext cx="11604171" cy="5270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029" y="6356350"/>
            <a:ext cx="2743200" cy="365125"/>
          </a:xfrm>
        </p:spPr>
        <p:txBody>
          <a:bodyPr/>
          <a:lstStyle/>
          <a:p>
            <a:fld id="{03B11703-651C-48D6-A5A9-7C9AFA1C824B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E469F1-F04B-6756-E265-347733082E71}"/>
              </a:ext>
            </a:extLst>
          </p:cNvPr>
          <p:cNvCxnSpPr/>
          <p:nvPr userDrawn="1"/>
        </p:nvCxnSpPr>
        <p:spPr>
          <a:xfrm>
            <a:off x="258106" y="947277"/>
            <a:ext cx="114549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45011958-8C09-0FA4-DA3B-4DB1FBF3E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95" y="6271591"/>
            <a:ext cx="586409" cy="586409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04ED1D-D212-B282-A98D-AFD7F5B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864" y="6412730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66944-2F04-34F6-29C6-AD021949E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  <p:pic>
        <p:nvPicPr>
          <p:cNvPr id="14" name="Graphic 2">
            <a:extLst>
              <a:ext uri="{FF2B5EF4-FFF2-40B4-BE49-F238E27FC236}">
                <a16:creationId xmlns:a16="http://schemas.microsoft.com/office/drawing/2014/main" id="{ED604242-6BCE-BD11-20FD-6E5021EBB1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679" y="476871"/>
            <a:ext cx="16573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269D-7534-03EA-8631-FE3A3F85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6417E-3B27-EC2B-F248-F98C195F0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35260-60E5-B3D9-54D7-BDE2CF341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A2411-53B5-2FB8-CB95-2876341E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0A7C-3D42-4222-8A31-F769A66A3719}" type="datetime1">
              <a:rPr lang="en-US" smtClean="0"/>
              <a:t>5/11/2025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2B4A3-BA83-FE1F-6879-9F6E7D2D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C374-6492-437C-E721-9BF90D52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BB723-831E-36B0-85DA-D588C80D0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4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70AF-79A5-E5C5-EF5E-6B4836E1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0D256-93C7-A902-B888-4D84A894E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85D3A-A79D-B40F-CC69-7B7F26E1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A42-18CC-47F0-94D5-4043A04437FF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88AF-69BC-3E31-EE0A-07F5C7D4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48FC-7A3E-F28E-BFBA-D0DE86FD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D7F8C-9229-3105-6385-7A832329C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8B748-0418-7BDC-8E0D-08209A2A0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F5694-FFF3-9F3F-326C-F0D849EE5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9210-65CE-4DF3-AE79-E7D21D50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B11F-4274-4ABB-98BB-667D217C9B67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1F1C-43C2-A946-A815-E3961BEA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3BB2-5AED-4A08-0993-FF6E5D81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490FD-6C7E-5EDE-4EA0-A9E0A9E1C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CF12-D9F6-5810-9BA3-36785EAE6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85F5-A051-DD5A-E808-3B17FBCD9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B119-10A7-D78E-3EAF-A2E6D82F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72EC-2C89-4F27-9763-971A1AE5971A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C908F-2F61-2CC6-563D-BEBA1ED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CED2-F604-826C-FF5E-C35412C8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619B-5650-A34A-7519-A6970FD12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4" y="332307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0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DF03-38C8-302F-3917-EFFF655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D658-F56F-8D3E-C818-3C84CCB0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166AE-470C-D217-661A-CD19CB56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0B63-93D8-40AA-81D3-F42B5778F8D4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ED913-FA5C-3602-A62C-2F54941E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50C9-A07F-C6F2-33A3-D9B3038A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09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E812-9FBF-4DDB-CE52-2D1AF589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DFEE5-AFF7-0F27-BA63-9A2B263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7F7E-C395-C86F-100F-A30AAD12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A58A-7D83-4555-9BEF-516FEE1AA017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DADE-8836-721C-F686-AC30AD97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F500A-BE59-B055-8B7E-3F343AF6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263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091-06C7-2FBE-1539-0A354149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6A6EF-CE3F-F6F5-AB4D-5399CBF2D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FED69-2363-3152-3C38-763328B3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BD50F-DCEC-1CDA-24E0-93009E8A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1F7F-38CD-4AAA-A097-270FDC680A0B}" type="datetime1">
              <a:rPr lang="en-US" smtClean="0"/>
              <a:t>5/11/2025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81A00-1B95-14F7-29D4-29B494C4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A1F50-3D48-ECD4-1371-0E4F378D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1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F4FA-101A-671E-02D0-D031191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44921-BF5A-CA49-46BF-1860376E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B65C5-48BA-30A8-E301-65BF4060C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27BB-7F9D-A5B9-F60E-2BB541828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3AC31-2048-23F8-E71C-28FBA73A8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0CD99-3ECF-4B29-1C61-D6DA2235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A913-4455-4C48-A9A5-18CFBFCD50B2}" type="datetime1">
              <a:rPr lang="en-US" smtClean="0"/>
              <a:t>5/11/2025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898AC-0CD2-9078-B638-B8338A2C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C7C39-05E9-6FAA-336B-9EC6B511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99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F473-54FD-6387-71F1-3A8644B1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9D6BE-096D-D1BD-06B2-4E2C2B44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8742-CB93-47FB-B2FE-805A541DFC67}" type="datetime1">
              <a:rPr lang="en-US" smtClean="0"/>
              <a:t>5/11/2025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D2758-06EB-AD8A-1A45-D9A4276C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A2165-73C6-6293-B48F-F299CF52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1D43F-2167-9D62-8BE9-0DF3F1E89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2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E5DD4-AB1C-AB79-781B-98FA8085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D6DC-2901-48C8-89A2-1A0A5D09A494}" type="datetime1">
              <a:rPr lang="en-US" smtClean="0"/>
              <a:t>5/11/2025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84CB0-9802-5235-F374-77A63060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0BB55-9BDB-E10D-D6B8-3F0D456FE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  <p:pic>
        <p:nvPicPr>
          <p:cNvPr id="6" name="Picture 5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6F6628CD-95E7-4499-828C-54F47008C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95" y="6271591"/>
            <a:ext cx="586409" cy="586409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341FEAD-8B15-567A-59F3-1DB8FEAA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220" y="6386852"/>
            <a:ext cx="2743200" cy="365125"/>
          </a:xfrm>
        </p:spPr>
        <p:txBody>
          <a:bodyPr/>
          <a:lstStyle>
            <a:lvl1pPr>
              <a:defRPr lang="el-GR" sz="1600" kern="1200" cap="none" spc="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40B4C96-8CD7-4457-8E52-9CE103A20E27}" type="slidenum">
              <a:rPr lang="en-150" smtClean="0"/>
              <a:pPr/>
              <a:t>‹#›</a:t>
            </a:fld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72811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45C9-A7DB-4B8B-BB8A-ADCDEA406767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98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A61A-FC78-11D2-1B69-558FEBFF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72BE-79AE-7B77-FDF9-9136F657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FFE37-E656-1DD7-F9A3-4F8246940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29C2-4461-F7BD-B6F7-EFB07DCF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0474-AE92-49A4-A74C-429B23ED749B}" type="datetime1">
              <a:rPr lang="en-US" smtClean="0"/>
              <a:t>5/11/2025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0496B-6FB6-A25F-A4B7-9B99613C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C51CA-7282-91EB-346D-B08E68B0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12533-BD62-729C-C107-C8BE60B9A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269D-7534-03EA-8631-FE3A3F85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6417E-3B27-EC2B-F248-F98C195F0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35260-60E5-B3D9-54D7-BDE2CF341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A2411-53B5-2FB8-CB95-2876341E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1F-DB11-4FC5-9815-41CB7ED7EB24}" type="datetime1">
              <a:rPr lang="en-US" smtClean="0"/>
              <a:t>5/11/2025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2B4A3-BA83-FE1F-6879-9F6E7D2D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C374-6492-437C-E721-9BF90D52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BB723-831E-36B0-85DA-D588C80D0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94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70AF-79A5-E5C5-EF5E-6B4836E1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0D256-93C7-A902-B888-4D84A894E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85D3A-A79D-B40F-CC69-7B7F26E1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78A8-6D1F-4D83-9CF5-E474F80436A6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88AF-69BC-3E31-EE0A-07F5C7D4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48FC-7A3E-F28E-BFBA-D0DE86FD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D7F8C-9229-3105-6385-7A832329C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8B748-0418-7BDC-8E0D-08209A2A0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F5694-FFF3-9F3F-326C-F0D849EE5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9210-65CE-4DF3-AE79-E7D21D50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D9EE-4D00-437B-8E8D-6F56775815D1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1F1C-43C2-A946-A815-E3961BEA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3BB2-5AED-4A08-0993-FF6E5D81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490FD-6C7E-5EDE-4EA0-A9E0A9E1C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4C5-754A-4B09-9460-511CA03E1A73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657" y="6355443"/>
            <a:ext cx="2743200" cy="365125"/>
          </a:xfrm>
        </p:spPr>
        <p:txBody>
          <a:bodyPr/>
          <a:lstStyle>
            <a:lvl1pPr>
              <a:defRPr lang="en-US" sz="1600" kern="1200" cap="none" spc="0" baseline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6135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23611"/>
            <a:ext cx="11604171" cy="6931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001486"/>
            <a:ext cx="11604171" cy="5270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029" y="6356350"/>
            <a:ext cx="2743200" cy="365125"/>
          </a:xfrm>
        </p:spPr>
        <p:txBody>
          <a:bodyPr/>
          <a:lstStyle/>
          <a:p>
            <a:fld id="{03B11703-651C-48D6-A5A9-7C9AFA1C824B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E469F1-F04B-6756-E265-347733082E71}"/>
              </a:ext>
            </a:extLst>
          </p:cNvPr>
          <p:cNvCxnSpPr/>
          <p:nvPr userDrawn="1"/>
        </p:nvCxnSpPr>
        <p:spPr>
          <a:xfrm>
            <a:off x="258106" y="947277"/>
            <a:ext cx="114549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45011958-8C09-0FA4-DA3B-4DB1FBF3E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95" y="6271591"/>
            <a:ext cx="586409" cy="586409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04ED1D-D212-B282-A98D-AFD7F5B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0864" y="6412730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66944-2F04-34F6-29C6-AD021949E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4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45C9-A7DB-4B8B-BB8A-ADCDEA406767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371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C0A-6E6D-4299-B73E-141A3FACCBD0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98E8A-3F91-8EFD-14A8-8D68113C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7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3312-B852-44F9-B432-ED3CB154C612}" type="datetime1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DAE89A-A3D2-4200-B384-47B90F153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266" y="3223967"/>
            <a:ext cx="7315200" cy="2001177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8DFD-6935-4A05-80D9-9C22A77AEB1A}" type="datetime1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54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A group of colorful lights&#10;&#10;Description automatically generated">
            <a:extLst>
              <a:ext uri="{FF2B5EF4-FFF2-40B4-BE49-F238E27FC236}">
                <a16:creationId xmlns:a16="http://schemas.microsoft.com/office/drawing/2014/main" id="{78BDB9F9-A0C2-39DB-2821-7D7FF4A68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0503" b="4"/>
          <a:stretch/>
        </p:blipFill>
        <p:spPr>
          <a:xfrm>
            <a:off x="94821" y="1418042"/>
            <a:ext cx="2019160" cy="2019160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pic>
        <p:nvPicPr>
          <p:cNvPr id="10" name="Picture 9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id="{C102C4CC-F557-71A4-785B-1EC42D77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2026" b="4"/>
          <a:stretch/>
        </p:blipFill>
        <p:spPr>
          <a:xfrm>
            <a:off x="1422978" y="2723531"/>
            <a:ext cx="1581330" cy="1581330"/>
          </a:xfrm>
          <a:custGeom>
            <a:avLst/>
            <a:gdLst/>
            <a:ahLst/>
            <a:cxnLst/>
            <a:rect l="l" t="t" r="r" b="b"/>
            <a:pathLst>
              <a:path w="2784784" h="2784784">
                <a:moveTo>
                  <a:pt x="1392392" y="0"/>
                </a:moveTo>
                <a:cubicBezTo>
                  <a:pt x="2161389" y="0"/>
                  <a:pt x="2784784" y="623395"/>
                  <a:pt x="2784784" y="1392392"/>
                </a:cubicBezTo>
                <a:cubicBezTo>
                  <a:pt x="2784784" y="2161389"/>
                  <a:pt x="2161389" y="2784784"/>
                  <a:pt x="1392392" y="2784784"/>
                </a:cubicBezTo>
                <a:cubicBezTo>
                  <a:pt x="623395" y="2784784"/>
                  <a:pt x="0" y="2161389"/>
                  <a:pt x="0" y="1392392"/>
                </a:cubicBezTo>
                <a:cubicBezTo>
                  <a:pt x="0" y="623395"/>
                  <a:pt x="623395" y="0"/>
                  <a:pt x="1392392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4904FE-ADF1-C9F0-0F56-14D50EF69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30" y="398626"/>
            <a:ext cx="3989070" cy="2571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0C999-1267-79BA-5479-E02F16652272}"/>
              </a:ext>
            </a:extLst>
          </p:cNvPr>
          <p:cNvCxnSpPr/>
          <p:nvPr userDrawn="1"/>
        </p:nvCxnSpPr>
        <p:spPr>
          <a:xfrm>
            <a:off x="654035" y="5312231"/>
            <a:ext cx="1124712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EE3FE9A4-8CFA-C340-818E-BE3DC368466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" y="3638744"/>
            <a:ext cx="1828800" cy="18288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7353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C0A-6E6D-4299-B73E-141A3FACCBD0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98E8A-3F91-8EFD-14A8-8D68113C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1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89B8-5235-4176-8DB5-D898EE7C298E}" type="datetime1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E6E0-09DD-F36A-2108-581F23879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3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E0A-CBD3-4139-9EA4-983BFE808C16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C13E2-7082-F9D0-755C-C0F878B9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6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1DF5-6B53-4169-BEF4-38D0B87BC2A0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9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E0C7-32CC-4385-B5AE-B462B9A29282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A63A5-B3BB-C6FC-2AE0-43E9517DB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5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FCF0-4F2A-42CB-BBFD-9CD6196CF4C1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B963E-E056-9B2E-9EE2-AF287F623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0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262D-CDF0-4F2C-B225-9EB6423C60FC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657" y="6355443"/>
            <a:ext cx="2743200" cy="365125"/>
          </a:xfrm>
        </p:spPr>
        <p:txBody>
          <a:bodyPr/>
          <a:lstStyle>
            <a:lvl1pPr>
              <a:defRPr lang="en-US" sz="1600" kern="1200" cap="none" spc="0" baseline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1992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23611"/>
            <a:ext cx="11604171" cy="6931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001486"/>
            <a:ext cx="11604171" cy="5270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029" y="6356350"/>
            <a:ext cx="2743200" cy="365125"/>
          </a:xfrm>
        </p:spPr>
        <p:txBody>
          <a:bodyPr/>
          <a:lstStyle/>
          <a:p>
            <a:fld id="{4AF26942-D2BB-421A-A2A9-8D50A83D157F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E469F1-F04B-6756-E265-347733082E71}"/>
              </a:ext>
            </a:extLst>
          </p:cNvPr>
          <p:cNvCxnSpPr/>
          <p:nvPr userDrawn="1"/>
        </p:nvCxnSpPr>
        <p:spPr>
          <a:xfrm>
            <a:off x="258106" y="947277"/>
            <a:ext cx="114549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45011958-8C09-0FA4-DA3B-4DB1FBF3E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95" y="6271591"/>
            <a:ext cx="586409" cy="586409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04ED1D-D212-B282-A98D-AFD7F5B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649" y="6410513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A9DF8-5454-5B5A-E572-0D065CDA17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3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51EA-6FAA-448C-B563-B441174D2619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82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0BFB-4C01-42D5-A4E7-B955623653AB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78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510-33E6-4763-9C7C-C6EF303F2208}" type="datetime1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8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3312-B852-44F9-B432-ED3CB154C612}" type="datetime1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DAE89A-A3D2-4200-B384-47B90F153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0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266" y="3223967"/>
            <a:ext cx="7315200" cy="2001177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DCB-2B68-4903-9E38-B8BDA9351BEC}" type="datetime1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3554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A group of colorful lights&#10;&#10;Description automatically generated">
            <a:extLst>
              <a:ext uri="{FF2B5EF4-FFF2-40B4-BE49-F238E27FC236}">
                <a16:creationId xmlns:a16="http://schemas.microsoft.com/office/drawing/2014/main" id="{78BDB9F9-A0C2-39DB-2821-7D7FF4A68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0503" b="4"/>
          <a:stretch/>
        </p:blipFill>
        <p:spPr>
          <a:xfrm>
            <a:off x="94821" y="1418042"/>
            <a:ext cx="2019160" cy="2019160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pic>
        <p:nvPicPr>
          <p:cNvPr id="10" name="Picture 9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id="{C102C4CC-F557-71A4-785B-1EC42D77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2026" b="4"/>
          <a:stretch/>
        </p:blipFill>
        <p:spPr>
          <a:xfrm>
            <a:off x="1422978" y="2723531"/>
            <a:ext cx="1581330" cy="1581330"/>
          </a:xfrm>
          <a:custGeom>
            <a:avLst/>
            <a:gdLst/>
            <a:ahLst/>
            <a:cxnLst/>
            <a:rect l="l" t="t" r="r" b="b"/>
            <a:pathLst>
              <a:path w="2784784" h="2784784">
                <a:moveTo>
                  <a:pt x="1392392" y="0"/>
                </a:moveTo>
                <a:cubicBezTo>
                  <a:pt x="2161389" y="0"/>
                  <a:pt x="2784784" y="623395"/>
                  <a:pt x="2784784" y="1392392"/>
                </a:cubicBezTo>
                <a:cubicBezTo>
                  <a:pt x="2784784" y="2161389"/>
                  <a:pt x="2161389" y="2784784"/>
                  <a:pt x="1392392" y="2784784"/>
                </a:cubicBezTo>
                <a:cubicBezTo>
                  <a:pt x="623395" y="2784784"/>
                  <a:pt x="0" y="2161389"/>
                  <a:pt x="0" y="1392392"/>
                </a:cubicBezTo>
                <a:cubicBezTo>
                  <a:pt x="0" y="623395"/>
                  <a:pt x="623395" y="0"/>
                  <a:pt x="1392392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4904FE-ADF1-C9F0-0F56-14D50EF69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30" y="398626"/>
            <a:ext cx="3989070" cy="2571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0C999-1267-79BA-5479-E02F16652272}"/>
              </a:ext>
            </a:extLst>
          </p:cNvPr>
          <p:cNvCxnSpPr/>
          <p:nvPr userDrawn="1"/>
        </p:nvCxnSpPr>
        <p:spPr>
          <a:xfrm>
            <a:off x="654035" y="5312231"/>
            <a:ext cx="1124712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EE3FE9A4-8CFA-C340-818E-BE3DC36846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" y="3660648"/>
            <a:ext cx="1828800" cy="177931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17992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E93-7E93-4017-950E-1D352CC3C6F4}" type="datetime1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42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DC14-54C3-4DAC-BA36-49D7846BB669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D795-6CE6-4077-ADD1-9F793A94DA94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27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0DEE-07CE-4134-BB8B-7329440F52D9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704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C512-5A6A-4495-B821-5E4ACF33513B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9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266" y="3223967"/>
            <a:ext cx="7315200" cy="2001177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8DFD-6935-4A05-80D9-9C22A77AEB1A}" type="datetime1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54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A group of colorful lights&#10;&#10;Description automatically generated">
            <a:extLst>
              <a:ext uri="{FF2B5EF4-FFF2-40B4-BE49-F238E27FC236}">
                <a16:creationId xmlns:a16="http://schemas.microsoft.com/office/drawing/2014/main" id="{78BDB9F9-A0C2-39DB-2821-7D7FF4A68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0503" b="4"/>
          <a:stretch/>
        </p:blipFill>
        <p:spPr>
          <a:xfrm>
            <a:off x="94821" y="1418042"/>
            <a:ext cx="2019160" cy="2019160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pic>
        <p:nvPicPr>
          <p:cNvPr id="10" name="Picture 9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id="{C102C4CC-F557-71A4-785B-1EC42D77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2026" b="4"/>
          <a:stretch/>
        </p:blipFill>
        <p:spPr>
          <a:xfrm>
            <a:off x="1422978" y="2723531"/>
            <a:ext cx="1581330" cy="1581330"/>
          </a:xfrm>
          <a:custGeom>
            <a:avLst/>
            <a:gdLst/>
            <a:ahLst/>
            <a:cxnLst/>
            <a:rect l="l" t="t" r="r" b="b"/>
            <a:pathLst>
              <a:path w="2784784" h="2784784">
                <a:moveTo>
                  <a:pt x="1392392" y="0"/>
                </a:moveTo>
                <a:cubicBezTo>
                  <a:pt x="2161389" y="0"/>
                  <a:pt x="2784784" y="623395"/>
                  <a:pt x="2784784" y="1392392"/>
                </a:cubicBezTo>
                <a:cubicBezTo>
                  <a:pt x="2784784" y="2161389"/>
                  <a:pt x="2161389" y="2784784"/>
                  <a:pt x="1392392" y="2784784"/>
                </a:cubicBezTo>
                <a:cubicBezTo>
                  <a:pt x="623395" y="2784784"/>
                  <a:pt x="0" y="2161389"/>
                  <a:pt x="0" y="1392392"/>
                </a:cubicBezTo>
                <a:cubicBezTo>
                  <a:pt x="0" y="623395"/>
                  <a:pt x="623395" y="0"/>
                  <a:pt x="1392392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4904FE-ADF1-C9F0-0F56-14D50EF69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30" y="398626"/>
            <a:ext cx="3989070" cy="2571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0C999-1267-79BA-5479-E02F16652272}"/>
              </a:ext>
            </a:extLst>
          </p:cNvPr>
          <p:cNvCxnSpPr/>
          <p:nvPr userDrawn="1"/>
        </p:nvCxnSpPr>
        <p:spPr>
          <a:xfrm>
            <a:off x="654035" y="5312231"/>
            <a:ext cx="1124712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EE3FE9A4-8CFA-C340-818E-BE3DC368466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" y="3638744"/>
            <a:ext cx="1828800" cy="18288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774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89B8-5235-4176-8DB5-D898EE7C298E}" type="datetime1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E6E0-09DD-F36A-2108-581F23879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CE0A-CBD3-4139-9EA4-983BFE808C16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C13E2-7082-F9D0-755C-C0F878B9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1DF5-6B53-4169-BEF4-38D0B87BC2A0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4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54C9D30-3497-423C-8AA7-EBDFA2889AD7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96F7D-7A73-B648-44FA-766F447A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D43B2-13CC-4126-9DFF-5A71875B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E027-A15F-21FA-F242-AE72022C2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A855-76D9-41C4-9E7A-585E23688E61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E031-5995-177D-4542-4A1F7C207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1A37-5633-31D9-8A62-0F0FDA8E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5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96F7D-7A73-B648-44FA-766F447A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D43B2-13CC-4126-9DFF-5A71875B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E027-A15F-21FA-F242-AE72022C2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9FC0-2B45-4DF6-AD12-0E5E2DFC29E7}" type="datetime1">
              <a:rPr lang="en-US" smtClean="0"/>
              <a:t>5/11/2025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E031-5995-177D-4542-4A1F7C207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1A37-5633-31D9-8A62-0F0FDA8E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23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54C9D30-3497-423C-8AA7-EBDFA2889AD7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4B802B-B6C6-4A09-8DB4-B1124F993B49}" type="datetime1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20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19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0.svg"/><Relationship Id="rId7" Type="http://schemas.openxmlformats.org/officeDocument/2006/relationships/image" Target="../media/image7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svg"/><Relationship Id="rId21" Type="http://schemas.microsoft.com/office/2007/relationships/hdphoto" Target="../media/hdphoto4.wdp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4.png"/><Relationship Id="rId11" Type="http://schemas.openxmlformats.org/officeDocument/2006/relationships/image" Target="../media/image3.png"/><Relationship Id="rId5" Type="http://schemas.openxmlformats.org/officeDocument/2006/relationships/image" Target="../media/image93.png"/><Relationship Id="rId10" Type="http://schemas.openxmlformats.org/officeDocument/2006/relationships/image" Target="../media/image90.png"/><Relationship Id="rId4" Type="http://schemas.openxmlformats.org/officeDocument/2006/relationships/image" Target="../media/image9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0.sv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6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0.svg"/><Relationship Id="rId7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A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y mosaic&#10;&#10;AI-generated content may be incorrect.">
            <a:extLst>
              <a:ext uri="{FF2B5EF4-FFF2-40B4-BE49-F238E27FC236}">
                <a16:creationId xmlns:a16="http://schemas.microsoft.com/office/drawing/2014/main" id="{34D387A3-80BA-8C13-B575-2F8000D1F6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r="2992"/>
          <a:stretch/>
        </p:blipFill>
        <p:spPr>
          <a:xfrm rot="10800000">
            <a:off x="5076568" y="4161277"/>
            <a:ext cx="3701144" cy="2504381"/>
          </a:xfrm>
          <a:prstGeom prst="rect">
            <a:avLst/>
          </a:prstGeom>
        </p:spPr>
      </p:pic>
      <p:pic>
        <p:nvPicPr>
          <p:cNvPr id="7" name="Picture 6" descr="A blue and grey mosaic&#10;&#10;AI-generated content may be incorrect.">
            <a:extLst>
              <a:ext uri="{FF2B5EF4-FFF2-40B4-BE49-F238E27FC236}">
                <a16:creationId xmlns:a16="http://schemas.microsoft.com/office/drawing/2014/main" id="{CF706B8D-6720-8DD9-F030-405349A8C3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/>
          <a:stretch/>
        </p:blipFill>
        <p:spPr>
          <a:xfrm>
            <a:off x="0" y="4353619"/>
            <a:ext cx="5076568" cy="25043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6E7E27-E36B-9ECB-8484-B89159C7A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10" y="1676216"/>
            <a:ext cx="694657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Ερευνητικό Πρόγραμμα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τους Νέους και τις Νέες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Μονοπάτι Ζωής</a:t>
            </a:r>
            <a:b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</a:t>
            </a:r>
            <a: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A group of colorful lights&#10;&#10;Description automatically generated">
            <a:extLst>
              <a:ext uri="{FF2B5EF4-FFF2-40B4-BE49-F238E27FC236}">
                <a16:creationId xmlns:a16="http://schemas.microsoft.com/office/drawing/2014/main" id="{68AEF5BE-2403-2E0C-EBAB-C6C0610AF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r="9950" b="3"/>
          <a:stretch/>
        </p:blipFill>
        <p:spPr>
          <a:xfrm>
            <a:off x="7519673" y="1998977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5" name="Picture 14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id="{41348B9F-33F2-7E25-915A-0F7F1E40D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12804" b="-5"/>
          <a:stretch/>
        </p:blipFill>
        <p:spPr>
          <a:xfrm>
            <a:off x="9140635" y="9"/>
            <a:ext cx="3051365" cy="3113305"/>
          </a:xfrm>
          <a:custGeom>
            <a:avLst/>
            <a:gdLst/>
            <a:ahLst/>
            <a:cxnLst/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</p:pic>
      <p:pic>
        <p:nvPicPr>
          <p:cNvPr id="16" name="Content Placeholder 4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id="{EE078091-A2CF-18BA-43B2-190766980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8749" b="2"/>
          <a:stretch/>
        </p:blipFill>
        <p:spPr>
          <a:xfrm>
            <a:off x="8490856" y="3292673"/>
            <a:ext cx="3701143" cy="356532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4FB0D351-FCA9-42AB-2798-C743C0BD3CDD}"/>
              </a:ext>
            </a:extLst>
          </p:cNvPr>
          <p:cNvSpPr txBox="1">
            <a:spLocks/>
          </p:cNvSpPr>
          <p:nvPr/>
        </p:nvSpPr>
        <p:spPr>
          <a:xfrm>
            <a:off x="424814" y="5715541"/>
            <a:ext cx="6552662" cy="89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Μάιος 2025</a:t>
            </a:r>
          </a:p>
          <a:p>
            <a:pPr algn="l"/>
            <a:endParaRPr lang="el-GR" dirty="0"/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D00F3429-B985-7EF4-2953-2D53E66A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4217" y="4560519"/>
            <a:ext cx="1657350" cy="21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90998A-0B16-B33F-57EA-233E603D03DA}"/>
              </a:ext>
            </a:extLst>
          </p:cNvPr>
          <p:cNvSpPr txBox="1"/>
          <p:nvPr/>
        </p:nvSpPr>
        <p:spPr>
          <a:xfrm>
            <a:off x="424814" y="4485390"/>
            <a:ext cx="206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Συντάχθηκε για την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569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DF25DEF-60AF-ACA0-D52F-2367A009BE3E}"/>
              </a:ext>
            </a:extLst>
          </p:cNvPr>
          <p:cNvGrpSpPr>
            <a:grpSpLocks noChangeAspect="1"/>
          </p:cNvGrpSpPr>
          <p:nvPr/>
        </p:nvGrpSpPr>
        <p:grpSpPr>
          <a:xfrm>
            <a:off x="3000932" y="1848027"/>
            <a:ext cx="6750377" cy="4346950"/>
            <a:chOff x="3277406" y="1447972"/>
            <a:chExt cx="6355823" cy="4092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1C169B14-48CB-3573-4538-44F04E8BF99F}"/>
                </a:ext>
              </a:extLst>
            </p:cNvPr>
            <p:cNvSpPr/>
            <p:nvPr/>
          </p:nvSpPr>
          <p:spPr>
            <a:xfrm rot="18950937" flipH="1" flipV="1">
              <a:off x="5677391" y="1499163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2">
              <a:extLst>
                <a:ext uri="{FF2B5EF4-FFF2-40B4-BE49-F238E27FC236}">
                  <a16:creationId xmlns:a16="http://schemas.microsoft.com/office/drawing/2014/main" id="{1B73F750-C281-5E46-2EF3-66CEF3D5F588}"/>
                </a:ext>
              </a:extLst>
            </p:cNvPr>
            <p:cNvSpPr/>
            <p:nvPr/>
          </p:nvSpPr>
          <p:spPr>
            <a:xfrm rot="18950937">
              <a:off x="8039292" y="1499210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2">
              <a:extLst>
                <a:ext uri="{FF2B5EF4-FFF2-40B4-BE49-F238E27FC236}">
                  <a16:creationId xmlns:a16="http://schemas.microsoft.com/office/drawing/2014/main" id="{A2553CDF-A262-F66F-000D-D13BF27D5997}"/>
                </a:ext>
              </a:extLst>
            </p:cNvPr>
            <p:cNvSpPr/>
            <p:nvPr/>
          </p:nvSpPr>
          <p:spPr>
            <a:xfrm rot="18950937">
              <a:off x="3277406" y="3837548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3B92A5A-5084-4122-B35A-9C7D79CBB986}"/>
                </a:ext>
              </a:extLst>
            </p:cNvPr>
            <p:cNvSpPr/>
            <p:nvPr/>
          </p:nvSpPr>
          <p:spPr>
            <a:xfrm rot="18950937" flipH="1" flipV="1">
              <a:off x="5598971" y="3906495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">
              <a:extLst>
                <a:ext uri="{FF2B5EF4-FFF2-40B4-BE49-F238E27FC236}">
                  <a16:creationId xmlns:a16="http://schemas.microsoft.com/office/drawing/2014/main" id="{22994F21-016F-AC65-78C7-D58A90592BD7}"/>
                </a:ext>
              </a:extLst>
            </p:cNvPr>
            <p:cNvSpPr/>
            <p:nvPr/>
          </p:nvSpPr>
          <p:spPr>
            <a:xfrm rot="18950937">
              <a:off x="7925359" y="3897664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EB092BF7-9AAE-11F5-819C-E13BD0CFE835}"/>
                </a:ext>
              </a:extLst>
            </p:cNvPr>
            <p:cNvSpPr/>
            <p:nvPr/>
          </p:nvSpPr>
          <p:spPr>
            <a:xfrm rot="18950937">
              <a:off x="3382460" y="1447972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5942C-ECDC-DD42-71E3-1C3F3781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E892552-27C9-CAFA-9223-8131471D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5" y="233787"/>
            <a:ext cx="9627185" cy="432048"/>
          </a:xfrm>
        </p:spPr>
        <p:txBody>
          <a:bodyPr>
            <a:noAutofit/>
          </a:bodyPr>
          <a:lstStyle/>
          <a:p>
            <a:r>
              <a:rPr lang="el-GR" dirty="0"/>
              <a:t>Ψηφίδα: Εργασία</a:t>
            </a:r>
            <a:endParaRPr lang="el-G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4ECBA-0999-D9FF-348B-B68D54EBD0F0}"/>
              </a:ext>
            </a:extLst>
          </p:cNvPr>
          <p:cNvSpPr txBox="1"/>
          <p:nvPr/>
        </p:nvSpPr>
        <p:spPr>
          <a:xfrm>
            <a:off x="199593" y="940231"/>
            <a:ext cx="736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l-GR" b="1" dirty="0"/>
              <a:t>Οι μορφές της εργασίας επαναπροσδιορίζονται σε συνάρτηση με τη ζητούμενη ευελιξία αλλά και την ισορροπία με την προσωπική ζωή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E8756-6A9B-87E3-636E-1C2334642019}"/>
              </a:ext>
            </a:extLst>
          </p:cNvPr>
          <p:cNvSpPr txBox="1"/>
          <p:nvPr/>
        </p:nvSpPr>
        <p:spPr>
          <a:xfrm>
            <a:off x="733406" y="2036234"/>
            <a:ext cx="54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l-GR" sz="18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Μια θέση εργασίας είναι σημαντικό να προσφέρει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D61CE-DDFC-75B6-EB10-EB9955B0066D}"/>
              </a:ext>
            </a:extLst>
          </p:cNvPr>
          <p:cNvSpPr txBox="1"/>
          <p:nvPr/>
        </p:nvSpPr>
        <p:spPr>
          <a:xfrm>
            <a:off x="6948297" y="1174384"/>
            <a:ext cx="420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r"/>
            <a:r>
              <a:rPr lang="el-GR" sz="18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Προτίμηση Επαγγελματικού</a:t>
            </a:r>
            <a:r>
              <a:rPr lang="el-GR" sz="1800" spc="100" dirty="0">
                <a:solidFill>
                  <a:srgbClr val="C00000"/>
                </a:solidFill>
              </a:rPr>
              <a:t> </a:t>
            </a:r>
            <a:r>
              <a:rPr lang="el-GR" sz="18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Μέλλοντος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32C8B-35DF-BF6B-0DED-4AF9DF0ACA62}"/>
              </a:ext>
            </a:extLst>
          </p:cNvPr>
          <p:cNvSpPr txBox="1"/>
          <p:nvPr/>
        </p:nvSpPr>
        <p:spPr>
          <a:xfrm>
            <a:off x="1843194" y="5594603"/>
            <a:ext cx="3544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Ισορροπία εργασίας και προσωπικής ζωής	</a:t>
            </a:r>
            <a:endParaRPr lang="en-GB" sz="1800" b="1" i="0" u="none" strike="noStrike" baseline="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60C82-FB2D-2307-1594-6B1F611C7E7C}"/>
              </a:ext>
            </a:extLst>
          </p:cNvPr>
          <p:cNvSpPr txBox="1"/>
          <p:nvPr/>
        </p:nvSpPr>
        <p:spPr>
          <a:xfrm>
            <a:off x="6639967" y="5875318"/>
            <a:ext cx="3386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Να εργάζονται ως μισθωτοί στον </a:t>
            </a:r>
            <a:r>
              <a:rPr lang="el-GR" sz="1800" b="1" i="0" u="none" strike="noStrike" baseline="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Δ.Τ</a:t>
            </a:r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4" name="Radials">
            <a:extLst>
              <a:ext uri="{FF2B5EF4-FFF2-40B4-BE49-F238E27FC236}">
                <a16:creationId xmlns:a16="http://schemas.microsoft.com/office/drawing/2014/main" id="{3B5641A9-077B-B977-9BD0-AE3B80B21E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18480" y="2708091"/>
            <a:ext cx="1124714" cy="1124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Radials copy 5">
            <a:extLst>
              <a:ext uri="{FF2B5EF4-FFF2-40B4-BE49-F238E27FC236}">
                <a16:creationId xmlns:a16="http://schemas.microsoft.com/office/drawing/2014/main" id="{43548044-681D-AC92-E74F-D75CBD3E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78980" y="4007568"/>
            <a:ext cx="1124714" cy="1124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Radials">
            <a:extLst>
              <a:ext uri="{FF2B5EF4-FFF2-40B4-BE49-F238E27FC236}">
                <a16:creationId xmlns:a16="http://schemas.microsoft.com/office/drawing/2014/main" id="{0804A44A-BBEE-F633-9AC9-95E7113C15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32921" y="5252231"/>
            <a:ext cx="1124714" cy="1124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Radials copy 5">
            <a:extLst>
              <a:ext uri="{FF2B5EF4-FFF2-40B4-BE49-F238E27FC236}">
                <a16:creationId xmlns:a16="http://schemas.microsoft.com/office/drawing/2014/main" id="{E6353740-2E98-5B9C-E219-927AB4A11D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026910" y="4334207"/>
            <a:ext cx="1124712" cy="1124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Radials">
            <a:extLst>
              <a:ext uri="{FF2B5EF4-FFF2-40B4-BE49-F238E27FC236}">
                <a16:creationId xmlns:a16="http://schemas.microsoft.com/office/drawing/2014/main" id="{A368C208-0982-3CF7-9C3A-E620E59D47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027672" y="3084034"/>
            <a:ext cx="1124712" cy="1124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Radials copy 6">
            <a:extLst>
              <a:ext uri="{FF2B5EF4-FFF2-40B4-BE49-F238E27FC236}">
                <a16:creationId xmlns:a16="http://schemas.microsoft.com/office/drawing/2014/main" id="{FA2FB9BD-41BF-6989-393D-1D577495F7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026910" y="5589622"/>
            <a:ext cx="1124712" cy="1124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BusinessOutline22">
            <a:extLst>
              <a:ext uri="{FF2B5EF4-FFF2-40B4-BE49-F238E27FC236}">
                <a16:creationId xmlns:a16="http://schemas.microsoft.com/office/drawing/2014/main" id="{4355F327-ECC3-07AA-C41A-F42F01D9B5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0138" y="5228113"/>
            <a:ext cx="884111" cy="943547"/>
          </a:xfrm>
          <a:prstGeom prst="rect">
            <a:avLst/>
          </a:prstGeom>
        </p:spPr>
      </p:pic>
      <p:pic>
        <p:nvPicPr>
          <p:cNvPr id="23" name="Business-People-Outline-36">
            <a:extLst>
              <a:ext uri="{FF2B5EF4-FFF2-40B4-BE49-F238E27FC236}">
                <a16:creationId xmlns:a16="http://schemas.microsoft.com/office/drawing/2014/main" id="{B6EE1D22-33C9-723E-D863-51C7D607C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0500" y="4105421"/>
            <a:ext cx="904875" cy="861441"/>
          </a:xfrm>
          <a:prstGeom prst="rect">
            <a:avLst/>
          </a:prstGeom>
          <a:effectLst/>
        </p:spPr>
      </p:pic>
      <p:pic>
        <p:nvPicPr>
          <p:cNvPr id="24" name="BusinessOutline1">
            <a:extLst>
              <a:ext uri="{FF2B5EF4-FFF2-40B4-BE49-F238E27FC236}">
                <a16:creationId xmlns:a16="http://schemas.microsoft.com/office/drawing/2014/main" id="{55ABCBEE-99D8-FBD1-AE5C-6487FA82D4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6569" y="1976951"/>
            <a:ext cx="627317" cy="627317"/>
          </a:xfrm>
          <a:prstGeom prst="rect">
            <a:avLst/>
          </a:prstGeom>
        </p:spPr>
      </p:pic>
      <p:pic>
        <p:nvPicPr>
          <p:cNvPr id="25" name="chair-office">
            <a:extLst>
              <a:ext uri="{FF2B5EF4-FFF2-40B4-BE49-F238E27FC236}">
                <a16:creationId xmlns:a16="http://schemas.microsoft.com/office/drawing/2014/main" id="{033DD4D9-A268-723C-31CD-72F229983B7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6587" y="3027440"/>
            <a:ext cx="619963" cy="822960"/>
          </a:xfrm>
          <a:prstGeom prst="rect">
            <a:avLst/>
          </a:prstGeom>
        </p:spPr>
      </p:pic>
      <p:pic>
        <p:nvPicPr>
          <p:cNvPr id="26" name="Business-People-Outline-65">
            <a:extLst>
              <a:ext uri="{FF2B5EF4-FFF2-40B4-BE49-F238E27FC236}">
                <a16:creationId xmlns:a16="http://schemas.microsoft.com/office/drawing/2014/main" id="{53285778-CEF4-7F00-A81A-33ABA2F2B7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9047" y="4461273"/>
            <a:ext cx="864454" cy="822960"/>
          </a:xfrm>
          <a:prstGeom prst="rect">
            <a:avLst/>
          </a:prstGeom>
        </p:spPr>
      </p:pic>
      <p:pic>
        <p:nvPicPr>
          <p:cNvPr id="27" name="Marketing88-O">
            <a:extLst>
              <a:ext uri="{FF2B5EF4-FFF2-40B4-BE49-F238E27FC236}">
                <a16:creationId xmlns:a16="http://schemas.microsoft.com/office/drawing/2014/main" id="{AFDD4FBD-F0F9-8C20-1126-220F818BFD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8243" y="5596664"/>
            <a:ext cx="790043" cy="822960"/>
          </a:xfrm>
          <a:prstGeom prst="rect">
            <a:avLst/>
          </a:prstGeom>
        </p:spPr>
      </p:pic>
      <p:pic>
        <p:nvPicPr>
          <p:cNvPr id="29" name="Radials copy 5">
            <a:extLst>
              <a:ext uri="{FF2B5EF4-FFF2-40B4-BE49-F238E27FC236}">
                <a16:creationId xmlns:a16="http://schemas.microsoft.com/office/drawing/2014/main" id="{F36AE67D-A159-BBE0-EBF6-4BA14E51BC5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10027672" y="1838832"/>
            <a:ext cx="1123950" cy="1123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C36E2F6-A932-EC5A-C707-EB195892617E}"/>
              </a:ext>
            </a:extLst>
          </p:cNvPr>
          <p:cNvSpPr txBox="1"/>
          <p:nvPr/>
        </p:nvSpPr>
        <p:spPr>
          <a:xfrm>
            <a:off x="1892646" y="3230657"/>
            <a:ext cx="1989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Καλές απολαβές</a:t>
            </a:r>
            <a:endParaRPr lang="el-G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1FF671-7A81-07A9-91F5-1AFD7864B506}"/>
              </a:ext>
            </a:extLst>
          </p:cNvPr>
          <p:cNvSpPr txBox="1"/>
          <p:nvPr/>
        </p:nvSpPr>
        <p:spPr>
          <a:xfrm>
            <a:off x="1850360" y="4307056"/>
            <a:ext cx="2448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Καλό εργασιακό περιβάλλον</a:t>
            </a:r>
            <a:endParaRPr lang="el-GR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C480B8-3D7A-592A-D8D4-C57F5C117185}"/>
              </a:ext>
            </a:extLst>
          </p:cNvPr>
          <p:cNvGrpSpPr>
            <a:grpSpLocks noChangeAspect="1"/>
          </p:cNvGrpSpPr>
          <p:nvPr/>
        </p:nvGrpSpPr>
        <p:grpSpPr>
          <a:xfrm>
            <a:off x="3882176" y="2962782"/>
            <a:ext cx="765546" cy="723146"/>
            <a:chOff x="3725641" y="2443203"/>
            <a:chExt cx="887349" cy="83820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EA2DEDC-FFC9-EB3B-1144-4739ECD8AACD}"/>
                </a:ext>
              </a:extLst>
            </p:cNvPr>
            <p:cNvGrpSpPr/>
            <p:nvPr/>
          </p:nvGrpSpPr>
          <p:grpSpPr>
            <a:xfrm>
              <a:off x="3725641" y="2483076"/>
              <a:ext cx="887349" cy="798330"/>
              <a:chOff x="3780025" y="2546686"/>
              <a:chExt cx="887349" cy="798330"/>
            </a:xfrm>
          </p:grpSpPr>
          <p:pic>
            <p:nvPicPr>
              <p:cNvPr id="21" name="hand-holding-dollar">
                <a:extLst>
                  <a:ext uri="{FF2B5EF4-FFF2-40B4-BE49-F238E27FC236}">
                    <a16:creationId xmlns:a16="http://schemas.microsoft.com/office/drawing/2014/main" id="{C7264BC0-B550-EAA1-F3FE-874E58D84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80025" y="2554822"/>
                <a:ext cx="887349" cy="790194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D4D4C8-9435-EB26-A84F-5A0795BC619A}"/>
                  </a:ext>
                </a:extLst>
              </p:cNvPr>
              <p:cNvSpPr/>
              <p:nvPr/>
            </p:nvSpPr>
            <p:spPr>
              <a:xfrm>
                <a:off x="4037251" y="2546686"/>
                <a:ext cx="366329" cy="400580"/>
              </a:xfrm>
              <a:prstGeom prst="rect">
                <a:avLst/>
              </a:prstGeom>
              <a:solidFill>
                <a:srgbClr val="59AB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pic>
          <p:nvPicPr>
            <p:cNvPr id="2" name="euro-sign copy 1">
              <a:extLst>
                <a:ext uri="{FF2B5EF4-FFF2-40B4-BE49-F238E27FC236}">
                  <a16:creationId xmlns:a16="http://schemas.microsoft.com/office/drawing/2014/main" id="{CB501F64-1495-1A25-1E8B-AD31AA9B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37251" y="2443203"/>
              <a:ext cx="312039" cy="50406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3CE2FE-4C59-8DD5-2303-77722B0EA967}"/>
              </a:ext>
            </a:extLst>
          </p:cNvPr>
          <p:cNvSpPr txBox="1"/>
          <p:nvPr/>
        </p:nvSpPr>
        <p:spPr>
          <a:xfrm>
            <a:off x="6948297" y="2040853"/>
            <a:ext cx="3127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Να εργάζονται ως μισθωτοί στον </a:t>
            </a:r>
            <a:r>
              <a:rPr lang="el-GR" sz="1800" b="1" i="0" u="none" strike="noStrike" baseline="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Ι.Τ</a:t>
            </a:r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86A16-FF1A-7E13-9E8B-0474C30190D5}"/>
              </a:ext>
            </a:extLst>
          </p:cNvPr>
          <p:cNvSpPr txBox="1"/>
          <p:nvPr/>
        </p:nvSpPr>
        <p:spPr>
          <a:xfrm>
            <a:off x="6576681" y="3308557"/>
            <a:ext cx="346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Να έχουν φτιάξει μια δική τους επιχείρηση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18D01F-1C50-DEBD-415C-51BF5747A718}"/>
              </a:ext>
            </a:extLst>
          </p:cNvPr>
          <p:cNvSpPr txBox="1"/>
          <p:nvPr/>
        </p:nvSpPr>
        <p:spPr>
          <a:xfrm>
            <a:off x="6072597" y="4611548"/>
            <a:ext cx="4003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8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Να είναι αυτοαπασχολούμενοι/ ελεύθεροι επαγγελματίες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16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3" grpId="0"/>
      <p:bldP spid="32" grpId="0"/>
      <p:bldP spid="34" grpId="0"/>
      <p:bldP spid="6" grpId="0"/>
      <p:bldP spid="1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3E1E60D-9AF4-0078-8CA4-1F27D06CBF57}"/>
              </a:ext>
            </a:extLst>
          </p:cNvPr>
          <p:cNvGrpSpPr>
            <a:grpSpLocks noChangeAspect="1"/>
          </p:cNvGrpSpPr>
          <p:nvPr/>
        </p:nvGrpSpPr>
        <p:grpSpPr>
          <a:xfrm>
            <a:off x="2620487" y="1837136"/>
            <a:ext cx="6750377" cy="4346950"/>
            <a:chOff x="3277406" y="1447972"/>
            <a:chExt cx="6355823" cy="4092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5B750D50-182E-56B3-5800-8CC860DB9BE3}"/>
                </a:ext>
              </a:extLst>
            </p:cNvPr>
            <p:cNvSpPr/>
            <p:nvPr/>
          </p:nvSpPr>
          <p:spPr>
            <a:xfrm rot="18950937" flipH="1" flipV="1">
              <a:off x="5677391" y="1499163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DF3B57DA-8AE7-43DE-E4EF-1D19E437724B}"/>
                </a:ext>
              </a:extLst>
            </p:cNvPr>
            <p:cNvSpPr/>
            <p:nvPr/>
          </p:nvSpPr>
          <p:spPr>
            <a:xfrm rot="18950937">
              <a:off x="8039292" y="1499210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88003654-6891-053B-61A9-E0B8642130D1}"/>
                </a:ext>
              </a:extLst>
            </p:cNvPr>
            <p:cNvSpPr/>
            <p:nvPr/>
          </p:nvSpPr>
          <p:spPr>
            <a:xfrm rot="18950937">
              <a:off x="3277406" y="3837548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1C6A3E4A-F9D1-A4FC-A19A-DAC7E651551C}"/>
                </a:ext>
              </a:extLst>
            </p:cNvPr>
            <p:cNvSpPr/>
            <p:nvPr/>
          </p:nvSpPr>
          <p:spPr>
            <a:xfrm rot="18950937" flipH="1" flipV="1">
              <a:off x="5598971" y="3906495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D212D340-CB99-4895-0CDD-93493721359D}"/>
                </a:ext>
              </a:extLst>
            </p:cNvPr>
            <p:cNvSpPr/>
            <p:nvPr/>
          </p:nvSpPr>
          <p:spPr>
            <a:xfrm rot="18950937">
              <a:off x="7925359" y="3897664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">
              <a:extLst>
                <a:ext uri="{FF2B5EF4-FFF2-40B4-BE49-F238E27FC236}">
                  <a16:creationId xmlns:a16="http://schemas.microsoft.com/office/drawing/2014/main" id="{8E3FC718-8027-4A65-11E8-A2B62460700D}"/>
                </a:ext>
              </a:extLst>
            </p:cNvPr>
            <p:cNvSpPr/>
            <p:nvPr/>
          </p:nvSpPr>
          <p:spPr>
            <a:xfrm rot="18950937">
              <a:off x="3382460" y="1447972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07561-0791-4C1E-43DA-2C23F4AA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591B74C-0637-D7A1-76A2-329FDD5F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40" y="301880"/>
            <a:ext cx="9627185" cy="432048"/>
          </a:xfrm>
        </p:spPr>
        <p:txBody>
          <a:bodyPr>
            <a:noAutofit/>
          </a:bodyPr>
          <a:lstStyle/>
          <a:p>
            <a:r>
              <a:rPr lang="el-GR" sz="3200" dirty="0"/>
              <a:t>Ψηφίδα: Οικογένεια</a:t>
            </a:r>
            <a:endParaRPr lang="el-GR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0EB98-5A84-A315-38DD-DF094B0E57BE}"/>
              </a:ext>
            </a:extLst>
          </p:cNvPr>
          <p:cNvSpPr txBox="1"/>
          <p:nvPr/>
        </p:nvSpPr>
        <p:spPr>
          <a:xfrm>
            <a:off x="184339" y="964615"/>
            <a:ext cx="1155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l-GR" b="1" dirty="0"/>
              <a:t>Η οικογένεια εξακολουθεί να αποτελεί αξία και πλαίσιο ζωής, ενταγμένη όμως σε μια ευρύτερη αντίληψη για τη συντροφικότητα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25964-5028-A825-7CFB-40EBF8D674CB}"/>
              </a:ext>
            </a:extLst>
          </p:cNvPr>
          <p:cNvSpPr txBox="1"/>
          <p:nvPr/>
        </p:nvSpPr>
        <p:spPr>
          <a:xfrm>
            <a:off x="8658330" y="5095247"/>
            <a:ext cx="2947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Υποχρεώσεις και ευθύνες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AEE04-274F-DB1A-6D55-67AB44821B48}"/>
              </a:ext>
            </a:extLst>
          </p:cNvPr>
          <p:cNvSpPr txBox="1"/>
          <p:nvPr/>
        </p:nvSpPr>
        <p:spPr>
          <a:xfrm>
            <a:off x="887604" y="5132593"/>
            <a:ext cx="1858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Χαρά/Ευτυχία</a:t>
            </a:r>
            <a:endParaRPr lang="el-GR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4ADA6-B67C-815C-1AF5-0879BB7D35B1}"/>
              </a:ext>
            </a:extLst>
          </p:cNvPr>
          <p:cNvSpPr txBox="1"/>
          <p:nvPr/>
        </p:nvSpPr>
        <p:spPr>
          <a:xfrm>
            <a:off x="3834223" y="5051473"/>
            <a:ext cx="4284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Μετάδοση των δικών μου αρχών και αξιών στο παιδί/στα παιδιά</a:t>
            </a:r>
            <a:endParaRPr lang="el-GR" sz="2000" dirty="0"/>
          </a:p>
        </p:txBody>
      </p:sp>
      <p:pic>
        <p:nvPicPr>
          <p:cNvPr id="18" name="Icon-73">
            <a:extLst>
              <a:ext uri="{FF2B5EF4-FFF2-40B4-BE49-F238E27FC236}">
                <a16:creationId xmlns:a16="http://schemas.microsoft.com/office/drawing/2014/main" id="{9500A435-F65F-8657-8A31-3C03CBC2D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099" y="2014941"/>
            <a:ext cx="833771" cy="833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Radials copy 7">
            <a:extLst>
              <a:ext uri="{FF2B5EF4-FFF2-40B4-BE49-F238E27FC236}">
                <a16:creationId xmlns:a16="http://schemas.microsoft.com/office/drawing/2014/main" id="{8F2128B7-0025-BE33-81BC-F58BB411D209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87604" y="3058111"/>
            <a:ext cx="19050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Radials copy 8">
            <a:extLst>
              <a:ext uri="{FF2B5EF4-FFF2-40B4-BE49-F238E27FC236}">
                <a16:creationId xmlns:a16="http://schemas.microsoft.com/office/drawing/2014/main" id="{39080B5E-A38A-CB9D-BBC0-618A5465C193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158863" y="3058111"/>
            <a:ext cx="19050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Radials copy 9">
            <a:extLst>
              <a:ext uri="{FF2B5EF4-FFF2-40B4-BE49-F238E27FC236}">
                <a16:creationId xmlns:a16="http://schemas.microsoft.com/office/drawing/2014/main" id="{4BF7AE48-5C6B-9E9A-022B-9E547C0E8FAE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9091073" y="3058111"/>
            <a:ext cx="19050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logo of a person holding hands&#10;&#10;AI-generated content may be incorrect.">
            <a:extLst>
              <a:ext uri="{FF2B5EF4-FFF2-40B4-BE49-F238E27FC236}">
                <a16:creationId xmlns:a16="http://schemas.microsoft.com/office/drawing/2014/main" id="{1044A42C-C9DB-FB1A-4842-BD15C83D3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74" y="2014941"/>
            <a:ext cx="1049933" cy="833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hand holding a chain&#10;&#10;AI-generated content may be incorrect.">
            <a:extLst>
              <a:ext uri="{FF2B5EF4-FFF2-40B4-BE49-F238E27FC236}">
                <a16:creationId xmlns:a16="http://schemas.microsoft.com/office/drawing/2014/main" id="{3A9C5088-2F0F-1B76-DDF0-3DE005DBF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34" y="2014941"/>
            <a:ext cx="952500" cy="75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4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A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FEE2-08D4-D034-0EC4-C412A427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Οι ψηφίδες </a:t>
            </a:r>
            <a:endParaRPr lang="LID4096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1CB7-0615-CD2A-DF48-CA92B4FB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54287-8D79-E8C8-6B71-C7064A833102}"/>
              </a:ext>
            </a:extLst>
          </p:cNvPr>
          <p:cNvGrpSpPr>
            <a:grpSpLocks noChangeAspect="1"/>
          </p:cNvGrpSpPr>
          <p:nvPr/>
        </p:nvGrpSpPr>
        <p:grpSpPr>
          <a:xfrm>
            <a:off x="2541230" y="1528605"/>
            <a:ext cx="6830920" cy="4398817"/>
            <a:chOff x="3277406" y="1447972"/>
            <a:chExt cx="6355823" cy="409287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6F812ED-25A2-FF99-63D2-C498FDDA887A}"/>
                </a:ext>
              </a:extLst>
            </p:cNvPr>
            <p:cNvSpPr/>
            <p:nvPr/>
          </p:nvSpPr>
          <p:spPr>
            <a:xfrm rot="18950937" flipH="1" flipV="1">
              <a:off x="5677391" y="1499163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152C13A-B843-E3AA-F763-6BE52D38F72B}"/>
                </a:ext>
              </a:extLst>
            </p:cNvPr>
            <p:cNvSpPr/>
            <p:nvPr/>
          </p:nvSpPr>
          <p:spPr>
            <a:xfrm rot="18950937">
              <a:off x="8039292" y="1499210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1E71A10F-04B6-F6CE-61D0-57719DC1F1DF}"/>
                </a:ext>
              </a:extLst>
            </p:cNvPr>
            <p:cNvSpPr/>
            <p:nvPr/>
          </p:nvSpPr>
          <p:spPr>
            <a:xfrm rot="18950937">
              <a:off x="3277406" y="3837548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FE55F2E-8B69-9F34-7A62-C941C066FB95}"/>
                </a:ext>
              </a:extLst>
            </p:cNvPr>
            <p:cNvSpPr/>
            <p:nvPr/>
          </p:nvSpPr>
          <p:spPr>
            <a:xfrm rot="18950937" flipH="1" flipV="1">
              <a:off x="5598971" y="3906495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13257DD9-9B3D-6B3F-2E38-396EC4562766}"/>
                </a:ext>
              </a:extLst>
            </p:cNvPr>
            <p:cNvSpPr/>
            <p:nvPr/>
          </p:nvSpPr>
          <p:spPr>
            <a:xfrm rot="18950937">
              <a:off x="7925359" y="3897664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ACF76CD8-DA01-1634-E409-891FDA603C52}"/>
                </a:ext>
              </a:extLst>
            </p:cNvPr>
            <p:cNvSpPr/>
            <p:nvPr/>
          </p:nvSpPr>
          <p:spPr>
            <a:xfrm rot="18950937">
              <a:off x="3382460" y="1447972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8C257C-F882-C962-D7C0-A30C454207B1}"/>
              </a:ext>
            </a:extLst>
          </p:cNvPr>
          <p:cNvSpPr txBox="1"/>
          <p:nvPr/>
        </p:nvSpPr>
        <p:spPr>
          <a:xfrm>
            <a:off x="8302137" y="1072064"/>
            <a:ext cx="3592868" cy="1015663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hangingPunct="0">
              <a:defRPr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r"/>
            <a:r>
              <a:rPr lang="el-GR" b="1" dirty="0"/>
              <a:t>Το μονοπάτι ζωής εμπεριέχει πλήθος ‘ψηφίδων’, όπου διαχρονικές αξίες συμπλέκονται με νέες αξίες σε ένα καινούριο πλαίσιο ζωής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8FF6FE6-8A6E-DC67-499F-CA70A81F9491}"/>
              </a:ext>
            </a:extLst>
          </p:cNvPr>
          <p:cNvGrpSpPr>
            <a:grpSpLocks noChangeAspect="1"/>
          </p:cNvGrpSpPr>
          <p:nvPr/>
        </p:nvGrpSpPr>
        <p:grpSpPr>
          <a:xfrm>
            <a:off x="97738" y="1134514"/>
            <a:ext cx="10840112" cy="4984119"/>
            <a:chOff x="350576" y="2078705"/>
            <a:chExt cx="9038444" cy="4155740"/>
          </a:xfrm>
        </p:grpSpPr>
        <p:pic>
          <p:nvPicPr>
            <p:cNvPr id="3" name="line">
              <a:extLst>
                <a:ext uri="{FF2B5EF4-FFF2-40B4-BE49-F238E27FC236}">
                  <a16:creationId xmlns:a16="http://schemas.microsoft.com/office/drawing/2014/main" id="{7EC789DB-F00D-87C5-0AEC-3456C141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990716" y="4463472"/>
              <a:ext cx="866775" cy="457200"/>
            </a:xfrm>
            <a:prstGeom prst="rect">
              <a:avLst/>
            </a:prstGeom>
          </p:spPr>
        </p:pic>
        <p:pic>
          <p:nvPicPr>
            <p:cNvPr id="14" name="line">
              <a:extLst>
                <a:ext uri="{FF2B5EF4-FFF2-40B4-BE49-F238E27FC236}">
                  <a16:creationId xmlns:a16="http://schemas.microsoft.com/office/drawing/2014/main" id="{08BCAA4F-0B8F-337C-1049-FB681C58F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1990716" y="2437856"/>
              <a:ext cx="1254679" cy="49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quare">
              <a:extLst>
                <a:ext uri="{FF2B5EF4-FFF2-40B4-BE49-F238E27FC236}">
                  <a16:creationId xmlns:a16="http://schemas.microsoft.com/office/drawing/2014/main" id="{485EE098-25FF-1F08-17EE-F8A20094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3570" y="4119716"/>
              <a:ext cx="5505450" cy="476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Body text copy">
              <a:extLst>
                <a:ext uri="{FF2B5EF4-FFF2-40B4-BE49-F238E27FC236}">
                  <a16:creationId xmlns:a16="http://schemas.microsoft.com/office/drawing/2014/main" id="{88E2EE41-9C15-B45E-4C9E-B9C0B2335EA9}"/>
                </a:ext>
              </a:extLst>
            </p:cNvPr>
            <p:cNvSpPr/>
            <p:nvPr/>
          </p:nvSpPr>
          <p:spPr>
            <a:xfrm>
              <a:off x="2988219" y="4672508"/>
              <a:ext cx="1483859" cy="552450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l-GR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Διαχρονικές</a:t>
              </a:r>
              <a:r>
                <a:rPr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αξίες</a:t>
              </a:r>
            </a:p>
          </p:txBody>
        </p:sp>
        <p:sp>
          <p:nvSpPr>
            <p:cNvPr id="40" name="Body text copy">
              <a:extLst>
                <a:ext uri="{FF2B5EF4-FFF2-40B4-BE49-F238E27FC236}">
                  <a16:creationId xmlns:a16="http://schemas.microsoft.com/office/drawing/2014/main" id="{6F4A2734-38EC-2CE9-1CDD-275C7E486449}"/>
                </a:ext>
              </a:extLst>
            </p:cNvPr>
            <p:cNvSpPr/>
            <p:nvPr/>
          </p:nvSpPr>
          <p:spPr>
            <a:xfrm>
              <a:off x="3388270" y="2433791"/>
              <a:ext cx="1143000" cy="276225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0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Νέες</a:t>
              </a:r>
              <a:r>
                <a:rPr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α</a:t>
              </a:r>
              <a:r>
                <a:rPr sz="20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ξίες</a:t>
              </a:r>
              <a:endParaRPr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Body text copy">
              <a:extLst>
                <a:ext uri="{FF2B5EF4-FFF2-40B4-BE49-F238E27FC236}">
                  <a16:creationId xmlns:a16="http://schemas.microsoft.com/office/drawing/2014/main" id="{A51CC1C0-F749-7E00-B938-ECD90A1FD365}"/>
                </a:ext>
              </a:extLst>
            </p:cNvPr>
            <p:cNvSpPr/>
            <p:nvPr/>
          </p:nvSpPr>
          <p:spPr>
            <a:xfrm>
              <a:off x="4588037" y="5454769"/>
              <a:ext cx="975969" cy="574100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Να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έχω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οικονομική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άνεση</a:t>
              </a:r>
              <a:endParaRPr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Body text copy">
              <a:extLst>
                <a:ext uri="{FF2B5EF4-FFF2-40B4-BE49-F238E27FC236}">
                  <a16:creationId xmlns:a16="http://schemas.microsoft.com/office/drawing/2014/main" id="{7B796FB8-DE11-FF68-35CA-0F44459B4BA4}"/>
                </a:ext>
              </a:extLst>
            </p:cNvPr>
            <p:cNvSpPr/>
            <p:nvPr/>
          </p:nvSpPr>
          <p:spPr>
            <a:xfrm>
              <a:off x="4598210" y="3221223"/>
              <a:ext cx="974734" cy="389894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Να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κάνω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τα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ξίδι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α</a:t>
              </a:r>
            </a:p>
          </p:txBody>
        </p:sp>
        <p:sp>
          <p:nvSpPr>
            <p:cNvPr id="43" name="Body text copy">
              <a:extLst>
                <a:ext uri="{FF2B5EF4-FFF2-40B4-BE49-F238E27FC236}">
                  <a16:creationId xmlns:a16="http://schemas.microsoft.com/office/drawing/2014/main" id="{54C5C3F3-A516-9B4E-7991-0B31D4D8437E}"/>
                </a:ext>
              </a:extLst>
            </p:cNvPr>
            <p:cNvSpPr/>
            <p:nvPr/>
          </p:nvSpPr>
          <p:spPr>
            <a:xfrm>
              <a:off x="5794137" y="3165485"/>
              <a:ext cx="1328679" cy="768320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Να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έχω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ισορρο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πία και αρμονία στη ζωή μου</a:t>
              </a:r>
            </a:p>
          </p:txBody>
        </p:sp>
        <p:pic>
          <p:nvPicPr>
            <p:cNvPr id="44" name="Radials">
              <a:extLst>
                <a:ext uri="{FF2B5EF4-FFF2-40B4-BE49-F238E27FC236}">
                  <a16:creationId xmlns:a16="http://schemas.microsoft.com/office/drawing/2014/main" id="{F0A8FB24-4872-4A08-CFF0-67F21BEF5FA7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588036" y="4319741"/>
              <a:ext cx="976732" cy="976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Radials copy">
              <a:extLst>
                <a:ext uri="{FF2B5EF4-FFF2-40B4-BE49-F238E27FC236}">
                  <a16:creationId xmlns:a16="http://schemas.microsoft.com/office/drawing/2014/main" id="{493CA367-9E65-2443-FEBF-BF7789DB0382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4598210" y="2118984"/>
              <a:ext cx="975496" cy="9754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Radials copy">
              <a:extLst>
                <a:ext uri="{FF2B5EF4-FFF2-40B4-BE49-F238E27FC236}">
                  <a16:creationId xmlns:a16="http://schemas.microsoft.com/office/drawing/2014/main" id="{44FE8074-ED21-B328-801D-BCC4776B165D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5872065" y="2078705"/>
              <a:ext cx="975496" cy="9754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Body text copy">
              <a:extLst>
                <a:ext uri="{FF2B5EF4-FFF2-40B4-BE49-F238E27FC236}">
                  <a16:creationId xmlns:a16="http://schemas.microsoft.com/office/drawing/2014/main" id="{95C9F05C-3A96-AE41-807B-05898E521C05}"/>
                </a:ext>
              </a:extLst>
            </p:cNvPr>
            <p:cNvSpPr/>
            <p:nvPr/>
          </p:nvSpPr>
          <p:spPr>
            <a:xfrm>
              <a:off x="5779734" y="5456024"/>
              <a:ext cx="975969" cy="390388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Να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έχω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μι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α καλή δουλειά</a:t>
              </a:r>
            </a:p>
          </p:txBody>
        </p:sp>
        <p:pic>
          <p:nvPicPr>
            <p:cNvPr id="48" name="Radials">
              <a:extLst>
                <a:ext uri="{FF2B5EF4-FFF2-40B4-BE49-F238E27FC236}">
                  <a16:creationId xmlns:a16="http://schemas.microsoft.com/office/drawing/2014/main" id="{7A8AB726-AE23-9537-1561-D2E0B7A5A3EA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5779734" y="4323049"/>
              <a:ext cx="976732" cy="976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head2-full">
              <a:extLst>
                <a:ext uri="{FF2B5EF4-FFF2-40B4-BE49-F238E27FC236}">
                  <a16:creationId xmlns:a16="http://schemas.microsoft.com/office/drawing/2014/main" id="{D706ECFF-BCDD-EBCF-C7B7-97DB5DE2A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0576" y="2681441"/>
              <a:ext cx="2138416" cy="2505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Radials copy 1">
              <a:extLst>
                <a:ext uri="{FF2B5EF4-FFF2-40B4-BE49-F238E27FC236}">
                  <a16:creationId xmlns:a16="http://schemas.microsoft.com/office/drawing/2014/main" id="{3F83FAC0-FB08-0CB8-694D-A47F5A151908}"/>
                </a:ext>
              </a:extLst>
            </p:cNvPr>
            <p:cNvPicPr/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6915336" y="4326327"/>
              <a:ext cx="976732" cy="976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Body text copy copy 1">
              <a:extLst>
                <a:ext uri="{FF2B5EF4-FFF2-40B4-BE49-F238E27FC236}">
                  <a16:creationId xmlns:a16="http://schemas.microsoft.com/office/drawing/2014/main" id="{C2C053EF-F786-9C00-D282-5909560C787C}"/>
                </a:ext>
              </a:extLst>
            </p:cNvPr>
            <p:cNvSpPr/>
            <p:nvPr/>
          </p:nvSpPr>
          <p:spPr>
            <a:xfrm>
              <a:off x="6915331" y="5459303"/>
              <a:ext cx="975969" cy="769294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Να απ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οκτήσω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δικό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μου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σπ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ίτι</a:t>
              </a:r>
              <a:endParaRPr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52" name="Radials copy 1">
              <a:extLst>
                <a:ext uri="{FF2B5EF4-FFF2-40B4-BE49-F238E27FC236}">
                  <a16:creationId xmlns:a16="http://schemas.microsoft.com/office/drawing/2014/main" id="{E165FA34-C0D6-F40A-C35B-1B1F224C13B0}"/>
                </a:ext>
              </a:extLst>
            </p:cNvPr>
            <p:cNvPicPr/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8073507" y="4332175"/>
              <a:ext cx="976732" cy="976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Body text copy copy 1">
              <a:extLst>
                <a:ext uri="{FF2B5EF4-FFF2-40B4-BE49-F238E27FC236}">
                  <a16:creationId xmlns:a16="http://schemas.microsoft.com/office/drawing/2014/main" id="{B027E0C0-5E08-9A9B-323D-23253A7CFEA1}"/>
                </a:ext>
              </a:extLst>
            </p:cNvPr>
            <p:cNvSpPr/>
            <p:nvPr/>
          </p:nvSpPr>
          <p:spPr>
            <a:xfrm>
              <a:off x="8073507" y="5465151"/>
              <a:ext cx="1089303" cy="769294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Να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κάνω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sz="16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οικογένει</a:t>
              </a:r>
              <a:r>
                <a:rPr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α / να αποκτήσω παιδιά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8FE2E04-F429-D669-FC9A-8E0F66688186}"/>
              </a:ext>
            </a:extLst>
          </p:cNvPr>
          <p:cNvGrpSpPr/>
          <p:nvPr/>
        </p:nvGrpSpPr>
        <p:grpSpPr>
          <a:xfrm>
            <a:off x="807109" y="3316278"/>
            <a:ext cx="1171547" cy="1146445"/>
            <a:chOff x="2145479" y="2564862"/>
            <a:chExt cx="1171547" cy="1146445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F65B222-EC86-9D68-BEF3-3375A40F0CA9}"/>
                </a:ext>
              </a:extLst>
            </p:cNvPr>
            <p:cNvGrpSpPr/>
            <p:nvPr/>
          </p:nvGrpSpPr>
          <p:grpSpPr>
            <a:xfrm>
              <a:off x="2241856" y="2564862"/>
              <a:ext cx="1075170" cy="1146445"/>
              <a:chOff x="820464" y="1329095"/>
              <a:chExt cx="1075170" cy="1146445"/>
            </a:xfrm>
          </p:grpSpPr>
          <p:sp>
            <p:nvSpPr>
              <p:cNvPr id="79" name="TextBox 10">
                <a:extLst>
                  <a:ext uri="{FF2B5EF4-FFF2-40B4-BE49-F238E27FC236}">
                    <a16:creationId xmlns:a16="http://schemas.microsoft.com/office/drawing/2014/main" id="{E5C2711C-A924-36E3-4FDA-CF13AE7F6FA9}"/>
                  </a:ext>
                </a:extLst>
              </p:cNvPr>
              <p:cNvSpPr txBox="1"/>
              <p:nvPr/>
            </p:nvSpPr>
            <p:spPr>
              <a:xfrm rot="16250938">
                <a:off x="1580959" y="2160866"/>
                <a:ext cx="308011" cy="3213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80" name="Picture 2" descr="Campus Icon PNG Images, Vectors Free Download - Pngtree">
                <a:extLst>
                  <a:ext uri="{FF2B5EF4-FFF2-40B4-BE49-F238E27FC236}">
                    <a16:creationId xmlns:a16="http://schemas.microsoft.com/office/drawing/2014/main" id="{6620CCE3-9717-6925-62F6-9B0A3ACD2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464" y="1329095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F8C4823-C20E-D703-7FCE-6A428C3806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45479" y="2934800"/>
              <a:ext cx="780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Σπουδές</a:t>
              </a: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D288E56-B275-606D-B70F-6CCE72D5F304}"/>
              </a:ext>
            </a:extLst>
          </p:cNvPr>
          <p:cNvGrpSpPr>
            <a:grpSpLocks noChangeAspect="1"/>
          </p:cNvGrpSpPr>
          <p:nvPr/>
        </p:nvGrpSpPr>
        <p:grpSpPr>
          <a:xfrm>
            <a:off x="1376512" y="3472815"/>
            <a:ext cx="771365" cy="667784"/>
            <a:chOff x="2602110" y="2362446"/>
            <a:chExt cx="977295" cy="846064"/>
          </a:xfrm>
        </p:grpSpPr>
        <p:pic>
          <p:nvPicPr>
            <p:cNvPr id="75" name="Picture 2" descr="Briefcase, case, job, work icon - Free download">
              <a:extLst>
                <a:ext uri="{FF2B5EF4-FFF2-40B4-BE49-F238E27FC236}">
                  <a16:creationId xmlns:a16="http://schemas.microsoft.com/office/drawing/2014/main" id="{AA538C95-264F-962B-D328-00A02D0E4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546" y="2362446"/>
              <a:ext cx="498651" cy="49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62EFE28-1B6B-2B34-6D85-9CA6B1795F12}"/>
                </a:ext>
              </a:extLst>
            </p:cNvPr>
            <p:cNvSpPr txBox="1"/>
            <p:nvPr/>
          </p:nvSpPr>
          <p:spPr>
            <a:xfrm>
              <a:off x="2602110" y="2857560"/>
              <a:ext cx="977295" cy="35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Εργασία</a:t>
              </a: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AA3785-EE55-C0F5-89A0-5AE3E5EE73C7}"/>
              </a:ext>
            </a:extLst>
          </p:cNvPr>
          <p:cNvGrpSpPr>
            <a:grpSpLocks noChangeAspect="1"/>
          </p:cNvGrpSpPr>
          <p:nvPr/>
        </p:nvGrpSpPr>
        <p:grpSpPr>
          <a:xfrm>
            <a:off x="331230" y="3602731"/>
            <a:ext cx="932744" cy="679719"/>
            <a:chOff x="3372323" y="3043903"/>
            <a:chExt cx="1424214" cy="1037869"/>
          </a:xfrm>
        </p:grpSpPr>
        <p:pic>
          <p:nvPicPr>
            <p:cNvPr id="73" name="Picture 6" descr="Euro Coin money - Download free icons">
              <a:extLst>
                <a:ext uri="{FF2B5EF4-FFF2-40B4-BE49-F238E27FC236}">
                  <a16:creationId xmlns:a16="http://schemas.microsoft.com/office/drawing/2014/main" id="{F38F6877-EC5D-B8E8-0974-409CBD352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122" y="3043903"/>
              <a:ext cx="497101" cy="49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916C510-AB04-2369-3D73-6A644C88723E}"/>
                </a:ext>
              </a:extLst>
            </p:cNvPr>
            <p:cNvSpPr txBox="1"/>
            <p:nvPr/>
          </p:nvSpPr>
          <p:spPr>
            <a:xfrm>
              <a:off x="3372323" y="3501779"/>
              <a:ext cx="1424214" cy="579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l-GR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Οικονομική άνεση</a:t>
              </a: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471E4E1-BD5C-E85C-F10B-6DB673C839F4}"/>
              </a:ext>
            </a:extLst>
          </p:cNvPr>
          <p:cNvGrpSpPr>
            <a:grpSpLocks noChangeAspect="1"/>
          </p:cNvGrpSpPr>
          <p:nvPr/>
        </p:nvGrpSpPr>
        <p:grpSpPr>
          <a:xfrm>
            <a:off x="1292694" y="4267339"/>
            <a:ext cx="1067010" cy="598463"/>
            <a:chOff x="6599398" y="3471869"/>
            <a:chExt cx="920241" cy="729715"/>
          </a:xfrm>
        </p:grpSpPr>
        <p:pic>
          <p:nvPicPr>
            <p:cNvPr id="71" name="Picture 2" descr="Download Free Family Basic Rounded Filled icon Icons in PNG &amp; SVG">
              <a:extLst>
                <a:ext uri="{FF2B5EF4-FFF2-40B4-BE49-F238E27FC236}">
                  <a16:creationId xmlns:a16="http://schemas.microsoft.com/office/drawing/2014/main" id="{5A287B83-D008-97E4-7E02-F3A95E26906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974" y="3471869"/>
              <a:ext cx="258710" cy="379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972E2AE-B403-B4DA-791F-889BB5A302C9}"/>
                </a:ext>
              </a:extLst>
            </p:cNvPr>
            <p:cNvSpPr txBox="1"/>
            <p:nvPr/>
          </p:nvSpPr>
          <p:spPr>
            <a:xfrm>
              <a:off x="6599398" y="3863835"/>
              <a:ext cx="920241" cy="33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Οικογένεια</a:t>
              </a: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6A75DFF-B6F2-330D-A61A-77D8D6FEA893}"/>
              </a:ext>
            </a:extLst>
          </p:cNvPr>
          <p:cNvGrpSpPr>
            <a:grpSpLocks noChangeAspect="1"/>
          </p:cNvGrpSpPr>
          <p:nvPr/>
        </p:nvGrpSpPr>
        <p:grpSpPr>
          <a:xfrm>
            <a:off x="884596" y="4107454"/>
            <a:ext cx="716002" cy="664980"/>
            <a:chOff x="4285258" y="3341955"/>
            <a:chExt cx="920241" cy="854663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62E8B7B-A5BE-5136-9B99-43EA913FD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grayscl/>
            </a:blip>
            <a:stretch>
              <a:fillRect/>
            </a:stretch>
          </p:blipFill>
          <p:spPr>
            <a:xfrm>
              <a:off x="4520978" y="3341955"/>
              <a:ext cx="498652" cy="498652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08FBD30-2F2E-B1D7-7038-186DD361AD37}"/>
                </a:ext>
              </a:extLst>
            </p:cNvPr>
            <p:cNvSpPr txBox="1"/>
            <p:nvPr/>
          </p:nvSpPr>
          <p:spPr>
            <a:xfrm>
              <a:off x="4285258" y="3840606"/>
              <a:ext cx="920241" cy="3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Σπίτι </a:t>
              </a: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70E8898-4161-3C30-1BAF-5A8B09FC33C1}"/>
              </a:ext>
            </a:extLst>
          </p:cNvPr>
          <p:cNvGrpSpPr/>
          <p:nvPr/>
        </p:nvGrpSpPr>
        <p:grpSpPr>
          <a:xfrm>
            <a:off x="1360623" y="2384248"/>
            <a:ext cx="920241" cy="768579"/>
            <a:chOff x="5429114" y="2958925"/>
            <a:chExt cx="920241" cy="768579"/>
          </a:xfrm>
        </p:grpSpPr>
        <p:pic>
          <p:nvPicPr>
            <p:cNvPr id="67" name="Picture 2" descr="Travel - Free travel icons">
              <a:extLst>
                <a:ext uri="{FF2B5EF4-FFF2-40B4-BE49-F238E27FC236}">
                  <a16:creationId xmlns:a16="http://schemas.microsoft.com/office/drawing/2014/main" id="{E6EE6C19-6B75-CEA3-9CC3-9C3881FE0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647" y="2958925"/>
              <a:ext cx="498651" cy="49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B5CEBE-0A58-6AD9-14EF-DCDAC13DFE7F}"/>
                </a:ext>
              </a:extLst>
            </p:cNvPr>
            <p:cNvSpPr txBox="1"/>
            <p:nvPr/>
          </p:nvSpPr>
          <p:spPr>
            <a:xfrm>
              <a:off x="5429114" y="3450505"/>
              <a:ext cx="920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Ταξίδια </a:t>
              </a: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9438C97-7435-0DAD-07ED-49ACA5220E9E}"/>
              </a:ext>
            </a:extLst>
          </p:cNvPr>
          <p:cNvGrpSpPr/>
          <p:nvPr/>
        </p:nvGrpSpPr>
        <p:grpSpPr>
          <a:xfrm>
            <a:off x="412196" y="2253273"/>
            <a:ext cx="1209354" cy="1077285"/>
            <a:chOff x="7001493" y="2394020"/>
            <a:chExt cx="1209354" cy="1077285"/>
          </a:xfrm>
        </p:grpSpPr>
        <p:pic>
          <p:nvPicPr>
            <p:cNvPr id="65" name="Picture 2" descr="Download Physicaland Mental Wellness Icon | Wallpapers.com">
              <a:extLst>
                <a:ext uri="{FF2B5EF4-FFF2-40B4-BE49-F238E27FC236}">
                  <a16:creationId xmlns:a16="http://schemas.microsoft.com/office/drawing/2014/main" id="{0DF4E345-EA45-337A-BF4E-AE4D841D2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693" y="2394020"/>
              <a:ext cx="430954" cy="43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66639F-156C-ABB7-799C-328D34B6FE30}"/>
                </a:ext>
              </a:extLst>
            </p:cNvPr>
            <p:cNvSpPr txBox="1"/>
            <p:nvPr/>
          </p:nvSpPr>
          <p:spPr>
            <a:xfrm>
              <a:off x="7001493" y="2824974"/>
              <a:ext cx="1209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Ψυχική &amp; σωματική αρμονία </a:t>
              </a: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3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F7F0FFA-C7A0-3E1E-883F-21296493C4CF}"/>
              </a:ext>
            </a:extLst>
          </p:cNvPr>
          <p:cNvGrpSpPr>
            <a:grpSpLocks noChangeAspect="1"/>
          </p:cNvGrpSpPr>
          <p:nvPr/>
        </p:nvGrpSpPr>
        <p:grpSpPr>
          <a:xfrm>
            <a:off x="4292968" y="2631435"/>
            <a:ext cx="3290063" cy="2118658"/>
            <a:chOff x="3277406" y="1447972"/>
            <a:chExt cx="6355823" cy="4092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95097077-3611-17C5-A428-4625C54319B6}"/>
                </a:ext>
              </a:extLst>
            </p:cNvPr>
            <p:cNvSpPr/>
            <p:nvPr/>
          </p:nvSpPr>
          <p:spPr>
            <a:xfrm rot="18950937" flipH="1" flipV="1">
              <a:off x="5677391" y="1499163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4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Freeform 2">
              <a:extLst>
                <a:ext uri="{FF2B5EF4-FFF2-40B4-BE49-F238E27FC236}">
                  <a16:creationId xmlns:a16="http://schemas.microsoft.com/office/drawing/2014/main" id="{D13B9A43-6552-2CE6-A3F5-68378E15EE22}"/>
                </a:ext>
              </a:extLst>
            </p:cNvPr>
            <p:cNvSpPr/>
            <p:nvPr/>
          </p:nvSpPr>
          <p:spPr>
            <a:xfrm rot="18950937">
              <a:off x="8039292" y="1499210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4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2" name="Freeform 2">
              <a:extLst>
                <a:ext uri="{FF2B5EF4-FFF2-40B4-BE49-F238E27FC236}">
                  <a16:creationId xmlns:a16="http://schemas.microsoft.com/office/drawing/2014/main" id="{07D6A05F-28DA-6732-810B-517C6B480D27}"/>
                </a:ext>
              </a:extLst>
            </p:cNvPr>
            <p:cNvSpPr/>
            <p:nvPr/>
          </p:nvSpPr>
          <p:spPr>
            <a:xfrm rot="18950937">
              <a:off x="3277406" y="3837548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4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8433708-4326-6E24-7DDF-64A1EB7FBB25}"/>
                </a:ext>
              </a:extLst>
            </p:cNvPr>
            <p:cNvSpPr/>
            <p:nvPr/>
          </p:nvSpPr>
          <p:spPr>
            <a:xfrm rot="18950937" flipH="1" flipV="1">
              <a:off x="5598971" y="3906495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4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Freeform 2">
              <a:extLst>
                <a:ext uri="{FF2B5EF4-FFF2-40B4-BE49-F238E27FC236}">
                  <a16:creationId xmlns:a16="http://schemas.microsoft.com/office/drawing/2014/main" id="{C912989F-6243-B449-63FF-6BD377704ADA}"/>
                </a:ext>
              </a:extLst>
            </p:cNvPr>
            <p:cNvSpPr/>
            <p:nvPr/>
          </p:nvSpPr>
          <p:spPr>
            <a:xfrm rot="18950937">
              <a:off x="7925359" y="3897664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4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5" name="Freeform 2">
              <a:extLst>
                <a:ext uri="{FF2B5EF4-FFF2-40B4-BE49-F238E27FC236}">
                  <a16:creationId xmlns:a16="http://schemas.microsoft.com/office/drawing/2014/main" id="{51F240EC-2A81-0B99-F077-B797D9701993}"/>
                </a:ext>
              </a:extLst>
            </p:cNvPr>
            <p:cNvSpPr/>
            <p:nvPr/>
          </p:nvSpPr>
          <p:spPr>
            <a:xfrm rot="18950937">
              <a:off x="3382460" y="1447972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4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3AA1-0F60-828F-2F68-44C78395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E9C920A-851F-2B5E-0797-926F9F52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5" y="233787"/>
            <a:ext cx="11713300" cy="432048"/>
          </a:xfrm>
        </p:spPr>
        <p:txBody>
          <a:bodyPr>
            <a:noAutofit/>
          </a:bodyPr>
          <a:lstStyle/>
          <a:p>
            <a:r>
              <a:rPr lang="el-GR" dirty="0"/>
              <a:t>Διλήμματα και επιλογές ζωής</a:t>
            </a:r>
            <a:endParaRPr lang="el-GR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B2406-0123-7BB3-7CC4-4D099994BD34}"/>
              </a:ext>
            </a:extLst>
          </p:cNvPr>
          <p:cNvSpPr txBox="1"/>
          <p:nvPr/>
        </p:nvSpPr>
        <p:spPr>
          <a:xfrm>
            <a:off x="164885" y="1005354"/>
            <a:ext cx="60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Επικρατεί η προσωπική ελευθερία επιλογών αλλά σε ένα πλαίσιο βραχυπρόθεσμου σχεδιασμού ζωής</a:t>
            </a:r>
            <a:endParaRPr kumimoji="0" lang="el-GR" sz="2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C3D2C-4EB8-06AF-EAAB-1F2DFAD888B0}"/>
              </a:ext>
            </a:extLst>
          </p:cNvPr>
          <p:cNvSpPr txBox="1"/>
          <p:nvPr/>
        </p:nvSpPr>
        <p:spPr>
          <a:xfrm>
            <a:off x="6352377" y="1022312"/>
            <a:ext cx="552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Σε άλλα διλήμματα όμως οι επιλογές δεν είναι σαφείς</a:t>
            </a:r>
          </a:p>
        </p:txBody>
      </p:sp>
      <p:pic>
        <p:nvPicPr>
          <p:cNvPr id="2" name="balance-scale-right">
            <a:extLst>
              <a:ext uri="{FF2B5EF4-FFF2-40B4-BE49-F238E27FC236}">
                <a16:creationId xmlns:a16="http://schemas.microsoft.com/office/drawing/2014/main" id="{DDF7D64C-8050-9BE7-635A-69034F9FCB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8765" y="4650952"/>
            <a:ext cx="1191890" cy="950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1B6F44-EF72-9DCF-A1E9-F9583B693E77}"/>
              </a:ext>
            </a:extLst>
          </p:cNvPr>
          <p:cNvSpPr txBox="1"/>
          <p:nvPr/>
        </p:nvSpPr>
        <p:spPr>
          <a:xfrm>
            <a:off x="1327726" y="2170872"/>
            <a:ext cx="221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b="0" i="0" u="none" strike="noStrike" cap="none" spc="0" normalizeH="0" baseline="0">
                <a:ln w="0"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l-GR" sz="2000" b="1" dirty="0"/>
              <a:t>Βραχυπρόθεσμοι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C617A-F876-4566-2931-5D9CBB02E50A}"/>
              </a:ext>
            </a:extLst>
          </p:cNvPr>
          <p:cNvSpPr txBox="1"/>
          <p:nvPr/>
        </p:nvSpPr>
        <p:spPr>
          <a:xfrm>
            <a:off x="1424625" y="4323195"/>
            <a:ext cx="1469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000" b="1" i="0" u="none" strike="noStrike" kern="1200" cap="none" spc="0" normalizeH="0" baseline="0" noProof="0" dirty="0">
                <a:ln w="0"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Ελευθερία επιλογών</a:t>
            </a:r>
            <a:endParaRPr lang="el-GR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itle copy">
            <a:extLst>
              <a:ext uri="{FF2B5EF4-FFF2-40B4-BE49-F238E27FC236}">
                <a16:creationId xmlns:a16="http://schemas.microsoft.com/office/drawing/2014/main" id="{A8F655EE-FD05-FCA0-645D-0724EE2DBC5F}"/>
              </a:ext>
            </a:extLst>
          </p:cNvPr>
          <p:cNvSpPr/>
          <p:nvPr/>
        </p:nvSpPr>
        <p:spPr>
          <a:xfrm>
            <a:off x="9949" y="2622210"/>
            <a:ext cx="1924050" cy="91440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lang="el-GR"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</a:t>
            </a:r>
            <a:r>
              <a:rPr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BBEEF367-7291-3895-110E-2AFE727B06D4}"/>
              </a:ext>
            </a:extLst>
          </p:cNvPr>
          <p:cNvSpPr/>
          <p:nvPr/>
        </p:nvSpPr>
        <p:spPr>
          <a:xfrm>
            <a:off x="9949" y="4859305"/>
            <a:ext cx="1924050" cy="91440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lang="el-GR"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65</a:t>
            </a:r>
            <a:r>
              <a:rPr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37367-4BB4-A52F-17D3-ED96874AAC70}"/>
              </a:ext>
            </a:extLst>
          </p:cNvPr>
          <p:cNvSpPr txBox="1"/>
          <p:nvPr/>
        </p:nvSpPr>
        <p:spPr>
          <a:xfrm>
            <a:off x="3768629" y="5292773"/>
            <a:ext cx="1586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b="0" i="0" u="none" strike="noStrike" cap="none" spc="0" normalizeH="0" baseline="0">
                <a:ln w="0"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l-GR" sz="2000" b="1" dirty="0"/>
              <a:t>Ασφάλεια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449F08-E724-1564-6C01-FBFFEC93B44E}"/>
              </a:ext>
            </a:extLst>
          </p:cNvPr>
          <p:cNvSpPr txBox="1"/>
          <p:nvPr/>
        </p:nvSpPr>
        <p:spPr>
          <a:xfrm>
            <a:off x="3901573" y="3078403"/>
            <a:ext cx="2450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b="0" i="0" u="none" strike="noStrike" cap="none" spc="0" normalizeH="0" baseline="0">
                <a:ln w="0"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l-GR" sz="2000" b="1" dirty="0"/>
              <a:t>Μακροπρόθεσμοι στόχοι </a:t>
            </a:r>
          </a:p>
        </p:txBody>
      </p:sp>
      <p:pic>
        <p:nvPicPr>
          <p:cNvPr id="28" name="balance-scale-right">
            <a:extLst>
              <a:ext uri="{FF2B5EF4-FFF2-40B4-BE49-F238E27FC236}">
                <a16:creationId xmlns:a16="http://schemas.microsoft.com/office/drawing/2014/main" id="{1365BAA6-DA66-D43B-D632-23EE2C54EC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9683" y="2534805"/>
            <a:ext cx="1191890" cy="950976"/>
          </a:xfrm>
          <a:prstGeom prst="rect">
            <a:avLst/>
          </a:prstGeom>
        </p:spPr>
      </p:pic>
      <p:sp>
        <p:nvSpPr>
          <p:cNvPr id="32" name="Title copy">
            <a:extLst>
              <a:ext uri="{FF2B5EF4-FFF2-40B4-BE49-F238E27FC236}">
                <a16:creationId xmlns:a16="http://schemas.microsoft.com/office/drawing/2014/main" id="{F8CE86AC-76F5-3E1B-A58D-125EF3607DD7}"/>
              </a:ext>
            </a:extLst>
          </p:cNvPr>
          <p:cNvSpPr/>
          <p:nvPr/>
        </p:nvSpPr>
        <p:spPr>
          <a:xfrm>
            <a:off x="6266239" y="2499238"/>
            <a:ext cx="1924050" cy="91440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lang="el-GR"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52</a:t>
            </a:r>
            <a:r>
              <a:rPr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6AD5F-3DA5-4110-548D-195FACF846CF}"/>
              </a:ext>
            </a:extLst>
          </p:cNvPr>
          <p:cNvSpPr txBox="1"/>
          <p:nvPr/>
        </p:nvSpPr>
        <p:spPr>
          <a:xfrm>
            <a:off x="10049660" y="2723941"/>
            <a:ext cx="2450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b="0" i="0" u="none" strike="noStrike" cap="none" spc="0" normalizeH="0" baseline="0">
                <a:ln w="0"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l-GR" sz="2000" b="1" dirty="0"/>
              <a:t>Εμπειρίες εντός οικογένειας </a:t>
            </a:r>
          </a:p>
        </p:txBody>
      </p:sp>
      <p:pic>
        <p:nvPicPr>
          <p:cNvPr id="34" name="balance-scale-right">
            <a:extLst>
              <a:ext uri="{FF2B5EF4-FFF2-40B4-BE49-F238E27FC236}">
                <a16:creationId xmlns:a16="http://schemas.microsoft.com/office/drawing/2014/main" id="{407435C8-441E-31ED-9978-DA0599E99C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02077" y="2367712"/>
            <a:ext cx="1187571" cy="947530"/>
          </a:xfrm>
          <a:prstGeom prst="rect">
            <a:avLst/>
          </a:prstGeom>
        </p:spPr>
      </p:pic>
      <p:sp>
        <p:nvSpPr>
          <p:cNvPr id="35" name="Title copy">
            <a:extLst>
              <a:ext uri="{FF2B5EF4-FFF2-40B4-BE49-F238E27FC236}">
                <a16:creationId xmlns:a16="http://schemas.microsoft.com/office/drawing/2014/main" id="{83F72F38-0A55-6206-C44B-B42447708DF9}"/>
              </a:ext>
            </a:extLst>
          </p:cNvPr>
          <p:cNvSpPr/>
          <p:nvPr/>
        </p:nvSpPr>
        <p:spPr>
          <a:xfrm>
            <a:off x="6270486" y="4857117"/>
            <a:ext cx="1924050" cy="91440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lang="el-GR"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51</a:t>
            </a:r>
            <a:r>
              <a:rPr sz="48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29ADAA-E012-17CC-941E-5258BD4A3757}"/>
              </a:ext>
            </a:extLst>
          </p:cNvPr>
          <p:cNvSpPr txBox="1"/>
          <p:nvPr/>
        </p:nvSpPr>
        <p:spPr>
          <a:xfrm>
            <a:off x="7463005" y="1969403"/>
            <a:ext cx="2204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b="0" i="0" u="none" strike="noStrike" cap="none" spc="0" normalizeH="0" baseline="0">
                <a:ln w="0"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l-GR" sz="2000" b="1" dirty="0"/>
              <a:t>Εμπειρίες εκτός οικογένειας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EBC106-4577-B063-3A3B-698A46333840}"/>
              </a:ext>
            </a:extLst>
          </p:cNvPr>
          <p:cNvSpPr txBox="1"/>
          <p:nvPr/>
        </p:nvSpPr>
        <p:spPr>
          <a:xfrm>
            <a:off x="7854160" y="4433211"/>
            <a:ext cx="1883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n w="0"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Σταθερή δουλειά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E652F4-4418-BA7B-821F-B8226C734C2A}"/>
              </a:ext>
            </a:extLst>
          </p:cNvPr>
          <p:cNvSpPr txBox="1"/>
          <p:nvPr/>
        </p:nvSpPr>
        <p:spPr>
          <a:xfrm>
            <a:off x="10124010" y="5182903"/>
            <a:ext cx="2078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n w="0"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Ρίσκο</a:t>
            </a:r>
            <a:r>
              <a:rPr lang="en-US" sz="2000" b="1" dirty="0">
                <a:ln w="0"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l-GR" sz="2000" b="1" dirty="0">
              <a:ln w="0"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4" name="balance-scale-right">
            <a:extLst>
              <a:ext uri="{FF2B5EF4-FFF2-40B4-BE49-F238E27FC236}">
                <a16:creationId xmlns:a16="http://schemas.microsoft.com/office/drawing/2014/main" id="{92060756-C465-6D7C-2C05-74C8C1AA71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2844" y="4635483"/>
            <a:ext cx="1187571" cy="9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3" grpId="0"/>
      <p:bldP spid="14" grpId="0"/>
      <p:bldP spid="16" grpId="0"/>
      <p:bldP spid="27" grpId="0"/>
      <p:bldP spid="32" grpId="0"/>
      <p:bldP spid="33" grpId="0"/>
      <p:bldP spid="35" grpId="0"/>
      <p:bldP spid="39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A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2C9B-0777-57BA-F232-D808FAD2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02" y="-49604"/>
            <a:ext cx="6028994" cy="69311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«Φτιάξε το δικό σου μονοπάτι»</a:t>
            </a:r>
            <a:endParaRPr lang="LID4096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C617C-0BA0-3117-94B8-6A163607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FE8380-119E-B109-508A-BB5F97049647}"/>
              </a:ext>
            </a:extLst>
          </p:cNvPr>
          <p:cNvSpPr txBox="1"/>
          <p:nvPr/>
        </p:nvSpPr>
        <p:spPr>
          <a:xfrm>
            <a:off x="17297" y="489282"/>
            <a:ext cx="12013216" cy="2353658"/>
          </a:xfrm>
          <a:prstGeom prst="rect">
            <a:avLst/>
          </a:prstGeom>
          <a:solidFill>
            <a:srgbClr val="59ABF7"/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Στη σημερινή εποχή η μεγάλη πρόκληση είναι να συλλάβουμε νέα / συνδυαστικά μοντέλα ζωής για τους νέους –</a:t>
            </a:r>
            <a:r>
              <a:rPr kumimoji="0" lang="el-G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και μαζί με τους νέους</a:t>
            </a:r>
          </a:p>
          <a:p>
            <a:pPr marL="285750" indent="-285750">
              <a:lnSpc>
                <a:spcPts val="3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l-GR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Εδώ εντοπίζεται ο ρόλος της Πολιτείας και όλων των φορέων που ενδιαφέρονται να στηρίξουν τους νέους ανθρώπους</a:t>
            </a:r>
          </a:p>
          <a:p>
            <a:pPr marL="285750" indent="-285750">
              <a:lnSpc>
                <a:spcPts val="3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l-GR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Να προσφέρει εργαλεία και να άρει εμπόδια προκειμένου οι νέοι και οι νέες να μπορέσουν να τοποθετήσουν τις «ψηφίδες» που επιθυμούν σε ένα πραγματοποιήσιμο μονοπάτι ζωής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9FD57-45EC-B0EF-EFC7-E6000FE21A99}"/>
              </a:ext>
            </a:extLst>
          </p:cNvPr>
          <p:cNvSpPr txBox="1">
            <a:spLocks/>
          </p:cNvSpPr>
          <p:nvPr/>
        </p:nvSpPr>
        <p:spPr>
          <a:xfrm>
            <a:off x="8784298" y="2842940"/>
            <a:ext cx="3167542" cy="3936563"/>
          </a:xfrm>
          <a:prstGeom prst="flowChart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μπορούσαμε, λοιπόν, ως Πολιτεία και ως ενδιαφερόμενοι φορείς να επινοήσουμε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για παράδειγμα “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hubs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”– που να προσελκύσουν νέους κατοίκους και να διαμορφώσουν νέους όρους κοινής ζωής;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631A468-B453-7496-E6B7-8D3885A2B553}"/>
              </a:ext>
            </a:extLst>
          </p:cNvPr>
          <p:cNvGrpSpPr>
            <a:grpSpLocks noChangeAspect="1"/>
          </p:cNvGrpSpPr>
          <p:nvPr/>
        </p:nvGrpSpPr>
        <p:grpSpPr>
          <a:xfrm>
            <a:off x="-3765" y="3015691"/>
            <a:ext cx="8686800" cy="3352883"/>
            <a:chOff x="-35946" y="2671270"/>
            <a:chExt cx="9845382" cy="3800068"/>
          </a:xfrm>
        </p:grpSpPr>
        <p:pic>
          <p:nvPicPr>
            <p:cNvPr id="5" name="Picture 4" descr="A blue and grey mosaic&#10;&#10;AI-generated content may be incorrect.">
              <a:extLst>
                <a:ext uri="{FF2B5EF4-FFF2-40B4-BE49-F238E27FC236}">
                  <a16:creationId xmlns:a16="http://schemas.microsoft.com/office/drawing/2014/main" id="{37D1FF7C-50D1-9387-59DD-31065C56CD5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4"/>
            <a:stretch/>
          </p:blipFill>
          <p:spPr>
            <a:xfrm>
              <a:off x="640196" y="2671270"/>
              <a:ext cx="8451707" cy="3800068"/>
            </a:xfrm>
            <a:prstGeom prst="rect">
              <a:avLst/>
            </a:prstGeom>
          </p:spPr>
        </p:pic>
        <p:sp>
          <p:nvSpPr>
            <p:cNvPr id="15" name="Free-form: Shape 8">
              <a:extLst>
                <a:ext uri="{FF2B5EF4-FFF2-40B4-BE49-F238E27FC236}">
                  <a16:creationId xmlns:a16="http://schemas.microsoft.com/office/drawing/2014/main" id="{9BBCFE2B-C85B-C40F-CC7E-838E06C3BAE2}"/>
                </a:ext>
              </a:extLst>
            </p:cNvPr>
            <p:cNvSpPr/>
            <p:nvPr/>
          </p:nvSpPr>
          <p:spPr>
            <a:xfrm>
              <a:off x="-35946" y="4106848"/>
              <a:ext cx="9845382" cy="1029739"/>
            </a:xfrm>
            <a:custGeom>
              <a:avLst/>
              <a:gdLst>
                <a:gd name="connsiteX0" fmla="*/ 0 w 9845382"/>
                <a:gd name="connsiteY0" fmla="*/ 108531 h 1029739"/>
                <a:gd name="connsiteX1" fmla="*/ 2224154 w 9845382"/>
                <a:gd name="connsiteY1" fmla="*/ 379859 h 1029739"/>
                <a:gd name="connsiteX2" fmla="*/ 2558554 w 9845382"/>
                <a:gd name="connsiteY2" fmla="*/ 943388 h 1029739"/>
                <a:gd name="connsiteX3" fmla="*/ 3981702 w 9845382"/>
                <a:gd name="connsiteY3" fmla="*/ 601097 h 1029739"/>
                <a:gd name="connsiteX4" fmla="*/ 4868253 w 9845382"/>
                <a:gd name="connsiteY4" fmla="*/ 1022700 h 1029739"/>
                <a:gd name="connsiteX5" fmla="*/ 5389296 w 9845382"/>
                <a:gd name="connsiteY5" fmla="*/ 179494 h 1029739"/>
                <a:gd name="connsiteX6" fmla="*/ 7154622 w 9845382"/>
                <a:gd name="connsiteY6" fmla="*/ 717977 h 1029739"/>
                <a:gd name="connsiteX7" fmla="*/ 9503204 w 9845382"/>
                <a:gd name="connsiteY7" fmla="*/ 87660 h 1029739"/>
                <a:gd name="connsiteX8" fmla="*/ 9845382 w 9845382"/>
                <a:gd name="connsiteY8" fmla="*/ 0 h 102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5382" h="1029739" fill="none" extrusionOk="0">
                  <a:moveTo>
                    <a:pt x="0" y="108531"/>
                  </a:moveTo>
                  <a:cubicBezTo>
                    <a:pt x="856801" y="174910"/>
                    <a:pt x="1868795" y="203197"/>
                    <a:pt x="2224154" y="379859"/>
                  </a:cubicBezTo>
                  <a:cubicBezTo>
                    <a:pt x="2668617" y="520082"/>
                    <a:pt x="2217692" y="889687"/>
                    <a:pt x="2558554" y="943388"/>
                  </a:cubicBezTo>
                  <a:cubicBezTo>
                    <a:pt x="2849448" y="964090"/>
                    <a:pt x="3583540" y="598245"/>
                    <a:pt x="3981702" y="601097"/>
                  </a:cubicBezTo>
                  <a:cubicBezTo>
                    <a:pt x="4373834" y="583875"/>
                    <a:pt x="4656670" y="1081692"/>
                    <a:pt x="4868253" y="1022700"/>
                  </a:cubicBezTo>
                  <a:cubicBezTo>
                    <a:pt x="5147453" y="946419"/>
                    <a:pt x="5094715" y="268662"/>
                    <a:pt x="5389296" y="179494"/>
                  </a:cubicBezTo>
                  <a:cubicBezTo>
                    <a:pt x="5812101" y="79298"/>
                    <a:pt x="6465438" y="714735"/>
                    <a:pt x="7154622" y="717977"/>
                  </a:cubicBezTo>
                  <a:cubicBezTo>
                    <a:pt x="7752180" y="754709"/>
                    <a:pt x="9129646" y="214971"/>
                    <a:pt x="9503204" y="87660"/>
                  </a:cubicBezTo>
                  <a:cubicBezTo>
                    <a:pt x="9948233" y="-38294"/>
                    <a:pt x="9785536" y="24763"/>
                    <a:pt x="9845382" y="0"/>
                  </a:cubicBezTo>
                </a:path>
                <a:path w="9845382" h="1029739" stroke="0" extrusionOk="0">
                  <a:moveTo>
                    <a:pt x="0" y="108531"/>
                  </a:moveTo>
                  <a:cubicBezTo>
                    <a:pt x="857754" y="202393"/>
                    <a:pt x="1854385" y="271089"/>
                    <a:pt x="2224154" y="379859"/>
                  </a:cubicBezTo>
                  <a:cubicBezTo>
                    <a:pt x="2651502" y="526861"/>
                    <a:pt x="2234936" y="922353"/>
                    <a:pt x="2558554" y="943388"/>
                  </a:cubicBezTo>
                  <a:cubicBezTo>
                    <a:pt x="2862761" y="974426"/>
                    <a:pt x="3583049" y="521734"/>
                    <a:pt x="3981702" y="601097"/>
                  </a:cubicBezTo>
                  <a:cubicBezTo>
                    <a:pt x="4340858" y="615881"/>
                    <a:pt x="4627776" y="1086032"/>
                    <a:pt x="4868253" y="1022700"/>
                  </a:cubicBezTo>
                  <a:cubicBezTo>
                    <a:pt x="5101373" y="927610"/>
                    <a:pt x="5086100" y="194011"/>
                    <a:pt x="5389296" y="179494"/>
                  </a:cubicBezTo>
                  <a:cubicBezTo>
                    <a:pt x="5658605" y="92355"/>
                    <a:pt x="6420249" y="722055"/>
                    <a:pt x="7154622" y="717977"/>
                  </a:cubicBezTo>
                  <a:cubicBezTo>
                    <a:pt x="7758187" y="666537"/>
                    <a:pt x="9023168" y="197802"/>
                    <a:pt x="9503204" y="87660"/>
                  </a:cubicBezTo>
                  <a:cubicBezTo>
                    <a:pt x="9948803" y="-29898"/>
                    <a:pt x="9779800" y="29115"/>
                    <a:pt x="9845382" y="0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arrow" w="med" len="med"/>
              <a:extLst>
                <a:ext uri="{C807C97D-BFC1-408E-A445-0C87EB9F89A2}">
                  <ask:lineSketchStyleProps xmlns:ask="http://schemas.microsoft.com/office/drawing/2018/sketchyshapes" sd="2558881134">
                    <a:custGeom>
                      <a:avLst/>
                      <a:gdLst>
                        <a:gd name="connsiteX0" fmla="*/ 0 w 10818975"/>
                        <a:gd name="connsiteY0" fmla="*/ 222191 h 2108130"/>
                        <a:gd name="connsiteX1" fmla="*/ 2444097 w 10818975"/>
                        <a:gd name="connsiteY1" fmla="*/ 777667 h 2108130"/>
                        <a:gd name="connsiteX2" fmla="*/ 2811566 w 10818975"/>
                        <a:gd name="connsiteY2" fmla="*/ 1931349 h 2108130"/>
                        <a:gd name="connsiteX3" fmla="*/ 4375446 w 10818975"/>
                        <a:gd name="connsiteY3" fmla="*/ 1230594 h 2108130"/>
                        <a:gd name="connsiteX4" fmla="*/ 5349667 w 10818975"/>
                        <a:gd name="connsiteY4" fmla="*/ 2093720 h 2108130"/>
                        <a:gd name="connsiteX5" fmla="*/ 5922235 w 10818975"/>
                        <a:gd name="connsiteY5" fmla="*/ 367469 h 2108130"/>
                        <a:gd name="connsiteX6" fmla="*/ 7862131 w 10818975"/>
                        <a:gd name="connsiteY6" fmla="*/ 1469877 h 2108130"/>
                        <a:gd name="connsiteX7" fmla="*/ 10442960 w 10818975"/>
                        <a:gd name="connsiteY7" fmla="*/ 179462 h 2108130"/>
                        <a:gd name="connsiteX8" fmla="*/ 10818975 w 10818975"/>
                        <a:gd name="connsiteY8" fmla="*/ 0 h 2108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818975" h="2108130">
                          <a:moveTo>
                            <a:pt x="0" y="222191"/>
                          </a:moveTo>
                          <a:cubicBezTo>
                            <a:pt x="987751" y="357499"/>
                            <a:pt x="1975503" y="492807"/>
                            <a:pt x="2444097" y="777667"/>
                          </a:cubicBezTo>
                          <a:cubicBezTo>
                            <a:pt x="2912691" y="1062527"/>
                            <a:pt x="2489675" y="1855861"/>
                            <a:pt x="2811566" y="1931349"/>
                          </a:cubicBezTo>
                          <a:cubicBezTo>
                            <a:pt x="3133457" y="2006837"/>
                            <a:pt x="3952429" y="1203532"/>
                            <a:pt x="4375446" y="1230594"/>
                          </a:cubicBezTo>
                          <a:cubicBezTo>
                            <a:pt x="4798463" y="1257656"/>
                            <a:pt x="5091869" y="2237574"/>
                            <a:pt x="5349667" y="2093720"/>
                          </a:cubicBezTo>
                          <a:cubicBezTo>
                            <a:pt x="5607465" y="1949866"/>
                            <a:pt x="5503491" y="471443"/>
                            <a:pt x="5922235" y="367469"/>
                          </a:cubicBezTo>
                          <a:cubicBezTo>
                            <a:pt x="6340979" y="263495"/>
                            <a:pt x="7108677" y="1501211"/>
                            <a:pt x="7862131" y="1469877"/>
                          </a:cubicBezTo>
                          <a:cubicBezTo>
                            <a:pt x="8615585" y="1438543"/>
                            <a:pt x="9950153" y="424441"/>
                            <a:pt x="10442960" y="179462"/>
                          </a:cubicBezTo>
                          <a:cubicBezTo>
                            <a:pt x="10935767" y="-65517"/>
                            <a:pt x="10752033" y="42729"/>
                            <a:pt x="10818975" y="0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A5948F-781B-570D-F0A5-C4331E3D72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59815" y="4670774"/>
              <a:ext cx="771365" cy="609054"/>
              <a:chOff x="2686788" y="2362446"/>
              <a:chExt cx="977295" cy="771654"/>
            </a:xfrm>
          </p:grpSpPr>
          <p:pic>
            <p:nvPicPr>
              <p:cNvPr id="12" name="Picture 2" descr="Briefcase, case, job, work icon - Free download">
                <a:extLst>
                  <a:ext uri="{FF2B5EF4-FFF2-40B4-BE49-F238E27FC236}">
                    <a16:creationId xmlns:a16="http://schemas.microsoft.com/office/drawing/2014/main" id="{F11FA850-2AD0-7161-D3E4-B36F789B0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0546" y="2362446"/>
                <a:ext cx="498651" cy="49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7B6BE7-EB76-065A-47BD-49E334257920}"/>
                  </a:ext>
                </a:extLst>
              </p:cNvPr>
              <p:cNvSpPr txBox="1"/>
              <p:nvPr/>
            </p:nvSpPr>
            <p:spPr>
              <a:xfrm>
                <a:off x="2686788" y="2783150"/>
                <a:ext cx="977295" cy="350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Εργασία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2AAAB0F-53BF-CDD6-71AE-580799D161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95651" y="4794959"/>
              <a:ext cx="1128068" cy="701176"/>
              <a:chOff x="3373434" y="3009816"/>
              <a:chExt cx="1722457" cy="1070631"/>
            </a:xfrm>
          </p:grpSpPr>
          <p:pic>
            <p:nvPicPr>
              <p:cNvPr id="17" name="Picture 6" descr="Euro Coin money - Download free icons">
                <a:extLst>
                  <a:ext uri="{FF2B5EF4-FFF2-40B4-BE49-F238E27FC236}">
                    <a16:creationId xmlns:a16="http://schemas.microsoft.com/office/drawing/2014/main" id="{9597A54C-AAC6-07A7-B250-2CAEFB76F4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784" y="3009816"/>
                <a:ext cx="497102" cy="49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E5A5D-C097-5BBA-7255-355447678373}"/>
                  </a:ext>
                </a:extLst>
              </p:cNvPr>
              <p:cNvSpPr txBox="1"/>
              <p:nvPr/>
            </p:nvSpPr>
            <p:spPr>
              <a:xfrm>
                <a:off x="3373434" y="3432421"/>
                <a:ext cx="1722457" cy="648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Οικονομική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άνεση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326F99-9FB4-01BA-0FA2-61211DE8D3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7321" y="3927786"/>
              <a:ext cx="1148388" cy="635408"/>
              <a:chOff x="6529215" y="3471869"/>
              <a:chExt cx="990425" cy="774762"/>
            </a:xfrm>
          </p:grpSpPr>
          <p:pic>
            <p:nvPicPr>
              <p:cNvPr id="20" name="Picture 2" descr="Download Free Family Basic Rounded Filled icon Icons in PNG &amp; SVG">
                <a:extLst>
                  <a:ext uri="{FF2B5EF4-FFF2-40B4-BE49-F238E27FC236}">
                    <a16:creationId xmlns:a16="http://schemas.microsoft.com/office/drawing/2014/main" id="{65E1E33B-6F22-62B0-723B-112D859F07A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9974" y="3471869"/>
                <a:ext cx="313755" cy="473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362ABB-FCEF-800C-373F-5D4B7232C240}"/>
                  </a:ext>
                </a:extLst>
              </p:cNvPr>
              <p:cNvSpPr txBox="1"/>
              <p:nvPr/>
            </p:nvSpPr>
            <p:spPr>
              <a:xfrm>
                <a:off x="6529215" y="3863835"/>
                <a:ext cx="990425" cy="38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Οικογένεια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ADE5FE8-9979-9A8F-0EA4-8557544F0F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76535" y="2824955"/>
              <a:ext cx="716002" cy="739946"/>
              <a:chOff x="4324021" y="3341953"/>
              <a:chExt cx="920241" cy="95101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9309C3A-2635-149E-07C8-03B93F106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0974" y="3341953"/>
                <a:ext cx="581478" cy="581476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590245-0FC7-B33F-2892-1ACB6188B990}"/>
                  </a:ext>
                </a:extLst>
              </p:cNvPr>
              <p:cNvSpPr txBox="1"/>
              <p:nvPr/>
            </p:nvSpPr>
            <p:spPr>
              <a:xfrm>
                <a:off x="4324021" y="3936953"/>
                <a:ext cx="920241" cy="356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Σπίτι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endPara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9254136-A16F-4B8E-45D8-0FA5F6051D59}"/>
                </a:ext>
              </a:extLst>
            </p:cNvPr>
            <p:cNvGrpSpPr/>
            <p:nvPr/>
          </p:nvGrpSpPr>
          <p:grpSpPr>
            <a:xfrm>
              <a:off x="7548679" y="4061082"/>
              <a:ext cx="920241" cy="825321"/>
              <a:chOff x="5429114" y="2902183"/>
              <a:chExt cx="920241" cy="825321"/>
            </a:xfrm>
          </p:grpSpPr>
          <p:pic>
            <p:nvPicPr>
              <p:cNvPr id="26" name="Picture 2" descr="Travel - Free travel icons">
                <a:extLst>
                  <a:ext uri="{FF2B5EF4-FFF2-40B4-BE49-F238E27FC236}">
                    <a16:creationId xmlns:a16="http://schemas.microsoft.com/office/drawing/2014/main" id="{70F62F43-1C2F-ADD6-883A-18FEA534D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0280" y="2902183"/>
                <a:ext cx="498651" cy="49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9F2DBE-8800-FFE9-53A2-13A3E7D93082}"/>
                  </a:ext>
                </a:extLst>
              </p:cNvPr>
              <p:cNvSpPr txBox="1"/>
              <p:nvPr/>
            </p:nvSpPr>
            <p:spPr>
              <a:xfrm>
                <a:off x="5429114" y="3450505"/>
                <a:ext cx="9202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Ταξίδια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endPara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E6E417-FE10-873A-4066-5FC9293D33DC}"/>
                </a:ext>
              </a:extLst>
            </p:cNvPr>
            <p:cNvGrpSpPr/>
            <p:nvPr/>
          </p:nvGrpSpPr>
          <p:grpSpPr>
            <a:xfrm>
              <a:off x="4752353" y="5070497"/>
              <a:ext cx="1494637" cy="892619"/>
              <a:chOff x="6845636" y="2394020"/>
              <a:chExt cx="1494637" cy="892619"/>
            </a:xfrm>
          </p:grpSpPr>
          <p:pic>
            <p:nvPicPr>
              <p:cNvPr id="29" name="Picture 2" descr="Download Physicaland Mental Wellness Icon | Wallpapers.com">
                <a:extLst>
                  <a:ext uri="{FF2B5EF4-FFF2-40B4-BE49-F238E27FC236}">
                    <a16:creationId xmlns:a16="http://schemas.microsoft.com/office/drawing/2014/main" id="{790DE07D-E913-CE3D-3FDA-8DCE5E973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7384" y="2394020"/>
                <a:ext cx="430954" cy="430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DAA102-9B7B-9BD8-93B7-B2C9DAF0D837}"/>
                  </a:ext>
                </a:extLst>
              </p:cNvPr>
              <p:cNvSpPr txBox="1"/>
              <p:nvPr/>
            </p:nvSpPr>
            <p:spPr>
              <a:xfrm>
                <a:off x="6845636" y="2824974"/>
                <a:ext cx="1494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Ψυχική &amp; σωματική αρμονία 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F2B219-EF85-834E-9812-BB241A4C12F9}"/>
                </a:ext>
              </a:extLst>
            </p:cNvPr>
            <p:cNvGrpSpPr/>
            <p:nvPr/>
          </p:nvGrpSpPr>
          <p:grpSpPr>
            <a:xfrm>
              <a:off x="5401471" y="4319183"/>
              <a:ext cx="780983" cy="653823"/>
              <a:chOff x="3148999" y="3848607"/>
              <a:chExt cx="780983" cy="653823"/>
            </a:xfrm>
          </p:grpSpPr>
          <p:pic>
            <p:nvPicPr>
              <p:cNvPr id="31" name="Picture 2" descr="Campus Icon PNG Images, Vectors Free Download - Pngtree">
                <a:extLst>
                  <a:ext uri="{FF2B5EF4-FFF2-40B4-BE49-F238E27FC236}">
                    <a16:creationId xmlns:a16="http://schemas.microsoft.com/office/drawing/2014/main" id="{132E0020-DBA4-58A0-1D09-73A37B701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6286" y="3848607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CD23E8-3305-BC38-B3FD-21A3069FDD3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148999" y="4225431"/>
                <a:ext cx="7809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Σπουδές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ED06CA-CE00-2DFC-7F02-B0ACB13209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68917" y="4836801"/>
              <a:ext cx="771365" cy="609054"/>
              <a:chOff x="2686788" y="2362446"/>
              <a:chExt cx="977295" cy="771654"/>
            </a:xfrm>
          </p:grpSpPr>
          <p:pic>
            <p:nvPicPr>
              <p:cNvPr id="35" name="Picture 2" descr="Briefcase, case, job, work icon - Free download">
                <a:extLst>
                  <a:ext uri="{FF2B5EF4-FFF2-40B4-BE49-F238E27FC236}">
                    <a16:creationId xmlns:a16="http://schemas.microsoft.com/office/drawing/2014/main" id="{25A01C9B-1027-091D-DB05-649052EA2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0546" y="2362446"/>
                <a:ext cx="498651" cy="49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A36F95-6B61-5938-83E2-1B051ACEB34E}"/>
                  </a:ext>
                </a:extLst>
              </p:cNvPr>
              <p:cNvSpPr txBox="1"/>
              <p:nvPr/>
            </p:nvSpPr>
            <p:spPr>
              <a:xfrm>
                <a:off x="2686788" y="2783150"/>
                <a:ext cx="977295" cy="350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Εργασία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0129665-739E-AFA9-F280-E43EB37EEA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7035" y="4876604"/>
              <a:ext cx="1157822" cy="710403"/>
              <a:chOff x="3372323" y="2997051"/>
              <a:chExt cx="1767888" cy="1084721"/>
            </a:xfrm>
          </p:grpSpPr>
          <p:pic>
            <p:nvPicPr>
              <p:cNvPr id="38" name="Picture 6" descr="Euro Coin money - Download free icons">
                <a:extLst>
                  <a:ext uri="{FF2B5EF4-FFF2-40B4-BE49-F238E27FC236}">
                    <a16:creationId xmlns:a16="http://schemas.microsoft.com/office/drawing/2014/main" id="{B3EB77BC-0E21-D59F-1CE6-56786F230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3714" y="2997051"/>
                <a:ext cx="497102" cy="498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F7CB17-9578-F2EB-DBCC-23C1C653C036}"/>
                  </a:ext>
                </a:extLst>
              </p:cNvPr>
              <p:cNvSpPr txBox="1"/>
              <p:nvPr/>
            </p:nvSpPr>
            <p:spPr>
              <a:xfrm>
                <a:off x="3372323" y="3501779"/>
                <a:ext cx="1767888" cy="57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Οικονομική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άνεση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59E331-0E2F-6141-1DCA-68244177CC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17946" y="3189607"/>
              <a:ext cx="1148114" cy="635407"/>
              <a:chOff x="6686330" y="3388932"/>
              <a:chExt cx="990189" cy="774761"/>
            </a:xfrm>
          </p:grpSpPr>
          <p:pic>
            <p:nvPicPr>
              <p:cNvPr id="41" name="Picture 2" descr="Download Free Family Basic Rounded Filled icon Icons in PNG &amp; SVG">
                <a:extLst>
                  <a:ext uri="{FF2B5EF4-FFF2-40B4-BE49-F238E27FC236}">
                    <a16:creationId xmlns:a16="http://schemas.microsoft.com/office/drawing/2014/main" id="{2A4292C9-56DA-D90C-E295-D86E442BA34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854" y="3388932"/>
                <a:ext cx="313755" cy="473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CB6ACC-B146-4AB9-692A-11763E898756}"/>
                  </a:ext>
                </a:extLst>
              </p:cNvPr>
              <p:cNvSpPr txBox="1"/>
              <p:nvPr/>
            </p:nvSpPr>
            <p:spPr>
              <a:xfrm>
                <a:off x="6686330" y="3780897"/>
                <a:ext cx="990189" cy="38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Οικογένεια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7826E98-DCDB-9DCA-CA27-E4369F532F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08867" y="3762892"/>
              <a:ext cx="716002" cy="739946"/>
              <a:chOff x="4324021" y="3341953"/>
              <a:chExt cx="920241" cy="951012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85FF505-82B0-7ABC-3BFD-7A45131F2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0974" y="3341953"/>
                <a:ext cx="581478" cy="581476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19D0260-513F-5E45-330B-BB5C49205618}"/>
                  </a:ext>
                </a:extLst>
              </p:cNvPr>
              <p:cNvSpPr txBox="1"/>
              <p:nvPr/>
            </p:nvSpPr>
            <p:spPr>
              <a:xfrm>
                <a:off x="4324021" y="3936953"/>
                <a:ext cx="920241" cy="356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Σπίτι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endPara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E5105F-DE63-8551-F090-BD9DA280F7D4}"/>
                </a:ext>
              </a:extLst>
            </p:cNvPr>
            <p:cNvGrpSpPr/>
            <p:nvPr/>
          </p:nvGrpSpPr>
          <p:grpSpPr>
            <a:xfrm>
              <a:off x="4235229" y="4004187"/>
              <a:ext cx="920241" cy="768579"/>
              <a:chOff x="5429114" y="2958925"/>
              <a:chExt cx="920241" cy="768579"/>
            </a:xfrm>
          </p:grpSpPr>
          <p:pic>
            <p:nvPicPr>
              <p:cNvPr id="47" name="Picture 2" descr="Travel - Free travel icons">
                <a:extLst>
                  <a:ext uri="{FF2B5EF4-FFF2-40B4-BE49-F238E27FC236}">
                    <a16:creationId xmlns:a16="http://schemas.microsoft.com/office/drawing/2014/main" id="{015E7E6E-2B06-4A55-7A92-BA65B13BA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3647" y="2958925"/>
                <a:ext cx="498651" cy="49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B597FF-9A42-3C63-0C1D-6ED1D5932D37}"/>
                  </a:ext>
                </a:extLst>
              </p:cNvPr>
              <p:cNvSpPr txBox="1"/>
              <p:nvPr/>
            </p:nvSpPr>
            <p:spPr>
              <a:xfrm>
                <a:off x="5429114" y="3450505"/>
                <a:ext cx="9202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Ταξίδια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endPara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7112071-706C-1A55-92FE-0BFA9A0A60DB}"/>
                </a:ext>
              </a:extLst>
            </p:cNvPr>
            <p:cNvGrpSpPr/>
            <p:nvPr/>
          </p:nvGrpSpPr>
          <p:grpSpPr>
            <a:xfrm>
              <a:off x="303239" y="4295735"/>
              <a:ext cx="1494637" cy="892619"/>
              <a:chOff x="6606477" y="2314304"/>
              <a:chExt cx="1494637" cy="892619"/>
            </a:xfrm>
          </p:grpSpPr>
          <p:pic>
            <p:nvPicPr>
              <p:cNvPr id="50" name="Picture 2" descr="Download Physicaland Mental Wellness Icon | Wallpapers.com">
                <a:extLst>
                  <a:ext uri="{FF2B5EF4-FFF2-40B4-BE49-F238E27FC236}">
                    <a16:creationId xmlns:a16="http://schemas.microsoft.com/office/drawing/2014/main" id="{4FE0B5FA-860D-2EC9-812E-DB39B6E4D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5091" y="2314304"/>
                <a:ext cx="430953" cy="430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F248DE-B067-AFFE-37D0-9F1392E98D7C}"/>
                  </a:ext>
                </a:extLst>
              </p:cNvPr>
              <p:cNvSpPr txBox="1"/>
              <p:nvPr/>
            </p:nvSpPr>
            <p:spPr>
              <a:xfrm>
                <a:off x="6606477" y="2745258"/>
                <a:ext cx="1494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Ψυχική &amp; σωματική αρμονία 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9C30CF5-42F8-E074-52F8-A4E4CE66C175}"/>
                </a:ext>
              </a:extLst>
            </p:cNvPr>
            <p:cNvGrpSpPr/>
            <p:nvPr/>
          </p:nvGrpSpPr>
          <p:grpSpPr>
            <a:xfrm>
              <a:off x="1305841" y="2705681"/>
              <a:ext cx="780983" cy="653823"/>
              <a:chOff x="3148999" y="3848607"/>
              <a:chExt cx="780983" cy="653823"/>
            </a:xfrm>
          </p:grpSpPr>
          <p:pic>
            <p:nvPicPr>
              <p:cNvPr id="53" name="Picture 2" descr="Campus Icon PNG Images, Vectors Free Download - Pngtree">
                <a:extLst>
                  <a:ext uri="{FF2B5EF4-FFF2-40B4-BE49-F238E27FC236}">
                    <a16:creationId xmlns:a16="http://schemas.microsoft.com/office/drawing/2014/main" id="{74F5CF73-C50B-9CC4-0414-D9D62BE671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6286" y="3848607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74DB0C8-1073-D0EB-D0BD-D2BBA1F60CB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148999" y="4225431"/>
                <a:ext cx="7809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Σπουδές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F28C55A-62D6-BB64-1155-24700A8673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47970" y="4126040"/>
              <a:ext cx="771365" cy="609205"/>
              <a:chOff x="2686788" y="2362255"/>
              <a:chExt cx="977295" cy="771845"/>
            </a:xfrm>
          </p:grpSpPr>
          <p:pic>
            <p:nvPicPr>
              <p:cNvPr id="56" name="Picture 2" descr="Briefcase, case, job, work icon - Free download">
                <a:extLst>
                  <a:ext uri="{FF2B5EF4-FFF2-40B4-BE49-F238E27FC236}">
                    <a16:creationId xmlns:a16="http://schemas.microsoft.com/office/drawing/2014/main" id="{A9FA0621-42F5-897F-B0B0-76344C72D5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978" y="2362255"/>
                <a:ext cx="498651" cy="49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AF160A-1AA9-7646-FD76-0581CE47897D}"/>
                  </a:ext>
                </a:extLst>
              </p:cNvPr>
              <p:cNvSpPr txBox="1"/>
              <p:nvPr/>
            </p:nvSpPr>
            <p:spPr>
              <a:xfrm>
                <a:off x="2686788" y="2783150"/>
                <a:ext cx="977295" cy="350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Εργασία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A48C730-FAC6-D486-2F06-FE3F13D89F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57526" y="5464056"/>
              <a:ext cx="1157822" cy="717916"/>
              <a:chOff x="3372323" y="2985580"/>
              <a:chExt cx="1767888" cy="1096192"/>
            </a:xfrm>
          </p:grpSpPr>
          <p:pic>
            <p:nvPicPr>
              <p:cNvPr id="59" name="Picture 6" descr="Euro Coin money - Download free icons">
                <a:extLst>
                  <a:ext uri="{FF2B5EF4-FFF2-40B4-BE49-F238E27FC236}">
                    <a16:creationId xmlns:a16="http://schemas.microsoft.com/office/drawing/2014/main" id="{4C6CF858-5FB7-05CE-2905-D5593E9D1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7715" y="2985580"/>
                <a:ext cx="497102" cy="498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C4CF564-808B-E8E9-65D7-FE4D95AB1007}"/>
                  </a:ext>
                </a:extLst>
              </p:cNvPr>
              <p:cNvSpPr txBox="1"/>
              <p:nvPr/>
            </p:nvSpPr>
            <p:spPr>
              <a:xfrm>
                <a:off x="3372323" y="3501779"/>
                <a:ext cx="1767888" cy="57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Οικονομική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άνεση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EB5DDF9-C1EC-2130-9830-6213A88EBF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74002" y="5075807"/>
              <a:ext cx="1128068" cy="635409"/>
              <a:chOff x="6539103" y="3517163"/>
              <a:chExt cx="972900" cy="774763"/>
            </a:xfrm>
          </p:grpSpPr>
          <p:pic>
            <p:nvPicPr>
              <p:cNvPr id="62" name="Picture 2" descr="Download Free Family Basic Rounded Filled icon Icons in PNG &amp; SVG">
                <a:extLst>
                  <a:ext uri="{FF2B5EF4-FFF2-40B4-BE49-F238E27FC236}">
                    <a16:creationId xmlns:a16="http://schemas.microsoft.com/office/drawing/2014/main" id="{E2939A35-7656-5150-631C-85F678CD680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2339" y="3517163"/>
                <a:ext cx="313755" cy="473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A1BF5E1-A5B7-2798-8FBD-CC9CF18CD0C0}"/>
                  </a:ext>
                </a:extLst>
              </p:cNvPr>
              <p:cNvSpPr txBox="1"/>
              <p:nvPr/>
            </p:nvSpPr>
            <p:spPr>
              <a:xfrm>
                <a:off x="6539103" y="3909129"/>
                <a:ext cx="972900" cy="38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Οικογένεια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B8563F-6D61-2C51-F8C8-FB8A6C71E5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8737" y="3333406"/>
              <a:ext cx="716002" cy="739946"/>
              <a:chOff x="4324021" y="3341953"/>
              <a:chExt cx="920241" cy="951012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A27B819-AF0E-2791-DBF3-F40C5FBE6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0974" y="3341953"/>
                <a:ext cx="581478" cy="581476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6586B8F-68ED-B30E-2117-1245A52893E6}"/>
                  </a:ext>
                </a:extLst>
              </p:cNvPr>
              <p:cNvSpPr txBox="1"/>
              <p:nvPr/>
            </p:nvSpPr>
            <p:spPr>
              <a:xfrm>
                <a:off x="4324021" y="3936953"/>
                <a:ext cx="920241" cy="356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Σπίτι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endPara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088EBFC-2E72-6BC5-7522-B6A662BAE252}"/>
                </a:ext>
              </a:extLst>
            </p:cNvPr>
            <p:cNvGrpSpPr/>
            <p:nvPr/>
          </p:nvGrpSpPr>
          <p:grpSpPr>
            <a:xfrm>
              <a:off x="5729771" y="3512682"/>
              <a:ext cx="920241" cy="768579"/>
              <a:chOff x="5429114" y="2958925"/>
              <a:chExt cx="920241" cy="768579"/>
            </a:xfrm>
          </p:grpSpPr>
          <p:pic>
            <p:nvPicPr>
              <p:cNvPr id="68" name="Picture 2" descr="Travel - Free travel icons">
                <a:extLst>
                  <a:ext uri="{FF2B5EF4-FFF2-40B4-BE49-F238E27FC236}">
                    <a16:creationId xmlns:a16="http://schemas.microsoft.com/office/drawing/2014/main" id="{E5B5FFFD-E598-6902-0587-7DBF1D95E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3647" y="2958925"/>
                <a:ext cx="498651" cy="49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9E728C-B34A-09E4-8E32-8CB935E1FB4A}"/>
                  </a:ext>
                </a:extLst>
              </p:cNvPr>
              <p:cNvSpPr txBox="1"/>
              <p:nvPr/>
            </p:nvSpPr>
            <p:spPr>
              <a:xfrm>
                <a:off x="5429114" y="3450505"/>
                <a:ext cx="9202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Ταξίδια</a:t>
                </a:r>
                <a:r>
                  <a:rPr lang="el-GR" sz="12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endPara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A344E50-B4A9-8920-D645-9AEDB19914FD}"/>
                </a:ext>
              </a:extLst>
            </p:cNvPr>
            <p:cNvGrpSpPr/>
            <p:nvPr/>
          </p:nvGrpSpPr>
          <p:grpSpPr>
            <a:xfrm>
              <a:off x="1183636" y="3289859"/>
              <a:ext cx="1766674" cy="954193"/>
              <a:chOff x="6638674" y="2394020"/>
              <a:chExt cx="1766674" cy="954193"/>
            </a:xfrm>
          </p:grpSpPr>
          <p:pic>
            <p:nvPicPr>
              <p:cNvPr id="71" name="Picture 2" descr="Download Physicaland Mental Wellness Icon | Wallpapers.com">
                <a:extLst>
                  <a:ext uri="{FF2B5EF4-FFF2-40B4-BE49-F238E27FC236}">
                    <a16:creationId xmlns:a16="http://schemas.microsoft.com/office/drawing/2014/main" id="{77747614-675B-BEC5-414E-B4ED7879E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4250" y="2394020"/>
                <a:ext cx="430954" cy="430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08F72AA-93EC-533B-611E-C1EBE2AFEF0C}"/>
                  </a:ext>
                </a:extLst>
              </p:cNvPr>
              <p:cNvSpPr txBox="1"/>
              <p:nvPr/>
            </p:nvSpPr>
            <p:spPr>
              <a:xfrm>
                <a:off x="6638674" y="2824974"/>
                <a:ext cx="1766674" cy="52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Ψυχική &amp; σωματική αρμονία 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6328A7F-DF1E-708A-028F-E3B8E5857453}"/>
                </a:ext>
              </a:extLst>
            </p:cNvPr>
            <p:cNvGrpSpPr/>
            <p:nvPr/>
          </p:nvGrpSpPr>
          <p:grpSpPr>
            <a:xfrm>
              <a:off x="1668076" y="4489559"/>
              <a:ext cx="780983" cy="653823"/>
              <a:chOff x="3057893" y="3962487"/>
              <a:chExt cx="780983" cy="653823"/>
            </a:xfrm>
          </p:grpSpPr>
          <p:pic>
            <p:nvPicPr>
              <p:cNvPr id="74" name="Picture 2" descr="Campus Icon PNG Images, Vectors Free Download - Pngtree">
                <a:extLst>
                  <a:ext uri="{FF2B5EF4-FFF2-40B4-BE49-F238E27FC236}">
                    <a16:creationId xmlns:a16="http://schemas.microsoft.com/office/drawing/2014/main" id="{1CFCBEF5-E604-3B53-C3F8-B77D9F982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5180" y="3962487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24B09A-7DAA-3B07-B82B-5A727D88A64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057893" y="4339311"/>
                <a:ext cx="7809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Σπουδές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28A8B9C-4629-9396-1952-76F325A95D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39652" y="3098311"/>
              <a:ext cx="771365" cy="609054"/>
              <a:chOff x="2686788" y="2362446"/>
              <a:chExt cx="977295" cy="771654"/>
            </a:xfrm>
          </p:grpSpPr>
          <p:pic>
            <p:nvPicPr>
              <p:cNvPr id="77" name="Picture 2" descr="Briefcase, case, job, work icon - Free download">
                <a:extLst>
                  <a:ext uri="{FF2B5EF4-FFF2-40B4-BE49-F238E27FC236}">
                    <a16:creationId xmlns:a16="http://schemas.microsoft.com/office/drawing/2014/main" id="{0DAEAEE3-E225-D6B4-8342-27633700ED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0546" y="2362446"/>
                <a:ext cx="498651" cy="498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F71DDD5-F4FE-FA95-2299-5706AB401CC1}"/>
                  </a:ext>
                </a:extLst>
              </p:cNvPr>
              <p:cNvSpPr txBox="1"/>
              <p:nvPr/>
            </p:nvSpPr>
            <p:spPr>
              <a:xfrm>
                <a:off x="2686788" y="2783150"/>
                <a:ext cx="977295" cy="350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Εργασία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318D784-E663-E2FC-C7FA-96B04995C269}"/>
                </a:ext>
              </a:extLst>
            </p:cNvPr>
            <p:cNvGrpSpPr/>
            <p:nvPr/>
          </p:nvGrpSpPr>
          <p:grpSpPr>
            <a:xfrm>
              <a:off x="7556897" y="3180441"/>
              <a:ext cx="1751070" cy="955150"/>
              <a:chOff x="6767168" y="2394020"/>
              <a:chExt cx="1751070" cy="955150"/>
            </a:xfrm>
          </p:grpSpPr>
          <p:pic>
            <p:nvPicPr>
              <p:cNvPr id="80" name="Picture 2" descr="Download Physicaland Mental Wellness Icon | Wallpapers.com">
                <a:extLst>
                  <a:ext uri="{FF2B5EF4-FFF2-40B4-BE49-F238E27FC236}">
                    <a16:creationId xmlns:a16="http://schemas.microsoft.com/office/drawing/2014/main" id="{BB6C6890-45B4-92DE-AD59-E306A6F15F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4250" y="2394020"/>
                <a:ext cx="430954" cy="430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91F8F95-CC43-45FE-1F80-D6FF01463A18}"/>
                  </a:ext>
                </a:extLst>
              </p:cNvPr>
              <p:cNvSpPr txBox="1"/>
              <p:nvPr/>
            </p:nvSpPr>
            <p:spPr>
              <a:xfrm>
                <a:off x="6767168" y="2825931"/>
                <a:ext cx="1751070" cy="52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Ψυχική &amp; σωματική αρμονία </a:t>
                </a:r>
                <a:endPara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pic>
        <p:nvPicPr>
          <p:cNvPr id="85" name="Graphic 2">
            <a:extLst>
              <a:ext uri="{FF2B5EF4-FFF2-40B4-BE49-F238E27FC236}">
                <a16:creationId xmlns:a16="http://schemas.microsoft.com/office/drawing/2014/main" id="{A772219A-DD27-42D8-657C-B3E6E0BC00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40897" y="198301"/>
            <a:ext cx="16573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A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539F4D1-3F4E-1903-B7D1-336EF5DF6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834515"/>
              </p:ext>
            </p:extLst>
          </p:nvPr>
        </p:nvGraphicFramePr>
        <p:xfrm>
          <a:off x="8157864" y="1008986"/>
          <a:ext cx="3924073" cy="5097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Metron Analysis</a:t>
                      </a:r>
                      <a:endParaRPr lang="el-GR" alt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19"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Eurobank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Ποιοτική έρευνα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52123"/>
                  </a:ext>
                </a:extLst>
              </a:tr>
              <a:tr h="9399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6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Ατομικές συνεντεύξεις &amp; Ομαδικές συζητήσεις: </a:t>
                      </a:r>
                      <a:r>
                        <a:rPr lang="el-GR" sz="16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Διεξαγωγή ατομικών συνεντεύξεων με νέους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και νέες  οι οποίοι/</a:t>
                      </a:r>
                      <a:r>
                        <a:rPr lang="el-GR" sz="16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ες</a:t>
                      </a:r>
                      <a:r>
                        <a:rPr lang="el-GR" sz="16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στη συνέχεια έλαβαν μέρος σε ομαδικές συζητήσεις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4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27/03/2025 – 10/04/2025</a:t>
                      </a:r>
                      <a:endParaRPr lang="en-GB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7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l-GR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ατομικές</a:t>
                      </a:r>
                      <a:r>
                        <a:rPr lang="el-GR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συνεντεύξεις</a:t>
                      </a:r>
                      <a:r>
                        <a:rPr lang="el-GR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l-GR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l-GR" sz="1600" b="1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ομαδικές</a:t>
                      </a:r>
                      <a:r>
                        <a:rPr lang="el-GR" sz="1600" b="1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συζητήσεις</a:t>
                      </a:r>
                      <a:r>
                        <a:rPr lang="el-GR" sz="1600" b="1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 νέους και νέες ηλικίας 19-35 ετών  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346740">
                <a:tc>
                  <a:txBody>
                    <a:bodyPr/>
                    <a:lstStyle/>
                    <a:p>
                      <a:pPr algn="just"/>
                      <a:endParaRPr lang="el-GR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4292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  <a:tr h="2857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005628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063" y="-44500"/>
            <a:ext cx="9049004" cy="108012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Η </a:t>
            </a:r>
            <a:r>
              <a:rPr lang="en-GB" sz="2800" dirty="0">
                <a:solidFill>
                  <a:schemeClr val="bg1"/>
                </a:solidFill>
              </a:rPr>
              <a:t>T</a:t>
            </a:r>
            <a:r>
              <a:rPr lang="el-GR" sz="2800" dirty="0" err="1">
                <a:solidFill>
                  <a:schemeClr val="bg1"/>
                </a:solidFill>
              </a:rPr>
              <a:t>αυτότητα</a:t>
            </a:r>
            <a:r>
              <a:rPr lang="el-GR" sz="2800" dirty="0">
                <a:solidFill>
                  <a:schemeClr val="bg1"/>
                </a:solidFill>
              </a:rPr>
              <a:t> των </a:t>
            </a:r>
            <a:r>
              <a:rPr lang="en-GB" sz="2800" dirty="0">
                <a:solidFill>
                  <a:schemeClr val="bg1"/>
                </a:solidFill>
              </a:rPr>
              <a:t>E</a:t>
            </a:r>
            <a:r>
              <a:rPr lang="el-GR" sz="2800" dirty="0" err="1">
                <a:solidFill>
                  <a:schemeClr val="bg1"/>
                </a:solidFill>
              </a:rPr>
              <a:t>ρευνών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900402-09BF-4D28-9D96-570A9899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059207"/>
              </p:ext>
            </p:extLst>
          </p:nvPr>
        </p:nvGraphicFramePr>
        <p:xfrm>
          <a:off x="110063" y="966190"/>
          <a:ext cx="7917391" cy="5123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130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Εταιρεία: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Metron Analysis (Α.Μ. </a:t>
                      </a:r>
                      <a:r>
                        <a:rPr lang="el-GR" altLang="en-US" sz="16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ΕΣΡ</a:t>
                      </a:r>
                      <a:r>
                        <a:rPr lang="el-GR" alt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</a:t>
                      </a:r>
                      <a:r>
                        <a:rPr lang="en-US" alt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16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Αρ</a:t>
                      </a:r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l-GR" sz="16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Γ.Ε.ΜΗ</a:t>
                      </a:r>
                      <a:r>
                        <a:rPr lang="el-GR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002305501000</a:t>
                      </a:r>
                      <a:r>
                        <a:rPr lang="el-GR" alt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l-GR" alt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30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Ανάθεση: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Eurobank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94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Τύπος Έρευνας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Πανελλαδική έ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ρευνα κοινής γνώμης - Συνδυασμός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Assisted Telephone &amp; Web Interviews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52123"/>
                  </a:ext>
                </a:extLst>
              </a:tr>
              <a:tr h="1370487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Μέθοδος Δειγματοληψίας: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Τηλεφωνική έρευνα: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Απλή τυχαία δειγματοληψία σε αρχείο τηλεφωνικών αριθμών που έχουν παραχθεί με τυχαίο τρόπο.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  <a:r>
                        <a:rPr lang="el-GR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έρευνα: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Τυχαία επιλογή με βάση ποσοστώσεις από </a:t>
                      </a:r>
                      <a:r>
                        <a:rPr lang="el-GR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panel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Χρόνος Διεξαγωγής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15-25/04/2025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42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Μέγεθος Δείγματος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802</a:t>
                      </a:r>
                      <a:r>
                        <a:rPr lang="el-GR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άτομα ηλικίας 19-35 ετών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466727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Σταθμίσεις: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Στάθμιση με φύλο και την ηλικία και την περιοχή κατοικίας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856956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Έλεγχοι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 23% των τηλεφωνικών συνεντεύξεων ελέγχθηκαν με τη μέθοδο της συνακρόασης.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 100% των συνεντεύξεων ελέγχθηκαν ηλεκτρονικά.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99FBB9D-C330-4D6E-ADDE-F3C65BD90659}"/>
              </a:ext>
            </a:extLst>
          </p:cNvPr>
          <p:cNvSpPr/>
          <p:nvPr/>
        </p:nvSpPr>
        <p:spPr>
          <a:xfrm>
            <a:off x="8157864" y="5042766"/>
            <a:ext cx="3755778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 METRON ANALYSIS είναι μέλος της ESOMAR και του ΣΕΔΕΑ και τηρεί τους κώδικες δεοντολογίας και διεξαγωγής ερευνών και επαγγελματικής πρακτικής της ESOMAR και του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ΣΕΔΕΑ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8C6B86C-22BB-DE95-31F4-89655662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024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2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C598A-4020-4889-E802-D51004315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A131EA9-E26C-DE6C-7F95-9735E29F96BD}"/>
              </a:ext>
            </a:extLst>
          </p:cNvPr>
          <p:cNvGrpSpPr/>
          <p:nvPr/>
        </p:nvGrpSpPr>
        <p:grpSpPr>
          <a:xfrm>
            <a:off x="1881845" y="1600295"/>
            <a:ext cx="10137328" cy="3796556"/>
            <a:chOff x="135442" y="1530721"/>
            <a:chExt cx="10137328" cy="3796556"/>
          </a:xfrm>
        </p:grpSpPr>
        <p:pic>
          <p:nvPicPr>
            <p:cNvPr id="3" name="Picture 2" descr="A blue and grey mosaic&#10;&#10;AI-generated content may be incorrect.">
              <a:extLst>
                <a:ext uri="{FF2B5EF4-FFF2-40B4-BE49-F238E27FC236}">
                  <a16:creationId xmlns:a16="http://schemas.microsoft.com/office/drawing/2014/main" id="{A273B22A-363E-A01D-7DCD-7DDE272C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2"/>
            <a:stretch/>
          </p:blipFill>
          <p:spPr>
            <a:xfrm>
              <a:off x="135442" y="1814818"/>
              <a:ext cx="7120019" cy="3512459"/>
            </a:xfrm>
            <a:prstGeom prst="rect">
              <a:avLst/>
            </a:prstGeom>
          </p:spPr>
        </p:pic>
        <p:pic>
          <p:nvPicPr>
            <p:cNvPr id="4" name="Picture 3" descr="A blue and grey mosaic&#10;&#10;AI-generated content may be incorrect.">
              <a:extLst>
                <a:ext uri="{FF2B5EF4-FFF2-40B4-BE49-F238E27FC236}">
                  <a16:creationId xmlns:a16="http://schemas.microsoft.com/office/drawing/2014/main" id="{00F55649-6F69-F231-64EB-5F8A956C1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98" r="2992"/>
            <a:stretch/>
          </p:blipFill>
          <p:spPr>
            <a:xfrm rot="10800000">
              <a:off x="7255459" y="1530721"/>
              <a:ext cx="3017311" cy="3512459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6100E5AF-AD8E-41E0-495F-6390423D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Άξονες Παρουσίασης</a:t>
            </a:r>
            <a:endParaRPr lang="LID4096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9B3EA-2B70-329A-F456-049B8622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974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9227CC48-C496-A189-4109-1B4F9D62C7FF}"/>
              </a:ext>
            </a:extLst>
          </p:cNvPr>
          <p:cNvGrpSpPr/>
          <p:nvPr/>
        </p:nvGrpSpPr>
        <p:grpSpPr>
          <a:xfrm rot="16250938">
            <a:off x="2126316" y="2132089"/>
            <a:ext cx="379090" cy="379090"/>
            <a:chOff x="0" y="0"/>
            <a:chExt cx="812800" cy="81280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B41D551-D041-5221-45FA-65960CECA0F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9401A9CC-43C4-9F4E-AD72-F82F1BD19B7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318EC2-F2A7-6DC6-C63C-8B1B8EED812E}"/>
              </a:ext>
            </a:extLst>
          </p:cNvPr>
          <p:cNvSpPr txBox="1"/>
          <p:nvPr/>
        </p:nvSpPr>
        <p:spPr>
          <a:xfrm>
            <a:off x="100483" y="2426025"/>
            <a:ext cx="3089655" cy="105560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Το Υπόστρωμα του Μονοπατιού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19F22BC-E39F-AC55-CEE6-CEC6E4ACB437}"/>
              </a:ext>
            </a:extLst>
          </p:cNvPr>
          <p:cNvGrpSpPr/>
          <p:nvPr/>
        </p:nvGrpSpPr>
        <p:grpSpPr>
          <a:xfrm rot="16250938">
            <a:off x="5099140" y="2606520"/>
            <a:ext cx="379090" cy="379090"/>
            <a:chOff x="0" y="0"/>
            <a:chExt cx="812800" cy="8128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828A5EB-3CD5-D2E1-E1DB-5550C47A5F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1366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D10095-92A2-C262-95F2-97B3F2B63AE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1366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E40293-43E0-6201-1160-24BB623EEABF}"/>
              </a:ext>
            </a:extLst>
          </p:cNvPr>
          <p:cNvSpPr txBox="1"/>
          <p:nvPr/>
        </p:nvSpPr>
        <p:spPr>
          <a:xfrm>
            <a:off x="4247282" y="1923325"/>
            <a:ext cx="3846930" cy="57888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Το Επιθυμητό Μονοπάτι </a:t>
            </a: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F161EFA8-D462-75EE-A021-7708E788ADE4}"/>
              </a:ext>
            </a:extLst>
          </p:cNvPr>
          <p:cNvGrpSpPr/>
          <p:nvPr/>
        </p:nvGrpSpPr>
        <p:grpSpPr>
          <a:xfrm rot="16250938">
            <a:off x="8889905" y="2139202"/>
            <a:ext cx="379090" cy="379090"/>
            <a:chOff x="0" y="0"/>
            <a:chExt cx="812800" cy="812800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70D7AC6-9E02-7DF7-032E-3E69F1E070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740242-1BFC-2166-75E7-0CD089EFAD4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2A7020D-5FE4-0F90-44B5-AE1D22C9923A}"/>
              </a:ext>
            </a:extLst>
          </p:cNvPr>
          <p:cNvSpPr txBox="1"/>
          <p:nvPr/>
        </p:nvSpPr>
        <p:spPr>
          <a:xfrm>
            <a:off x="8753271" y="2532580"/>
            <a:ext cx="2681754" cy="91940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Φτιάξε το Δικό σου Μονοπάτι </a:t>
            </a:r>
          </a:p>
        </p:txBody>
      </p:sp>
    </p:spTree>
    <p:extLst>
      <p:ext uri="{BB962C8B-B14F-4D97-AF65-F5344CB8AC3E}">
        <p14:creationId xmlns:p14="http://schemas.microsoft.com/office/powerpoint/2010/main" val="41402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1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-1">
            <a:extLst>
              <a:ext uri="{FF2B5EF4-FFF2-40B4-BE49-F238E27FC236}">
                <a16:creationId xmlns:a16="http://schemas.microsoft.com/office/drawing/2014/main" id="{E8A7E7B6-4FEB-BFF1-D6D7-B21ED360A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64" y="3576596"/>
            <a:ext cx="3740218" cy="24454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A40B-FD60-38E7-D9BB-8059923C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DF76B02-1890-598A-8799-E88E9295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9" y="133572"/>
            <a:ext cx="11614673" cy="807690"/>
          </a:xfrm>
        </p:spPr>
        <p:txBody>
          <a:bodyPr>
            <a:noAutofit/>
          </a:bodyPr>
          <a:lstStyle/>
          <a:p>
            <a:r>
              <a:rPr lang="el-GR" sz="3200" dirty="0"/>
              <a:t>Ποιοι είναι οι νέοι και οι νέες;</a:t>
            </a:r>
          </a:p>
        </p:txBody>
      </p:sp>
      <p:pic>
        <p:nvPicPr>
          <p:cNvPr id="6" name="Shape-1">
            <a:extLst>
              <a:ext uri="{FF2B5EF4-FFF2-40B4-BE49-F238E27FC236}">
                <a16:creationId xmlns:a16="http://schemas.microsoft.com/office/drawing/2014/main" id="{D72035F7-77AD-C692-5B14-B325ED42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37" y="1031749"/>
            <a:ext cx="3787905" cy="2445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82ED79-D4E2-5E4A-C608-27209B8D056D}"/>
              </a:ext>
            </a:extLst>
          </p:cNvPr>
          <p:cNvSpPr/>
          <p:nvPr/>
        </p:nvSpPr>
        <p:spPr>
          <a:xfrm>
            <a:off x="455642" y="1342909"/>
            <a:ext cx="2880410" cy="6000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Aυτο</a:t>
            </a: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απασχολούμενοι</a:t>
            </a:r>
            <a:r>
              <a:rPr lang="el-GR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 </a:t>
            </a: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Ελ</a:t>
            </a: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Επα</a:t>
            </a: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γγελμ</a:t>
            </a: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ατίες</a:t>
            </a:r>
          </a:p>
        </p:txBody>
      </p:sp>
      <p:pic>
        <p:nvPicPr>
          <p:cNvPr id="8" name="Radials">
            <a:extLst>
              <a:ext uri="{FF2B5EF4-FFF2-40B4-BE49-F238E27FC236}">
                <a16:creationId xmlns:a16="http://schemas.microsoft.com/office/drawing/2014/main" id="{14EF936F-C2F3-D8FF-9B64-A5CD188BD38C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219946" y="1175649"/>
            <a:ext cx="896594" cy="896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2A74DA-CC32-B844-5D4F-2C088B96D410}"/>
              </a:ext>
            </a:extLst>
          </p:cNvPr>
          <p:cNvSpPr/>
          <p:nvPr/>
        </p:nvSpPr>
        <p:spPr>
          <a:xfrm>
            <a:off x="513403" y="2254144"/>
            <a:ext cx="2255231" cy="6000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Επ</a:t>
            </a: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ιχειρημ</a:t>
            </a: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ατίες/</a:t>
            </a:r>
            <a:r>
              <a:rPr lang="el-GR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Εργοδότες</a:t>
            </a:r>
            <a:endParaRPr sz="2000" b="1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Shape-1 copy 2">
            <a:extLst>
              <a:ext uri="{FF2B5EF4-FFF2-40B4-BE49-F238E27FC236}">
                <a16:creationId xmlns:a16="http://schemas.microsoft.com/office/drawing/2014/main" id="{E6626ADE-7BCB-A126-3144-DC9DD4E61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538" y="1031630"/>
            <a:ext cx="3669335" cy="24483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9FB1C6-B30C-BE84-1B60-F04D55F2E2C0}"/>
              </a:ext>
            </a:extLst>
          </p:cNvPr>
          <p:cNvSpPr/>
          <p:nvPr/>
        </p:nvSpPr>
        <p:spPr>
          <a:xfrm>
            <a:off x="5303678" y="1317659"/>
            <a:ext cx="2757601" cy="6000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000" b="1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Εργ</a:t>
            </a:r>
            <a:r>
              <a:rPr sz="20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αζόμενοι στον Ι.Τ. </a:t>
            </a:r>
            <a:r>
              <a:rPr sz="2000" b="1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με</a:t>
            </a:r>
            <a:r>
              <a:rPr sz="20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π</a:t>
            </a:r>
            <a:r>
              <a:rPr sz="2000" b="1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λήρες</a:t>
            </a:r>
            <a:r>
              <a:rPr sz="20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ωράριο</a:t>
            </a:r>
            <a:endParaRPr sz="20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Radials copy 1">
            <a:extLst>
              <a:ext uri="{FF2B5EF4-FFF2-40B4-BE49-F238E27FC236}">
                <a16:creationId xmlns:a16="http://schemas.microsoft.com/office/drawing/2014/main" id="{9CBCBF68-7021-3D95-8DF1-0336F3784AB0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296507" y="1168829"/>
            <a:ext cx="892872" cy="892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EED35D-9CF7-3C79-E8AD-4E9F12C905BD}"/>
              </a:ext>
            </a:extLst>
          </p:cNvPr>
          <p:cNvSpPr/>
          <p:nvPr/>
        </p:nvSpPr>
        <p:spPr>
          <a:xfrm>
            <a:off x="5196313" y="2391940"/>
            <a:ext cx="2689163" cy="1009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2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Εργ</a:t>
            </a:r>
            <a:r>
              <a:rPr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αζόμενοι στον Ι.Τ. </a:t>
            </a:r>
            <a:r>
              <a:rPr sz="2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με</a:t>
            </a:r>
            <a:r>
              <a:rPr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part-time</a:t>
            </a:r>
          </a:p>
        </p:txBody>
      </p:sp>
      <p:pic>
        <p:nvPicPr>
          <p:cNvPr id="14" name="Shape-1">
            <a:extLst>
              <a:ext uri="{FF2B5EF4-FFF2-40B4-BE49-F238E27FC236}">
                <a16:creationId xmlns:a16="http://schemas.microsoft.com/office/drawing/2014/main" id="{F1B509AC-035E-8B1D-6D97-C9C6B0B77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100" y="3583282"/>
            <a:ext cx="3706859" cy="2445453"/>
          </a:xfrm>
          <a:prstGeom prst="rect">
            <a:avLst/>
          </a:prstGeom>
          <a:effectLst/>
        </p:spPr>
      </p:pic>
      <p:pic>
        <p:nvPicPr>
          <p:cNvPr id="15" name="Shape-1 copy 1">
            <a:extLst>
              <a:ext uri="{FF2B5EF4-FFF2-40B4-BE49-F238E27FC236}">
                <a16:creationId xmlns:a16="http://schemas.microsoft.com/office/drawing/2014/main" id="{65D7A2E3-CD5E-81C6-7461-D18E34AFA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873" y="3583282"/>
            <a:ext cx="3644485" cy="2448322"/>
          </a:xfrm>
          <a:prstGeom prst="rect">
            <a:avLst/>
          </a:prstGeom>
        </p:spPr>
      </p:pic>
      <p:pic>
        <p:nvPicPr>
          <p:cNvPr id="17" name="Radials copy 3">
            <a:extLst>
              <a:ext uri="{FF2B5EF4-FFF2-40B4-BE49-F238E27FC236}">
                <a16:creationId xmlns:a16="http://schemas.microsoft.com/office/drawing/2014/main" id="{9466D04D-A82B-7478-F9D2-1011ED190CF6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3219946" y="2189318"/>
            <a:ext cx="896594" cy="896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Radials copy 4">
            <a:extLst>
              <a:ext uri="{FF2B5EF4-FFF2-40B4-BE49-F238E27FC236}">
                <a16:creationId xmlns:a16="http://schemas.microsoft.com/office/drawing/2014/main" id="{74C127BF-201C-EF9C-7B57-75B55C778783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4296507" y="2179424"/>
            <a:ext cx="892872" cy="892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Body text copy">
            <a:extLst>
              <a:ext uri="{FF2B5EF4-FFF2-40B4-BE49-F238E27FC236}">
                <a16:creationId xmlns:a16="http://schemas.microsoft.com/office/drawing/2014/main" id="{F3DB8494-A200-C3EC-310D-02E60C5A49B6}"/>
              </a:ext>
            </a:extLst>
          </p:cNvPr>
          <p:cNvSpPr/>
          <p:nvPr/>
        </p:nvSpPr>
        <p:spPr>
          <a:xfrm>
            <a:off x="5920073" y="3824609"/>
            <a:ext cx="2003468" cy="4476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Σπ</a:t>
            </a:r>
            <a:r>
              <a:rPr sz="2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ουδ</a:t>
            </a:r>
            <a:r>
              <a:rPr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αστές</a:t>
            </a:r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C8AEDD17-0B0C-0BB2-E692-4B76197DB745}"/>
              </a:ext>
            </a:extLst>
          </p:cNvPr>
          <p:cNvSpPr/>
          <p:nvPr/>
        </p:nvSpPr>
        <p:spPr>
          <a:xfrm>
            <a:off x="5098053" y="3762169"/>
            <a:ext cx="2003468" cy="497413"/>
          </a:xfrm>
          <a:prstGeom prst="rect">
            <a:avLst/>
          </a:prstGeom>
        </p:spPr>
        <p:txBody>
          <a:bodyPr spcFirstLastPara="0" lIns="69085" tIns="0" rIns="69085" bIns="0" anchor="t"/>
          <a:lstStyle/>
          <a:p>
            <a:pPr algn="l" hangingPunct="0">
              <a:lnSpc>
                <a:spcPct val="125000"/>
              </a:lnSpc>
            </a:pPr>
            <a:r>
              <a:rPr sz="3200" b="1" dirty="0">
                <a:solidFill>
                  <a:srgbClr val="2CC5E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24%</a:t>
            </a:r>
          </a:p>
        </p:txBody>
      </p:sp>
      <p:pic>
        <p:nvPicPr>
          <p:cNvPr id="21" name="education4">
            <a:extLst>
              <a:ext uri="{FF2B5EF4-FFF2-40B4-BE49-F238E27FC236}">
                <a16:creationId xmlns:a16="http://schemas.microsoft.com/office/drawing/2014/main" id="{AF306F5F-8C31-992C-277B-D2BEC3093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6347" y="3728125"/>
            <a:ext cx="561015" cy="844902"/>
          </a:xfrm>
          <a:prstGeom prst="rect">
            <a:avLst/>
          </a:prstGeom>
          <a:effectLst/>
        </p:spPr>
      </p:pic>
      <p:sp>
        <p:nvSpPr>
          <p:cNvPr id="23" name="Body text copy copy 2">
            <a:extLst>
              <a:ext uri="{FF2B5EF4-FFF2-40B4-BE49-F238E27FC236}">
                <a16:creationId xmlns:a16="http://schemas.microsoft.com/office/drawing/2014/main" id="{DC270ABC-F2A5-6DE2-9DE1-3F138D2F16A3}"/>
              </a:ext>
            </a:extLst>
          </p:cNvPr>
          <p:cNvSpPr/>
          <p:nvPr/>
        </p:nvSpPr>
        <p:spPr>
          <a:xfrm>
            <a:off x="5186888" y="4891068"/>
            <a:ext cx="2003468" cy="497413"/>
          </a:xfrm>
          <a:prstGeom prst="rect">
            <a:avLst/>
          </a:prstGeom>
        </p:spPr>
        <p:txBody>
          <a:bodyPr spcFirstLastPara="0" lIns="69085" tIns="0" rIns="69085" bIns="0" anchor="t"/>
          <a:lstStyle/>
          <a:p>
            <a:pPr algn="l" hangingPunct="0">
              <a:lnSpc>
                <a:spcPct val="125000"/>
              </a:lnSpc>
            </a:pPr>
            <a:r>
              <a:rPr sz="3200" b="1" dirty="0">
                <a:solidFill>
                  <a:srgbClr val="2CC5E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18%</a:t>
            </a:r>
          </a:p>
        </p:txBody>
      </p:sp>
      <p:pic>
        <p:nvPicPr>
          <p:cNvPr id="24" name="education4 copy 1">
            <a:extLst>
              <a:ext uri="{FF2B5EF4-FFF2-40B4-BE49-F238E27FC236}">
                <a16:creationId xmlns:a16="http://schemas.microsoft.com/office/drawing/2014/main" id="{D9723167-4A74-8139-4413-F9BB8F7C1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6497" y="5094144"/>
            <a:ext cx="561015" cy="844902"/>
          </a:xfrm>
          <a:prstGeom prst="rect">
            <a:avLst/>
          </a:prstGeom>
          <a:effectLst/>
        </p:spPr>
      </p:pic>
      <p:pic>
        <p:nvPicPr>
          <p:cNvPr id="25" name="home">
            <a:extLst>
              <a:ext uri="{FF2B5EF4-FFF2-40B4-BE49-F238E27FC236}">
                <a16:creationId xmlns:a16="http://schemas.microsoft.com/office/drawing/2014/main" id="{1A386D43-74DC-3163-FE41-88DB2EA9B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292387" y="3971672"/>
            <a:ext cx="872305" cy="872305"/>
          </a:xfrm>
          <a:prstGeom prst="rect">
            <a:avLst/>
          </a:prstGeom>
        </p:spPr>
      </p:pic>
      <p:pic>
        <p:nvPicPr>
          <p:cNvPr id="26" name="family-pants">
            <a:extLst>
              <a:ext uri="{FF2B5EF4-FFF2-40B4-BE49-F238E27FC236}">
                <a16:creationId xmlns:a16="http://schemas.microsoft.com/office/drawing/2014/main" id="{310E5244-C4A4-4D12-ED75-4378B5BD0C92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8021884" y="3725195"/>
            <a:ext cx="452849" cy="518529"/>
          </a:xfrm>
          <a:prstGeom prst="rect">
            <a:avLst/>
          </a:prstGeom>
        </p:spPr>
      </p:pic>
      <p:sp>
        <p:nvSpPr>
          <p:cNvPr id="27" name="Body text copy">
            <a:extLst>
              <a:ext uri="{FF2B5EF4-FFF2-40B4-BE49-F238E27FC236}">
                <a16:creationId xmlns:a16="http://schemas.microsoft.com/office/drawing/2014/main" id="{22DB5399-84F1-8BE5-B97D-5AB8E6C89FF9}"/>
              </a:ext>
            </a:extLst>
          </p:cNvPr>
          <p:cNvSpPr/>
          <p:nvPr/>
        </p:nvSpPr>
        <p:spPr>
          <a:xfrm>
            <a:off x="9263918" y="4139127"/>
            <a:ext cx="2209325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Άγ</a:t>
            </a: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αμοι που ζουν με γονείς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2B0BB5CC-3B65-CDAB-BCF8-D33DD77C6D98}"/>
              </a:ext>
            </a:extLst>
          </p:cNvPr>
          <p:cNvSpPr/>
          <p:nvPr/>
        </p:nvSpPr>
        <p:spPr>
          <a:xfrm>
            <a:off x="9337618" y="3723876"/>
            <a:ext cx="2003468" cy="497413"/>
          </a:xfrm>
          <a:prstGeom prst="rect">
            <a:avLst/>
          </a:prstGeom>
        </p:spPr>
        <p:txBody>
          <a:bodyPr spcFirstLastPara="0" lIns="69085" tIns="0" rIns="69085" bIns="0" anchor="t"/>
          <a:lstStyle/>
          <a:p>
            <a:pPr algn="l" hangingPunct="0">
              <a:lnSpc>
                <a:spcPct val="125000"/>
              </a:lnSpc>
            </a:pPr>
            <a:r>
              <a:rPr sz="3200" b="1" dirty="0">
                <a:solidFill>
                  <a:srgbClr val="2CC5E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29%</a:t>
            </a:r>
          </a:p>
        </p:txBody>
      </p:sp>
      <p:sp>
        <p:nvSpPr>
          <p:cNvPr id="29" name="Body text copy copy 3">
            <a:extLst>
              <a:ext uri="{FF2B5EF4-FFF2-40B4-BE49-F238E27FC236}">
                <a16:creationId xmlns:a16="http://schemas.microsoft.com/office/drawing/2014/main" id="{E86B93A4-6A50-458F-16D6-CB70A96D7616}"/>
              </a:ext>
            </a:extLst>
          </p:cNvPr>
          <p:cNvSpPr/>
          <p:nvPr/>
        </p:nvSpPr>
        <p:spPr>
          <a:xfrm>
            <a:off x="4809250" y="4933229"/>
            <a:ext cx="2959341" cy="1036046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r" hangingPunct="0"/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</a:t>
            </a:r>
            <a:r>
              <a:rPr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π</a:t>
            </a:r>
            <a:r>
              <a:rPr sz="20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ουδ</a:t>
            </a:r>
            <a:r>
              <a:rPr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αστών εργάζονται παράλληλα</a:t>
            </a:r>
          </a:p>
        </p:txBody>
      </p:sp>
      <p:sp>
        <p:nvSpPr>
          <p:cNvPr id="30" name="Body text copy copy 4">
            <a:extLst>
              <a:ext uri="{FF2B5EF4-FFF2-40B4-BE49-F238E27FC236}">
                <a16:creationId xmlns:a16="http://schemas.microsoft.com/office/drawing/2014/main" id="{018C77D9-0D5F-691D-CE31-AAC93295B79E}"/>
              </a:ext>
            </a:extLst>
          </p:cNvPr>
          <p:cNvSpPr/>
          <p:nvPr/>
        </p:nvSpPr>
        <p:spPr>
          <a:xfrm>
            <a:off x="7962542" y="5256846"/>
            <a:ext cx="2003468" cy="497413"/>
          </a:xfrm>
          <a:prstGeom prst="rect">
            <a:avLst/>
          </a:prstGeom>
        </p:spPr>
        <p:txBody>
          <a:bodyPr spcFirstLastPara="0" lIns="69085" tIns="0" rIns="69085" bIns="0" anchor="t"/>
          <a:lstStyle/>
          <a:p>
            <a:pPr algn="l" hangingPunct="0">
              <a:lnSpc>
                <a:spcPct val="125000"/>
              </a:lnSpc>
            </a:pPr>
            <a:r>
              <a:rPr sz="3200" b="1" dirty="0">
                <a:solidFill>
                  <a:srgbClr val="2CC5E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83%</a:t>
            </a:r>
          </a:p>
        </p:txBody>
      </p:sp>
      <p:sp>
        <p:nvSpPr>
          <p:cNvPr id="31" name="Body text copy copy 5">
            <a:extLst>
              <a:ext uri="{FF2B5EF4-FFF2-40B4-BE49-F238E27FC236}">
                <a16:creationId xmlns:a16="http://schemas.microsoft.com/office/drawing/2014/main" id="{BFD66FC2-A4BC-7A15-6C64-7A60398D9122}"/>
              </a:ext>
            </a:extLst>
          </p:cNvPr>
          <p:cNvSpPr/>
          <p:nvPr/>
        </p:nvSpPr>
        <p:spPr>
          <a:xfrm>
            <a:off x="8790115" y="5037594"/>
            <a:ext cx="2209325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Δεν</a:t>
            </a: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έχουν</a:t>
            </a: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α</a:t>
            </a:r>
            <a:r>
              <a:rPr sz="2000" b="1" dirty="0" err="1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κόμ</a:t>
            </a:r>
            <a:r>
              <a:rPr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 παιδιά</a:t>
            </a:r>
          </a:p>
        </p:txBody>
      </p:sp>
      <p:pic>
        <p:nvPicPr>
          <p:cNvPr id="32" name="child">
            <a:extLst>
              <a:ext uri="{FF2B5EF4-FFF2-40B4-BE49-F238E27FC236}">
                <a16:creationId xmlns:a16="http://schemas.microsoft.com/office/drawing/2014/main" id="{80D07FC5-A3DB-19EA-D03E-07A59E60C8C0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10907703" y="5168181"/>
            <a:ext cx="511841" cy="58607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DF6A38B7-54EA-300F-DAEE-8C27FDFBFC9A}"/>
              </a:ext>
            </a:extLst>
          </p:cNvPr>
          <p:cNvGrpSpPr>
            <a:grpSpLocks noChangeAspect="1"/>
          </p:cNvGrpSpPr>
          <p:nvPr/>
        </p:nvGrpSpPr>
        <p:grpSpPr>
          <a:xfrm>
            <a:off x="545723" y="3824933"/>
            <a:ext cx="3446395" cy="2118658"/>
            <a:chOff x="3277406" y="1447972"/>
            <a:chExt cx="6355823" cy="4092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D06634BA-B675-EC70-2599-4DF35A7D3192}"/>
                </a:ext>
              </a:extLst>
            </p:cNvPr>
            <p:cNvSpPr/>
            <p:nvPr/>
          </p:nvSpPr>
          <p:spPr>
            <a:xfrm rot="18950937" flipH="1" flipV="1">
              <a:off x="5677391" y="1499163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13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Freeform 2">
              <a:extLst>
                <a:ext uri="{FF2B5EF4-FFF2-40B4-BE49-F238E27FC236}">
                  <a16:creationId xmlns:a16="http://schemas.microsoft.com/office/drawing/2014/main" id="{AD68B3FD-A202-E56A-4B4A-0B311CF7DB90}"/>
                </a:ext>
              </a:extLst>
            </p:cNvPr>
            <p:cNvSpPr/>
            <p:nvPr/>
          </p:nvSpPr>
          <p:spPr>
            <a:xfrm rot="18950937">
              <a:off x="8039292" y="1499210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Freeform 2">
              <a:extLst>
                <a:ext uri="{FF2B5EF4-FFF2-40B4-BE49-F238E27FC236}">
                  <a16:creationId xmlns:a16="http://schemas.microsoft.com/office/drawing/2014/main" id="{CC578FFC-E8EC-48F3-1D64-A4301B2A7D8D}"/>
                </a:ext>
              </a:extLst>
            </p:cNvPr>
            <p:cNvSpPr/>
            <p:nvPr/>
          </p:nvSpPr>
          <p:spPr>
            <a:xfrm rot="18950937">
              <a:off x="3277406" y="3837548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23287B93-F6D8-B355-CD55-DCA3AA49FD74}"/>
                </a:ext>
              </a:extLst>
            </p:cNvPr>
            <p:cNvSpPr/>
            <p:nvPr/>
          </p:nvSpPr>
          <p:spPr>
            <a:xfrm rot="18950937" flipH="1" flipV="1">
              <a:off x="5598971" y="3906495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13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3" name="Freeform 2">
              <a:extLst>
                <a:ext uri="{FF2B5EF4-FFF2-40B4-BE49-F238E27FC236}">
                  <a16:creationId xmlns:a16="http://schemas.microsoft.com/office/drawing/2014/main" id="{41E0EA1B-CFC6-CA91-109C-51C7503C4A5E}"/>
                </a:ext>
              </a:extLst>
            </p:cNvPr>
            <p:cNvSpPr/>
            <p:nvPr/>
          </p:nvSpPr>
          <p:spPr>
            <a:xfrm rot="18950937">
              <a:off x="7925359" y="3897664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Freeform 2">
              <a:extLst>
                <a:ext uri="{FF2B5EF4-FFF2-40B4-BE49-F238E27FC236}">
                  <a16:creationId xmlns:a16="http://schemas.microsoft.com/office/drawing/2014/main" id="{BB73D4C5-54EB-5DA3-6FDF-3630BF54D7D3}"/>
                </a:ext>
              </a:extLst>
            </p:cNvPr>
            <p:cNvSpPr/>
            <p:nvPr/>
          </p:nvSpPr>
          <p:spPr>
            <a:xfrm rot="18950937">
              <a:off x="3382460" y="1447972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" name="Shape-1">
            <a:extLst>
              <a:ext uri="{FF2B5EF4-FFF2-40B4-BE49-F238E27FC236}">
                <a16:creationId xmlns:a16="http://schemas.microsoft.com/office/drawing/2014/main" id="{1A5B3C61-817F-4C78-FD41-D2E8FCBDE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959" y="1041980"/>
            <a:ext cx="3619384" cy="2445453"/>
          </a:xfrm>
          <a:prstGeom prst="rect">
            <a:avLst/>
          </a:prstGeom>
        </p:spPr>
      </p:pic>
      <p:pic>
        <p:nvPicPr>
          <p:cNvPr id="41" name="Radials copy 10">
            <a:extLst>
              <a:ext uri="{FF2B5EF4-FFF2-40B4-BE49-F238E27FC236}">
                <a16:creationId xmlns:a16="http://schemas.microsoft.com/office/drawing/2014/main" id="{5E57757A-1BF5-B2AF-D6DD-B2FBB6F22D86}"/>
              </a:ext>
            </a:extLst>
          </p:cNvPr>
          <p:cNvPicPr/>
          <p:nvPr/>
        </p:nvPicPr>
        <p:blipFill rotWithShape="1">
          <a:blip r:embed="rId15"/>
          <a:stretch>
            <a:fillRect/>
          </a:stretch>
        </p:blipFill>
        <p:spPr>
          <a:xfrm>
            <a:off x="8090863" y="2179424"/>
            <a:ext cx="892872" cy="892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Radials copy 11">
            <a:extLst>
              <a:ext uri="{FF2B5EF4-FFF2-40B4-BE49-F238E27FC236}">
                <a16:creationId xmlns:a16="http://schemas.microsoft.com/office/drawing/2014/main" id="{91967BCF-6CE7-26EB-3B50-450C700D2A98}"/>
              </a:ext>
            </a:extLst>
          </p:cNvPr>
          <p:cNvPicPr/>
          <p:nvPr/>
        </p:nvPicPr>
        <p:blipFill rotWithShape="1">
          <a:blip r:embed="rId16"/>
          <a:stretch>
            <a:fillRect/>
          </a:stretch>
        </p:blipFill>
        <p:spPr>
          <a:xfrm>
            <a:off x="8083451" y="1201114"/>
            <a:ext cx="892872" cy="892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F536041-5ACF-3435-9AB9-C8440B118CF2}"/>
              </a:ext>
            </a:extLst>
          </p:cNvPr>
          <p:cNvSpPr/>
          <p:nvPr/>
        </p:nvSpPr>
        <p:spPr>
          <a:xfrm>
            <a:off x="9084312" y="2415163"/>
            <a:ext cx="2309902" cy="6000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lang="el-GR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Άνεργοι</a:t>
            </a:r>
            <a:endParaRPr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C6D7D1-4E3F-1243-8FB4-B3BF88FB814D}"/>
              </a:ext>
            </a:extLst>
          </p:cNvPr>
          <p:cNvSpPr txBox="1"/>
          <p:nvPr/>
        </p:nvSpPr>
        <p:spPr>
          <a:xfrm>
            <a:off x="9056716" y="1343772"/>
            <a:ext cx="24178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Εργαζόμενοι στον </a:t>
            </a:r>
            <a:r>
              <a:rPr lang="el-GR" sz="20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Δ.Τ</a:t>
            </a:r>
            <a:r>
              <a:rPr lang="el-GR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46" name="education12">
            <a:extLst>
              <a:ext uri="{FF2B5EF4-FFF2-40B4-BE49-F238E27FC236}">
                <a16:creationId xmlns:a16="http://schemas.microsoft.com/office/drawing/2014/main" id="{29DD2A67-B88C-F024-7392-7B9D5882A2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0449" y="2299853"/>
            <a:ext cx="948186" cy="879917"/>
          </a:xfrm>
          <a:prstGeom prst="rect">
            <a:avLst/>
          </a:prstGeom>
        </p:spPr>
      </p:pic>
      <p:pic>
        <p:nvPicPr>
          <p:cNvPr id="3" name="suitcase outline">
            <a:extLst>
              <a:ext uri="{FF2B5EF4-FFF2-40B4-BE49-F238E27FC236}">
                <a16:creationId xmlns:a16="http://schemas.microsoft.com/office/drawing/2014/main" id="{F6E46C95-552C-012B-1399-034FCAB31B44}"/>
              </a:ext>
            </a:extLst>
          </p:cNvPr>
          <p:cNvPicPr/>
          <p:nvPr/>
        </p:nvPicPr>
        <p:blipFill rotWithShape="1">
          <a:blip r:embed="rId18"/>
          <a:stretch>
            <a:fillRect/>
          </a:stretch>
        </p:blipFill>
        <p:spPr>
          <a:xfrm>
            <a:off x="4375798" y="4548641"/>
            <a:ext cx="925793" cy="9257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52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9" grpId="0"/>
      <p:bldP spid="20" grpId="0"/>
      <p:bldP spid="23" grpId="0"/>
      <p:bldP spid="27" grpId="0"/>
      <p:bldP spid="28" grpId="0"/>
      <p:bldP spid="29" grpId="0"/>
      <p:bldP spid="30" grpId="0"/>
      <p:bldP spid="31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F9F02-A98A-88EC-D718-8F885F5FF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9D122D86-6872-0657-F1B3-78822884B5CD}"/>
              </a:ext>
            </a:extLst>
          </p:cNvPr>
          <p:cNvGrpSpPr/>
          <p:nvPr/>
        </p:nvGrpSpPr>
        <p:grpSpPr>
          <a:xfrm>
            <a:off x="1371600" y="2900719"/>
            <a:ext cx="14718245" cy="1446496"/>
            <a:chOff x="322637" y="3896993"/>
            <a:chExt cx="14718245" cy="1446496"/>
          </a:xfrm>
        </p:grpSpPr>
        <p:sp>
          <p:nvSpPr>
            <p:cNvPr id="39" name="Body text copy copy 7">
              <a:extLst>
                <a:ext uri="{FF2B5EF4-FFF2-40B4-BE49-F238E27FC236}">
                  <a16:creationId xmlns:a16="http://schemas.microsoft.com/office/drawing/2014/main" id="{B5887C8E-E1A5-A9F3-9595-C62465766B61}"/>
                </a:ext>
              </a:extLst>
            </p:cNvPr>
            <p:cNvSpPr/>
            <p:nvPr/>
          </p:nvSpPr>
          <p:spPr>
            <a:xfrm>
              <a:off x="322637" y="4073120"/>
              <a:ext cx="4064464" cy="1270369"/>
            </a:xfrm>
            <a:prstGeom prst="rect">
              <a:avLst/>
            </a:prstGeom>
            <a:solidFill>
              <a:srgbClr val="4EDAED"/>
            </a:solidFill>
          </p:spPr>
          <p:txBody>
            <a:bodyPr spcFirstLastPara="0" lIns="94791" tIns="94791" rIns="94791" bIns="0" anchor="t"/>
            <a:lstStyle/>
            <a:p>
              <a:pPr marL="171450" algn="r" hangingPunct="0"/>
              <a:endParaRPr dirty="0">
                <a:solidFill>
                  <a:srgbClr val="31415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40" name="Progress Bar copy">
              <a:extLst>
                <a:ext uri="{FF2B5EF4-FFF2-40B4-BE49-F238E27FC236}">
                  <a16:creationId xmlns:a16="http://schemas.microsoft.com/office/drawing/2014/main" id="{7C8777BB-418A-2F72-D628-6EE4D5BCC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477658" y="3896993"/>
              <a:ext cx="3500438" cy="560070"/>
            </a:xfrm>
            <a:prstGeom prst="rect">
              <a:avLst/>
            </a:prstGeom>
          </p:spPr>
        </p:pic>
        <p:pic>
          <p:nvPicPr>
            <p:cNvPr id="41" name="Progress Bar copy copy 1">
              <a:extLst>
                <a:ext uri="{FF2B5EF4-FFF2-40B4-BE49-F238E27FC236}">
                  <a16:creationId xmlns:a16="http://schemas.microsoft.com/office/drawing/2014/main" id="{0595DA6F-6734-0AB2-3CDF-15385E031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477658" y="4629368"/>
              <a:ext cx="3500438" cy="56007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BA5B0C-51AC-9751-D3D6-0CDA3C543372}"/>
                </a:ext>
              </a:extLst>
            </p:cNvPr>
            <p:cNvSpPr txBox="1"/>
            <p:nvPr/>
          </p:nvSpPr>
          <p:spPr>
            <a:xfrm>
              <a:off x="8021630" y="4740719"/>
              <a:ext cx="6157912" cy="448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hangingPunct="0">
                <a:lnSpc>
                  <a:spcPct val="125000"/>
                </a:lnSpc>
              </a:pPr>
              <a:r>
                <a:rPr lang="el-GR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25-35 ετών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5AEE83-9669-6F29-3C33-77749B3F46F0}"/>
                </a:ext>
              </a:extLst>
            </p:cNvPr>
            <p:cNvSpPr txBox="1"/>
            <p:nvPr/>
          </p:nvSpPr>
          <p:spPr>
            <a:xfrm>
              <a:off x="7978096" y="3992006"/>
              <a:ext cx="7062786" cy="448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hangingPunct="0">
                <a:lnSpc>
                  <a:spcPct val="125000"/>
                </a:lnSpc>
              </a:pPr>
              <a:r>
                <a:rPr lang="el-GR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19-24 ετών</a:t>
              </a:r>
            </a:p>
          </p:txBody>
        </p:sp>
      </p:grpSp>
      <p:pic>
        <p:nvPicPr>
          <p:cNvPr id="9" name="verticalmeter copy">
            <a:extLst>
              <a:ext uri="{FF2B5EF4-FFF2-40B4-BE49-F238E27FC236}">
                <a16:creationId xmlns:a16="http://schemas.microsoft.com/office/drawing/2014/main" id="{5D63D772-411C-BDC1-A863-B564FD013F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2522962" y="-678892"/>
            <a:ext cx="1805654" cy="4611624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271B3CE4-6449-4DC1-BC03-24C4DE828AAC}"/>
              </a:ext>
            </a:extLst>
          </p:cNvPr>
          <p:cNvGrpSpPr>
            <a:grpSpLocks noChangeAspect="1"/>
          </p:cNvGrpSpPr>
          <p:nvPr/>
        </p:nvGrpSpPr>
        <p:grpSpPr>
          <a:xfrm>
            <a:off x="1253816" y="4584135"/>
            <a:ext cx="3290063" cy="2084008"/>
            <a:chOff x="3277406" y="1447972"/>
            <a:chExt cx="6355823" cy="4092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48" name="Freeform 7">
              <a:extLst>
                <a:ext uri="{FF2B5EF4-FFF2-40B4-BE49-F238E27FC236}">
                  <a16:creationId xmlns:a16="http://schemas.microsoft.com/office/drawing/2014/main" id="{0540D893-A6FC-90D9-FD4E-728EA6E0EC5D}"/>
                </a:ext>
              </a:extLst>
            </p:cNvPr>
            <p:cNvSpPr/>
            <p:nvPr/>
          </p:nvSpPr>
          <p:spPr>
            <a:xfrm rot="18950937" flipH="1" flipV="1">
              <a:off x="5677391" y="1499163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6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9" name="Freeform 2">
              <a:extLst>
                <a:ext uri="{FF2B5EF4-FFF2-40B4-BE49-F238E27FC236}">
                  <a16:creationId xmlns:a16="http://schemas.microsoft.com/office/drawing/2014/main" id="{908FF934-6DE0-D353-2C35-5E704FEE18BD}"/>
                </a:ext>
              </a:extLst>
            </p:cNvPr>
            <p:cNvSpPr/>
            <p:nvPr/>
          </p:nvSpPr>
          <p:spPr>
            <a:xfrm rot="18950937">
              <a:off x="8039292" y="1499210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CC1D28C9-301E-8534-B7E3-5A184677EB36}"/>
                </a:ext>
              </a:extLst>
            </p:cNvPr>
            <p:cNvSpPr/>
            <p:nvPr/>
          </p:nvSpPr>
          <p:spPr>
            <a:xfrm rot="18950937">
              <a:off x="3277406" y="3837548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1" name="Freeform 7">
              <a:extLst>
                <a:ext uri="{FF2B5EF4-FFF2-40B4-BE49-F238E27FC236}">
                  <a16:creationId xmlns:a16="http://schemas.microsoft.com/office/drawing/2014/main" id="{AEBF075C-43C4-F686-1D36-26DFCEB1CD1A}"/>
                </a:ext>
              </a:extLst>
            </p:cNvPr>
            <p:cNvSpPr/>
            <p:nvPr/>
          </p:nvSpPr>
          <p:spPr>
            <a:xfrm rot="18950937" flipH="1" flipV="1">
              <a:off x="5598971" y="3906495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6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2" name="Freeform 2">
              <a:extLst>
                <a:ext uri="{FF2B5EF4-FFF2-40B4-BE49-F238E27FC236}">
                  <a16:creationId xmlns:a16="http://schemas.microsoft.com/office/drawing/2014/main" id="{E49C723D-BBD2-4A32-91DF-9E334853BB9B}"/>
                </a:ext>
              </a:extLst>
            </p:cNvPr>
            <p:cNvSpPr/>
            <p:nvPr/>
          </p:nvSpPr>
          <p:spPr>
            <a:xfrm rot="18950937">
              <a:off x="7925359" y="3897664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3" name="Freeform 2">
              <a:extLst>
                <a:ext uri="{FF2B5EF4-FFF2-40B4-BE49-F238E27FC236}">
                  <a16:creationId xmlns:a16="http://schemas.microsoft.com/office/drawing/2014/main" id="{2018AA34-E8AF-5D01-087A-09F8CDEFAB15}"/>
                </a:ext>
              </a:extLst>
            </p:cNvPr>
            <p:cNvSpPr/>
            <p:nvPr/>
          </p:nvSpPr>
          <p:spPr>
            <a:xfrm rot="18950937">
              <a:off x="3382460" y="1447972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EB5715D-BB8A-3C13-42B8-80570110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5" y="233787"/>
            <a:ext cx="11713300" cy="432048"/>
          </a:xfrm>
        </p:spPr>
        <p:txBody>
          <a:bodyPr>
            <a:noAutofit/>
          </a:bodyPr>
          <a:lstStyle/>
          <a:p>
            <a:r>
              <a:rPr lang="el-GR" sz="3200" dirty="0"/>
              <a:t>Ορίζοντας προσδοκιών </a:t>
            </a:r>
            <a:endParaRPr lang="el-GR" sz="32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A31050-7167-DC7F-1BE4-2952D583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768" y="641273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03D236-D7A1-D8B7-E819-7A1CF06EA4F7}"/>
              </a:ext>
            </a:extLst>
          </p:cNvPr>
          <p:cNvSpPr txBox="1"/>
          <p:nvPr/>
        </p:nvSpPr>
        <p:spPr>
          <a:xfrm>
            <a:off x="5549171" y="4395322"/>
            <a:ext cx="7042844" cy="707886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hangingPunct="0">
              <a:defRPr sz="2000">
                <a:solidFill>
                  <a:srgbClr val="FFFFFF"/>
                </a:solidFill>
                <a:cs typeface="Muli"/>
              </a:defRPr>
            </a:lvl1pPr>
          </a:lstStyle>
          <a:p>
            <a:r>
              <a:rPr lang="el-GR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Η σύγκριση με τη γενιά των γονιών είναι καταλυτική</a:t>
            </a:r>
          </a:p>
        </p:txBody>
      </p:sp>
      <p:graphicFrame>
        <p:nvGraphicFramePr>
          <p:cNvPr id="23" name="Content Placeholder 8">
            <a:extLst>
              <a:ext uri="{FF2B5EF4-FFF2-40B4-BE49-F238E27FC236}">
                <a16:creationId xmlns:a16="http://schemas.microsoft.com/office/drawing/2014/main" id="{AB142A07-C0A0-73CE-4B31-897B45727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17157"/>
              </p:ext>
            </p:extLst>
          </p:nvPr>
        </p:nvGraphicFramePr>
        <p:xfrm>
          <a:off x="7042835" y="1783723"/>
          <a:ext cx="5067728" cy="289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5C4411D3-1A60-91BB-2332-8A6755C3AD59}"/>
              </a:ext>
            </a:extLst>
          </p:cNvPr>
          <p:cNvSpPr/>
          <p:nvPr/>
        </p:nvSpPr>
        <p:spPr>
          <a:xfrm>
            <a:off x="1824873" y="1749484"/>
            <a:ext cx="5595376" cy="61070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50000"/>
              </a:lnSpc>
              <a:spcAft>
                <a:spcPts val="600"/>
              </a:spcAft>
            </a:pPr>
            <a:r>
              <a:rPr lang="el-GR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σε μια κλίμακα 1 έως 10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E3B071-1D14-59AD-E672-E56BC2B31CB6}"/>
              </a:ext>
            </a:extLst>
          </p:cNvPr>
          <p:cNvGrpSpPr/>
          <p:nvPr/>
        </p:nvGrpSpPr>
        <p:grpSpPr>
          <a:xfrm>
            <a:off x="5379340" y="4936523"/>
            <a:ext cx="6027961" cy="1348558"/>
            <a:chOff x="5719731" y="19965669"/>
            <a:chExt cx="6027961" cy="1348558"/>
          </a:xfrm>
        </p:grpSpPr>
        <p:pic>
          <p:nvPicPr>
            <p:cNvPr id="59" name="Shape-8">
              <a:extLst>
                <a:ext uri="{FF2B5EF4-FFF2-40B4-BE49-F238E27FC236}">
                  <a16:creationId xmlns:a16="http://schemas.microsoft.com/office/drawing/2014/main" id="{55E2FBD9-0997-5459-77FB-36E7E1312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71271" y="20075117"/>
              <a:ext cx="4762500" cy="1061264"/>
            </a:xfrm>
            <a:prstGeom prst="rect">
              <a:avLst/>
            </a:prstGeom>
          </p:spPr>
        </p:pic>
        <p:pic>
          <p:nvPicPr>
            <p:cNvPr id="57" name="Shape-19">
              <a:extLst>
                <a:ext uri="{FF2B5EF4-FFF2-40B4-BE49-F238E27FC236}">
                  <a16:creationId xmlns:a16="http://schemas.microsoft.com/office/drawing/2014/main" id="{A63A885F-7665-5BBB-396A-DFFDDC78F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67532" y="19965669"/>
              <a:ext cx="1280160" cy="1280160"/>
            </a:xfrm>
            <a:prstGeom prst="rect">
              <a:avLst/>
            </a:prstGeom>
          </p:spPr>
        </p:pic>
        <p:pic>
          <p:nvPicPr>
            <p:cNvPr id="58" name="Interface122">
              <a:extLst>
                <a:ext uri="{FF2B5EF4-FFF2-40B4-BE49-F238E27FC236}">
                  <a16:creationId xmlns:a16="http://schemas.microsoft.com/office/drawing/2014/main" id="{0AD96E5F-645B-089A-C8AC-EED7CE3C7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73216" y="20239989"/>
              <a:ext cx="731520" cy="731520"/>
            </a:xfrm>
            <a:prstGeom prst="rect">
              <a:avLst/>
            </a:prstGeom>
          </p:spPr>
        </p:pic>
        <p:sp>
          <p:nvSpPr>
            <p:cNvPr id="60" name="Body text copy">
              <a:extLst>
                <a:ext uri="{FF2B5EF4-FFF2-40B4-BE49-F238E27FC236}">
                  <a16:creationId xmlns:a16="http://schemas.microsoft.com/office/drawing/2014/main" id="{FCF28696-C31A-C841-5D19-83E3C0B28E8A}"/>
                </a:ext>
              </a:extLst>
            </p:cNvPr>
            <p:cNvSpPr/>
            <p:nvPr/>
          </p:nvSpPr>
          <p:spPr>
            <a:xfrm>
              <a:off x="6987332" y="20177929"/>
              <a:ext cx="3657407" cy="648836"/>
            </a:xfrm>
            <a:prstGeom prst="rect">
              <a:avLst/>
            </a:prstGeom>
          </p:spPr>
          <p:txBody>
            <a:bodyPr spcFirstLastPara="0" lIns="70526" tIns="70526" rIns="70526" bIns="0" anchor="t"/>
            <a:lstStyle/>
            <a:p>
              <a:pPr algn="r" hangingPunct="0">
                <a:lnSpc>
                  <a:spcPct val="125000"/>
                </a:lnSpc>
              </a:pPr>
              <a:r>
                <a:rPr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Η </a:t>
              </a:r>
              <a:r>
                <a:rPr sz="20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δική</a:t>
              </a:r>
              <a:r>
                <a:rPr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μας </a:t>
              </a:r>
              <a:r>
                <a:rPr sz="20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γενιά</a:t>
              </a:r>
              <a:r>
                <a:rPr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sz="20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ζει</a:t>
              </a:r>
              <a:r>
                <a:rPr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l-GR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χειρότερα</a:t>
              </a:r>
              <a:r>
                <a:rPr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από τη γενιά των γονιών μας</a:t>
              </a:r>
            </a:p>
          </p:txBody>
        </p:sp>
        <p:sp>
          <p:nvSpPr>
            <p:cNvPr id="61" name="Title copy copy 1">
              <a:extLst>
                <a:ext uri="{FF2B5EF4-FFF2-40B4-BE49-F238E27FC236}">
                  <a16:creationId xmlns:a16="http://schemas.microsoft.com/office/drawing/2014/main" id="{C38F5D11-2E2E-69F5-B81F-F9494B284DE8}"/>
                </a:ext>
              </a:extLst>
            </p:cNvPr>
            <p:cNvSpPr/>
            <p:nvPr/>
          </p:nvSpPr>
          <p:spPr>
            <a:xfrm>
              <a:off x="5719731" y="20331013"/>
              <a:ext cx="1732797" cy="983214"/>
            </a:xfrm>
            <a:prstGeom prst="rect">
              <a:avLst/>
            </a:prstGeom>
          </p:spPr>
          <p:txBody>
            <a:bodyPr spcFirstLastPara="0" lIns="68373" tIns="34186" rIns="68373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3200" b="1" dirty="0">
                  <a:solidFill>
                    <a:srgbClr val="FFFFFF"/>
                  </a:solidFill>
                  <a:latin typeface="Lato"/>
                  <a:ea typeface="+mn-ea"/>
                  <a:cs typeface="Lato"/>
                </a:rPr>
                <a:t>65%</a:t>
              </a:r>
            </a:p>
          </p:txBody>
        </p:sp>
      </p:grpSp>
      <p:sp>
        <p:nvSpPr>
          <p:cNvPr id="2062" name="Speech Bubble: Rectangle with Corners Rounded 2061">
            <a:extLst>
              <a:ext uri="{FF2B5EF4-FFF2-40B4-BE49-F238E27FC236}">
                <a16:creationId xmlns:a16="http://schemas.microsoft.com/office/drawing/2014/main" id="{43BE2D4E-E431-383F-8DF8-5131B90BDA89}"/>
              </a:ext>
            </a:extLst>
          </p:cNvPr>
          <p:cNvSpPr/>
          <p:nvPr/>
        </p:nvSpPr>
        <p:spPr>
          <a:xfrm>
            <a:off x="8720277" y="1077970"/>
            <a:ext cx="1954091" cy="1510105"/>
          </a:xfrm>
          <a:prstGeom prst="wedgeRoundRectCallout">
            <a:avLst>
              <a:gd name="adj1" fmla="val -102840"/>
              <a:gd name="adj2" fmla="val -16117"/>
              <a:gd name="adj3" fmla="val 16667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6,4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l-GR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l-GR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σε μια κλίμακα 1 έως 10 </a:t>
            </a:r>
          </a:p>
          <a:p>
            <a:pPr algn="ctr"/>
            <a:r>
              <a:rPr lang="el-GR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στο γενικό πληθυσμό</a:t>
            </a:r>
            <a:endParaRPr lang="LID4096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Shape-19">
            <a:extLst>
              <a:ext uri="{FF2B5EF4-FFF2-40B4-BE49-F238E27FC236}">
                <a16:creationId xmlns:a16="http://schemas.microsoft.com/office/drawing/2014/main" id="{3A5008A1-EA87-D3EB-ED47-A8538B011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145" y="2975064"/>
            <a:ext cx="1489595" cy="1489595"/>
          </a:xfrm>
          <a:prstGeom prst="rect">
            <a:avLst/>
          </a:prstGeom>
        </p:spPr>
      </p:pic>
      <p:pic>
        <p:nvPicPr>
          <p:cNvPr id="5" name="Business-People-Outline-55">
            <a:extLst>
              <a:ext uri="{FF2B5EF4-FFF2-40B4-BE49-F238E27FC236}">
                <a16:creationId xmlns:a16="http://schemas.microsoft.com/office/drawing/2014/main" id="{EFED77B5-05F9-9CD3-FF39-8B8EF08EA812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15" y="3193980"/>
            <a:ext cx="955344" cy="955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4F1D49-FE30-38FF-5336-1658F4B109E8}"/>
              </a:ext>
            </a:extLst>
          </p:cNvPr>
          <p:cNvSpPr txBox="1"/>
          <p:nvPr/>
        </p:nvSpPr>
        <p:spPr>
          <a:xfrm>
            <a:off x="2187799" y="3206850"/>
            <a:ext cx="3304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Υψηλές προσδοκίες για το μέλλον, που περιορίζονται μεγαλώνοντας</a:t>
            </a:r>
          </a:p>
          <a:p>
            <a:pPr algn="r"/>
            <a:endParaRPr lang="el-GR" sz="2000" b="1" dirty="0"/>
          </a:p>
        </p:txBody>
      </p:sp>
      <p:sp>
        <p:nvSpPr>
          <p:cNvPr id="7" name="Body text copy copy 8">
            <a:extLst>
              <a:ext uri="{FF2B5EF4-FFF2-40B4-BE49-F238E27FC236}">
                <a16:creationId xmlns:a16="http://schemas.microsoft.com/office/drawing/2014/main" id="{B96C5491-4D4B-E9F7-B0AB-D86A0990CBB2}"/>
              </a:ext>
            </a:extLst>
          </p:cNvPr>
          <p:cNvSpPr/>
          <p:nvPr/>
        </p:nvSpPr>
        <p:spPr>
          <a:xfrm>
            <a:off x="1405960" y="3197476"/>
            <a:ext cx="2003468" cy="73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sz="32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F7E7E-B732-D300-4AB1-1D95E7C0D274}"/>
              </a:ext>
            </a:extLst>
          </p:cNvPr>
          <p:cNvSpPr txBox="1"/>
          <p:nvPr/>
        </p:nvSpPr>
        <p:spPr>
          <a:xfrm>
            <a:off x="6039713" y="1348509"/>
            <a:ext cx="6842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 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7A0A7-E90A-0124-1714-EC384BE95772}"/>
              </a:ext>
            </a:extLst>
          </p:cNvPr>
          <p:cNvSpPr txBox="1"/>
          <p:nvPr/>
        </p:nvSpPr>
        <p:spPr>
          <a:xfrm>
            <a:off x="100371" y="2505047"/>
            <a:ext cx="5829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«Σε 5-10 χρόνια από σήμερα θα ζω καλύτερα»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3D265-5D69-F387-3D34-928FB50353FB}"/>
              </a:ext>
            </a:extLst>
          </p:cNvPr>
          <p:cNvSpPr txBox="1"/>
          <p:nvPr/>
        </p:nvSpPr>
        <p:spPr>
          <a:xfrm>
            <a:off x="1824873" y="806550"/>
            <a:ext cx="8892790" cy="493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hangingPunct="0">
              <a:lnSpc>
                <a:spcPct val="150000"/>
              </a:lnSpc>
            </a:pPr>
            <a:r>
              <a:rPr lang="el-GR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Η ικανοποίηση από τη ζωή περνάει τη βάση με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μέση τιμή </a:t>
            </a:r>
            <a:endParaRPr lang="el-GR" sz="2000" b="1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Graphic spid="23" grpId="0">
        <p:bldAsOne/>
      </p:bldGraphic>
      <p:bldP spid="30" grpId="0"/>
      <p:bldP spid="2062" grpId="0" animBg="1"/>
      <p:bldP spid="6" grpId="0"/>
      <p:bldP spid="7" grpId="0"/>
      <p:bldP spid="11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13572-4809-98CA-CE29-0F9818FF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F5232-4659-B5A3-E023-D02A078F0C82}"/>
              </a:ext>
            </a:extLst>
          </p:cNvPr>
          <p:cNvSpPr txBox="1"/>
          <p:nvPr/>
        </p:nvSpPr>
        <p:spPr>
          <a:xfrm>
            <a:off x="192107" y="960558"/>
            <a:ext cx="6250847" cy="1015663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hangingPunct="0">
              <a:defRPr sz="2000">
                <a:solidFill>
                  <a:srgbClr val="FFFFFF"/>
                </a:solidFill>
                <a:cs typeface="Muli"/>
              </a:defRPr>
            </a:lvl1pPr>
          </a:lstStyle>
          <a:p>
            <a:r>
              <a:rPr lang="el-GR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Ζητούμενο οι ευκαιρίες αλλά δεδομένο η οικονομική στενότητα και η αβεβαιότητα για το μέλλον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167E8-6895-F96E-6B61-992138F9F714}"/>
              </a:ext>
            </a:extLst>
          </p:cNvPr>
          <p:cNvSpPr txBox="1"/>
          <p:nvPr/>
        </p:nvSpPr>
        <p:spPr>
          <a:xfrm>
            <a:off x="255113" y="3519018"/>
            <a:ext cx="6507763" cy="1015663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hangingPunct="0">
              <a:defRPr sz="2000">
                <a:solidFill>
                  <a:srgbClr val="FFFFFF"/>
                </a:solidFill>
                <a:cs typeface="Muli"/>
              </a:defRPr>
            </a:lvl1pPr>
          </a:lstStyle>
          <a:p>
            <a:r>
              <a:rPr lang="el-GR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Έτσι, το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brain drain </a:t>
            </a:r>
            <a:r>
              <a:rPr lang="el-GR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παραμένει ένα απειλητικό ενδεχόμενο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7CD3089-279B-92D6-112E-7E7CFB6E989E}"/>
              </a:ext>
            </a:extLst>
          </p:cNvPr>
          <p:cNvSpPr txBox="1">
            <a:spLocks/>
          </p:cNvSpPr>
          <p:nvPr/>
        </p:nvSpPr>
        <p:spPr>
          <a:xfrm>
            <a:off x="164885" y="233787"/>
            <a:ext cx="117133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 Όρια και απειλές </a:t>
            </a:r>
            <a:endParaRPr lang="el-GR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47119-E23B-E3F6-F338-1319AC414679}"/>
              </a:ext>
            </a:extLst>
          </p:cNvPr>
          <p:cNvSpPr txBox="1"/>
          <p:nvPr/>
        </p:nvSpPr>
        <p:spPr>
          <a:xfrm>
            <a:off x="3130981" y="1937801"/>
            <a:ext cx="3287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‘Τι πιστεύετε ότι επηρεάζει περισσότερο αρνητικά τη ζωή σας;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216358CB-9D9E-963C-4546-6C7C5E6FD193}"/>
              </a:ext>
            </a:extLst>
          </p:cNvPr>
          <p:cNvSpPr/>
          <p:nvPr/>
        </p:nvSpPr>
        <p:spPr>
          <a:xfrm>
            <a:off x="7913426" y="5454044"/>
            <a:ext cx="2762250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Σπουδαστές</a:t>
            </a:r>
            <a:endParaRPr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Body text copy">
            <a:extLst>
              <a:ext uri="{FF2B5EF4-FFF2-40B4-BE49-F238E27FC236}">
                <a16:creationId xmlns:a16="http://schemas.microsoft.com/office/drawing/2014/main" id="{F212189E-5E60-A5FA-EC9A-52B664D1EAAC}"/>
              </a:ext>
            </a:extLst>
          </p:cNvPr>
          <p:cNvSpPr/>
          <p:nvPr/>
        </p:nvSpPr>
        <p:spPr>
          <a:xfrm>
            <a:off x="8126235" y="4785603"/>
            <a:ext cx="2762250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4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84%</a:t>
            </a:r>
          </a:p>
        </p:txBody>
      </p:sp>
      <p:pic>
        <p:nvPicPr>
          <p:cNvPr id="11" name="Radials">
            <a:extLst>
              <a:ext uri="{FF2B5EF4-FFF2-40B4-BE49-F238E27FC236}">
                <a16:creationId xmlns:a16="http://schemas.microsoft.com/office/drawing/2014/main" id="{177DB117-F19E-65B2-2751-E6EB74CC1C04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699869" y="1000797"/>
            <a:ext cx="19050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Radials copy 5">
            <a:extLst>
              <a:ext uri="{FF2B5EF4-FFF2-40B4-BE49-F238E27FC236}">
                <a16:creationId xmlns:a16="http://schemas.microsoft.com/office/drawing/2014/main" id="{C3B893A6-E6BA-70FC-3513-581173E6F1E8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177696" y="1026448"/>
            <a:ext cx="19050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customLine">
            <a:extLst>
              <a:ext uri="{FF2B5EF4-FFF2-40B4-BE49-F238E27FC236}">
                <a16:creationId xmlns:a16="http://schemas.microsoft.com/office/drawing/2014/main" id="{AA190C1E-5DF3-B298-4D37-F2B52A903EE8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275873" y="5046380"/>
            <a:ext cx="1726485" cy="335187"/>
          </a:xfrm>
          <a:prstGeom prst="rect">
            <a:avLst/>
          </a:prstGeom>
        </p:spPr>
      </p:pic>
      <p:pic>
        <p:nvPicPr>
          <p:cNvPr id="14" name="education9">
            <a:extLst>
              <a:ext uri="{FF2B5EF4-FFF2-40B4-BE49-F238E27FC236}">
                <a16:creationId xmlns:a16="http://schemas.microsoft.com/office/drawing/2014/main" id="{BD03455E-C8A8-E69B-82A3-E7F8E1126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942" y="3915284"/>
            <a:ext cx="779009" cy="84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Body text copy copy 10">
            <a:extLst>
              <a:ext uri="{FF2B5EF4-FFF2-40B4-BE49-F238E27FC236}">
                <a16:creationId xmlns:a16="http://schemas.microsoft.com/office/drawing/2014/main" id="{75FFCA81-0DE5-4E11-16D8-662227B25067}"/>
              </a:ext>
            </a:extLst>
          </p:cNvPr>
          <p:cNvSpPr/>
          <p:nvPr/>
        </p:nvSpPr>
        <p:spPr>
          <a:xfrm>
            <a:off x="3902733" y="4284364"/>
            <a:ext cx="2762250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4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75%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BB987B-4C8F-578D-2547-464626741AF4}"/>
              </a:ext>
            </a:extLst>
          </p:cNvPr>
          <p:cNvGrpSpPr/>
          <p:nvPr/>
        </p:nvGrpSpPr>
        <p:grpSpPr>
          <a:xfrm>
            <a:off x="1856658" y="4261474"/>
            <a:ext cx="1905000" cy="1905000"/>
            <a:chOff x="1467548" y="4375003"/>
            <a:chExt cx="1905000" cy="1905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B802B0-64CD-29D8-6CC0-DCC05316766C}"/>
                </a:ext>
              </a:extLst>
            </p:cNvPr>
            <p:cNvGrpSpPr/>
            <p:nvPr/>
          </p:nvGrpSpPr>
          <p:grpSpPr>
            <a:xfrm>
              <a:off x="1467548" y="4375003"/>
              <a:ext cx="1905000" cy="1905000"/>
              <a:chOff x="1876308" y="4352195"/>
              <a:chExt cx="1905000" cy="1905000"/>
            </a:xfrm>
          </p:grpSpPr>
          <p:pic>
            <p:nvPicPr>
              <p:cNvPr id="2" name="Radials copy">
                <a:extLst>
                  <a:ext uri="{FF2B5EF4-FFF2-40B4-BE49-F238E27FC236}">
                    <a16:creationId xmlns:a16="http://schemas.microsoft.com/office/drawing/2014/main" id="{A43981EB-CF14-4A4C-569A-B84A3441EE55}"/>
                  </a:ext>
                </a:extLst>
              </p:cNvPr>
              <p:cNvPicPr/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1876308" y="4352195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1C2ED4E-A222-1798-C9D4-3D76ECD4523A}"/>
                  </a:ext>
                </a:extLst>
              </p:cNvPr>
              <p:cNvSpPr/>
              <p:nvPr/>
            </p:nvSpPr>
            <p:spPr>
              <a:xfrm>
                <a:off x="2704290" y="5177619"/>
                <a:ext cx="214009" cy="367146"/>
              </a:xfrm>
              <a:prstGeom prst="roundRect">
                <a:avLst/>
              </a:prstGeom>
              <a:solidFill>
                <a:srgbClr val="59AB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0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pic>
          <p:nvPicPr>
            <p:cNvPr id="20" name="Icon-90">
              <a:extLst>
                <a:ext uri="{FF2B5EF4-FFF2-40B4-BE49-F238E27FC236}">
                  <a16:creationId xmlns:a16="http://schemas.microsoft.com/office/drawing/2014/main" id="{88FF5D8E-4DDF-EAC4-7D45-B6007B8D3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5058" y="4883145"/>
              <a:ext cx="815653" cy="717775"/>
            </a:xfrm>
            <a:prstGeom prst="rect">
              <a:avLst/>
            </a:prstGeom>
          </p:spPr>
        </p:pic>
      </p:grpSp>
      <p:sp>
        <p:nvSpPr>
          <p:cNvPr id="22" name="Body text copy">
            <a:extLst>
              <a:ext uri="{FF2B5EF4-FFF2-40B4-BE49-F238E27FC236}">
                <a16:creationId xmlns:a16="http://schemas.microsoft.com/office/drawing/2014/main" id="{4578EB7E-BD44-6A5D-1CE3-AD42B270B1EB}"/>
              </a:ext>
            </a:extLst>
          </p:cNvPr>
          <p:cNvSpPr/>
          <p:nvPr/>
        </p:nvSpPr>
        <p:spPr>
          <a:xfrm>
            <a:off x="3902732" y="4790879"/>
            <a:ext cx="3360493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Ναι, έχω σκεφτεί το ενδεχόμενο να ζήσω και να εργαστώ στο εξωτερικό</a:t>
            </a:r>
            <a:endParaRPr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Body text copy">
            <a:extLst>
              <a:ext uri="{FF2B5EF4-FFF2-40B4-BE49-F238E27FC236}">
                <a16:creationId xmlns:a16="http://schemas.microsoft.com/office/drawing/2014/main" id="{5D00657C-5F3B-C5EE-BF3A-BB509135F142}"/>
              </a:ext>
            </a:extLst>
          </p:cNvPr>
          <p:cNvSpPr/>
          <p:nvPr/>
        </p:nvSpPr>
        <p:spPr>
          <a:xfrm>
            <a:off x="6699869" y="2876829"/>
            <a:ext cx="2762250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Το κόστος ζωής</a:t>
            </a:r>
            <a:endParaRPr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Body text copy">
            <a:extLst>
              <a:ext uri="{FF2B5EF4-FFF2-40B4-BE49-F238E27FC236}">
                <a16:creationId xmlns:a16="http://schemas.microsoft.com/office/drawing/2014/main" id="{258F65D1-E570-AB5E-E1FC-9D8F18BD1598}"/>
              </a:ext>
            </a:extLst>
          </p:cNvPr>
          <p:cNvSpPr/>
          <p:nvPr/>
        </p:nvSpPr>
        <p:spPr>
          <a:xfrm>
            <a:off x="8701040" y="2855745"/>
            <a:ext cx="3204344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Η αβεβαιότητα για το μέλλον</a:t>
            </a:r>
            <a:endParaRPr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F1996D-0F14-FC4D-E923-EFF2677DD448}"/>
              </a:ext>
            </a:extLst>
          </p:cNvPr>
          <p:cNvGrpSpPr>
            <a:grpSpLocks noChangeAspect="1"/>
          </p:cNvGrpSpPr>
          <p:nvPr/>
        </p:nvGrpSpPr>
        <p:grpSpPr>
          <a:xfrm>
            <a:off x="188423" y="1539409"/>
            <a:ext cx="3290063" cy="2118658"/>
            <a:chOff x="3277406" y="1447972"/>
            <a:chExt cx="6355823" cy="4092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36CCB56-1255-73D3-9C21-9396BF69C34A}"/>
                </a:ext>
              </a:extLst>
            </p:cNvPr>
            <p:cNvSpPr/>
            <p:nvPr/>
          </p:nvSpPr>
          <p:spPr>
            <a:xfrm rot="18950937" flipH="1" flipV="1">
              <a:off x="5677391" y="1499163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8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Freeform 2">
              <a:extLst>
                <a:ext uri="{FF2B5EF4-FFF2-40B4-BE49-F238E27FC236}">
                  <a16:creationId xmlns:a16="http://schemas.microsoft.com/office/drawing/2014/main" id="{4D790891-CDBF-623C-35E8-69D034872622}"/>
                </a:ext>
              </a:extLst>
            </p:cNvPr>
            <p:cNvSpPr/>
            <p:nvPr/>
          </p:nvSpPr>
          <p:spPr>
            <a:xfrm rot="18950937">
              <a:off x="8039292" y="1499210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8C8D15A9-0FD2-CA16-9BF3-5DB15622B011}"/>
                </a:ext>
              </a:extLst>
            </p:cNvPr>
            <p:cNvSpPr/>
            <p:nvPr/>
          </p:nvSpPr>
          <p:spPr>
            <a:xfrm rot="18950937">
              <a:off x="3277406" y="3837548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34DE27B1-53FF-AE85-2F8A-F9CA50348E4F}"/>
                </a:ext>
              </a:extLst>
            </p:cNvPr>
            <p:cNvSpPr/>
            <p:nvPr/>
          </p:nvSpPr>
          <p:spPr>
            <a:xfrm rot="18950937" flipH="1" flipV="1">
              <a:off x="5598971" y="3906495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8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7AAAD1C3-3A34-5FD9-5D13-7BC7CDE3F3AF}"/>
                </a:ext>
              </a:extLst>
            </p:cNvPr>
            <p:cNvSpPr/>
            <p:nvPr/>
          </p:nvSpPr>
          <p:spPr>
            <a:xfrm rot="18950937">
              <a:off x="7925359" y="3897664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1D97FE80-B231-8D30-557A-394E35093641}"/>
                </a:ext>
              </a:extLst>
            </p:cNvPr>
            <p:cNvSpPr/>
            <p:nvPr/>
          </p:nvSpPr>
          <p:spPr>
            <a:xfrm rot="18950937">
              <a:off x="3382460" y="1447972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/>
                <a:biLevel thresh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/>
      <p:bldP spid="9" grpId="0"/>
      <p:bldP spid="15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A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9602A-A343-1AB3-D5B2-277A66D1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7</a:t>
            </a:fld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7ED344-39D3-6D0F-0DA2-187C5130BD18}"/>
              </a:ext>
            </a:extLst>
          </p:cNvPr>
          <p:cNvSpPr txBox="1">
            <a:spLocks/>
          </p:cNvSpPr>
          <p:nvPr/>
        </p:nvSpPr>
        <p:spPr>
          <a:xfrm>
            <a:off x="164885" y="282427"/>
            <a:ext cx="117133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/>
              <a:t>Οικογένεια: προστασία και χειραφέτηση </a:t>
            </a:r>
            <a:endParaRPr lang="el-GR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65382-D898-2CD0-6576-F02284138E08}"/>
              </a:ext>
            </a:extLst>
          </p:cNvPr>
          <p:cNvSpPr txBox="1"/>
          <p:nvPr/>
        </p:nvSpPr>
        <p:spPr>
          <a:xfrm>
            <a:off x="180610" y="1017597"/>
            <a:ext cx="7429889" cy="1938992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hangingPunct="0">
              <a:defRPr sz="2000">
                <a:solidFill>
                  <a:srgbClr val="FFFFFF"/>
                </a:solidFill>
                <a:cs typeface="Muli"/>
              </a:defRPr>
            </a:lvl1pPr>
          </a:lstStyle>
          <a:p>
            <a:r>
              <a:rPr lang="el-GR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Η οικονομική ανεξαρτησία προϋπόθεση αυτονόμησης από την πατρογονική οικογένεια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48051-DD4E-DDCD-11A8-385A632D6A47}"/>
              </a:ext>
            </a:extLst>
          </p:cNvPr>
          <p:cNvSpPr txBox="1"/>
          <p:nvPr/>
        </p:nvSpPr>
        <p:spPr>
          <a:xfrm>
            <a:off x="7755182" y="1063427"/>
            <a:ext cx="4358882" cy="1015663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hangingPunct="0">
              <a:defRPr sz="2000">
                <a:solidFill>
                  <a:srgbClr val="FFFFFF"/>
                </a:solidFill>
                <a:cs typeface="Muli"/>
              </a:defRPr>
            </a:lvl1pPr>
          </a:lstStyle>
          <a:p>
            <a:r>
              <a:rPr lang="el-GR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Αν και οι γονείς συνεχίζουν να υποστηρίζουν οικονομικά</a:t>
            </a:r>
          </a:p>
        </p:txBody>
      </p:sp>
      <p:pic>
        <p:nvPicPr>
          <p:cNvPr id="8" name="house-person-leave">
            <a:extLst>
              <a:ext uri="{FF2B5EF4-FFF2-40B4-BE49-F238E27FC236}">
                <a16:creationId xmlns:a16="http://schemas.microsoft.com/office/drawing/2014/main" id="{4EBF56DC-70B5-93A1-7A0C-209D0DE5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586" y="1855626"/>
            <a:ext cx="895350" cy="71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usiness-People-Outline-2">
            <a:extLst>
              <a:ext uri="{FF2B5EF4-FFF2-40B4-BE49-F238E27FC236}">
                <a16:creationId xmlns:a16="http://schemas.microsoft.com/office/drawing/2014/main" id="{19F7428F-7008-24F3-DB08-419B6F746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8" y="2685908"/>
            <a:ext cx="851535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home">
            <a:extLst>
              <a:ext uri="{FF2B5EF4-FFF2-40B4-BE49-F238E27FC236}">
                <a16:creationId xmlns:a16="http://schemas.microsoft.com/office/drawing/2014/main" id="{C2D8F6F6-AC0F-3B8B-51D4-C0B2DD03B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22" y="1855625"/>
            <a:ext cx="714375" cy="71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Radials copy">
            <a:extLst>
              <a:ext uri="{FF2B5EF4-FFF2-40B4-BE49-F238E27FC236}">
                <a16:creationId xmlns:a16="http://schemas.microsoft.com/office/drawing/2014/main" id="{CE3DFF8A-C4A5-D6A4-BF52-10C11D7B44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65519" y="3408748"/>
            <a:ext cx="1395603" cy="1395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ody text">
            <a:extLst>
              <a:ext uri="{FF2B5EF4-FFF2-40B4-BE49-F238E27FC236}">
                <a16:creationId xmlns:a16="http://schemas.microsoft.com/office/drawing/2014/main" id="{3F747AA0-1B1E-E1FB-A66D-5F08CAA12C1E}"/>
              </a:ext>
            </a:extLst>
          </p:cNvPr>
          <p:cNvSpPr/>
          <p:nvPr/>
        </p:nvSpPr>
        <p:spPr>
          <a:xfrm>
            <a:off x="1497502" y="2620528"/>
            <a:ext cx="2496860" cy="535219"/>
          </a:xfrm>
          <a:prstGeom prst="rect">
            <a:avLst/>
          </a:prstGeom>
        </p:spPr>
        <p:txBody>
          <a:bodyPr spcFirstLastPara="0" lIns="157417" tIns="157417" rIns="157417" bIns="0" anchor="t"/>
          <a:lstStyle/>
          <a:p>
            <a:pPr algn="r" hangingPunct="0">
              <a:lnSpc>
                <a:spcPts val="2700"/>
              </a:lnSpc>
            </a:pPr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Αν ήθελα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να ζήσω μόνος/η, θα χρειαζόταν κυρίως να είμαι οικονομικά ανεξάρτητος/η για να το καταφέρω</a:t>
            </a:r>
            <a:endParaRPr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rogress Bar">
            <a:extLst>
              <a:ext uri="{FF2B5EF4-FFF2-40B4-BE49-F238E27FC236}">
                <a16:creationId xmlns:a16="http://schemas.microsoft.com/office/drawing/2014/main" id="{67AF763F-B6BE-5032-0617-C6D6813A57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352611" y="3534564"/>
            <a:ext cx="3219260" cy="466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rogress Bar copy 1">
            <a:extLst>
              <a:ext uri="{FF2B5EF4-FFF2-40B4-BE49-F238E27FC236}">
                <a16:creationId xmlns:a16="http://schemas.microsoft.com/office/drawing/2014/main" id="{4964CFA3-FE14-94CF-9239-0A8DDBDD16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290590" y="4796317"/>
            <a:ext cx="3256693" cy="472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Radials">
            <a:extLst>
              <a:ext uri="{FF2B5EF4-FFF2-40B4-BE49-F238E27FC236}">
                <a16:creationId xmlns:a16="http://schemas.microsoft.com/office/drawing/2014/main" id="{BB85A730-EDCA-A1DB-7483-15AF7FF958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955957" y="2291509"/>
            <a:ext cx="1390650" cy="139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98A6B56-653F-9FF6-177D-2A0DD03D860D}"/>
              </a:ext>
            </a:extLst>
          </p:cNvPr>
          <p:cNvGrpSpPr>
            <a:grpSpLocks noChangeAspect="1"/>
          </p:cNvGrpSpPr>
          <p:nvPr/>
        </p:nvGrpSpPr>
        <p:grpSpPr>
          <a:xfrm>
            <a:off x="9730693" y="1718462"/>
            <a:ext cx="770189" cy="743559"/>
            <a:chOff x="9184515" y="2539294"/>
            <a:chExt cx="895350" cy="8643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F707DB-E18C-16D2-7D3E-F53135457BEA}"/>
                </a:ext>
              </a:extLst>
            </p:cNvPr>
            <p:cNvGrpSpPr/>
            <p:nvPr/>
          </p:nvGrpSpPr>
          <p:grpSpPr>
            <a:xfrm>
              <a:off x="9184515" y="2539294"/>
              <a:ext cx="895350" cy="864395"/>
              <a:chOff x="7340236" y="2640726"/>
              <a:chExt cx="895350" cy="864395"/>
            </a:xfrm>
          </p:grpSpPr>
          <p:pic>
            <p:nvPicPr>
              <p:cNvPr id="9" name="hands-holding-dollar">
                <a:extLst>
                  <a:ext uri="{FF2B5EF4-FFF2-40B4-BE49-F238E27FC236}">
                    <a16:creationId xmlns:a16="http://schemas.microsoft.com/office/drawing/2014/main" id="{4F948704-24B8-3AA4-EB89-512DD79F3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0236" y="2790746"/>
                <a:ext cx="895350" cy="7143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C1EA127-24BA-C5FD-19BA-BBA9F2807EB4}"/>
                  </a:ext>
                </a:extLst>
              </p:cNvPr>
              <p:cNvSpPr/>
              <p:nvPr/>
            </p:nvSpPr>
            <p:spPr>
              <a:xfrm>
                <a:off x="7682402" y="2640726"/>
                <a:ext cx="268604" cy="496739"/>
              </a:xfrm>
              <a:prstGeom prst="rect">
                <a:avLst/>
              </a:prstGeom>
              <a:solidFill>
                <a:srgbClr val="59ABF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0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pic>
          <p:nvPicPr>
            <p:cNvPr id="23" name="euro-sign">
              <a:extLst>
                <a:ext uri="{FF2B5EF4-FFF2-40B4-BE49-F238E27FC236}">
                  <a16:creationId xmlns:a16="http://schemas.microsoft.com/office/drawing/2014/main" id="{C00E8783-81A9-849F-A426-81AA10FC0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94031" y="2659710"/>
              <a:ext cx="268605" cy="428625"/>
            </a:xfrm>
            <a:prstGeom prst="rect">
              <a:avLst/>
            </a:prstGeom>
            <a:effectLst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4FE937E-38EA-0798-67F1-C7F33EE98800}"/>
              </a:ext>
            </a:extLst>
          </p:cNvPr>
          <p:cNvSpPr txBox="1"/>
          <p:nvPr/>
        </p:nvSpPr>
        <p:spPr>
          <a:xfrm>
            <a:off x="4084601" y="2466983"/>
            <a:ext cx="35907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Πότε φύγατε από το σπίτι των γονιών σας και αρχίσατε να ζείτε μόνος/η σας;</a:t>
            </a:r>
            <a:endParaRPr lang="el-GR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2EBA5E-9DB7-FDB7-C398-BC021A372B45}"/>
              </a:ext>
            </a:extLst>
          </p:cNvPr>
          <p:cNvSpPr txBox="1"/>
          <p:nvPr/>
        </p:nvSpPr>
        <p:spPr>
          <a:xfrm>
            <a:off x="4464575" y="3962418"/>
            <a:ext cx="3078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Ότα</a:t>
            </a:r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ν τελείωσα τις σπουδές μου</a:t>
            </a:r>
          </a:p>
        </p:txBody>
      </p:sp>
      <p:pic>
        <p:nvPicPr>
          <p:cNvPr id="33" name="education9">
            <a:extLst>
              <a:ext uri="{FF2B5EF4-FFF2-40B4-BE49-F238E27FC236}">
                <a16:creationId xmlns:a16="http://schemas.microsoft.com/office/drawing/2014/main" id="{D7D6FD2A-5349-FE33-5281-7659A3AB03F4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</a:blip>
          <a:stretch>
            <a:fillRect/>
          </a:stretch>
        </p:blipFill>
        <p:spPr>
          <a:xfrm>
            <a:off x="4554776" y="4033610"/>
            <a:ext cx="506251" cy="550273"/>
          </a:xfrm>
          <a:prstGeom prst="rect">
            <a:avLst/>
          </a:prstGeom>
        </p:spPr>
      </p:pic>
      <p:pic>
        <p:nvPicPr>
          <p:cNvPr id="34" name="Business-People-Outline-2">
            <a:extLst>
              <a:ext uri="{FF2B5EF4-FFF2-40B4-BE49-F238E27FC236}">
                <a16:creationId xmlns:a16="http://schemas.microsoft.com/office/drawing/2014/main" id="{AF280137-480B-5570-5B3B-40EB9EE3E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017" y="5357490"/>
            <a:ext cx="689440" cy="592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B31F5F2-B5A4-32E0-5FB2-62A4AA5A53E8}"/>
              </a:ext>
            </a:extLst>
          </p:cNvPr>
          <p:cNvSpPr txBox="1"/>
          <p:nvPr/>
        </p:nvSpPr>
        <p:spPr>
          <a:xfrm>
            <a:off x="8860995" y="4479999"/>
            <a:ext cx="3177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19-24 ετών</a:t>
            </a:r>
            <a:endParaRPr lang="el-GR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5812E8-8634-6E2B-7411-8500449B9589}"/>
              </a:ext>
            </a:extLst>
          </p:cNvPr>
          <p:cNvSpPr txBox="1"/>
          <p:nvPr/>
        </p:nvSpPr>
        <p:spPr>
          <a:xfrm>
            <a:off x="8838937" y="5568432"/>
            <a:ext cx="3177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25-35 ετών</a:t>
            </a:r>
            <a:endParaRPr lang="el-GR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330C5E-3258-2C27-9254-6660C35ADCCF}"/>
              </a:ext>
            </a:extLst>
          </p:cNvPr>
          <p:cNvSpPr txBox="1"/>
          <p:nvPr/>
        </p:nvSpPr>
        <p:spPr>
          <a:xfrm>
            <a:off x="9081552" y="2501179"/>
            <a:ext cx="29421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kumimoji="0" b="0" i="0" u="none" strike="noStrike" cap="none" spc="0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defRPr>
            </a:lvl1pPr>
          </a:lstStyle>
          <a:p>
            <a:r>
              <a:rPr lang="el-GR" sz="20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Οι γονείς βοηθούν οικονομικά σε τακτική ή περιστασιακή βάση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F97C7A-5668-6A8F-ABB1-7D7BD55E0CCF}"/>
              </a:ext>
            </a:extLst>
          </p:cNvPr>
          <p:cNvGrpSpPr>
            <a:grpSpLocks noChangeAspect="1"/>
          </p:cNvGrpSpPr>
          <p:nvPr/>
        </p:nvGrpSpPr>
        <p:grpSpPr>
          <a:xfrm>
            <a:off x="8240629" y="4024608"/>
            <a:ext cx="590201" cy="558117"/>
            <a:chOff x="9184515" y="2557010"/>
            <a:chExt cx="895350" cy="846679"/>
          </a:xfrm>
          <a:solidFill>
            <a:srgbClr val="59ABF7"/>
          </a:solidFill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7562AC3-33A0-01BA-512C-EC6524812C9F}"/>
                </a:ext>
              </a:extLst>
            </p:cNvPr>
            <p:cNvGrpSpPr/>
            <p:nvPr/>
          </p:nvGrpSpPr>
          <p:grpSpPr>
            <a:xfrm>
              <a:off x="9184515" y="2557010"/>
              <a:ext cx="895350" cy="846679"/>
              <a:chOff x="7340236" y="2658442"/>
              <a:chExt cx="895350" cy="846679"/>
            </a:xfrm>
            <a:grpFill/>
          </p:grpSpPr>
          <p:pic>
            <p:nvPicPr>
              <p:cNvPr id="42" name="hands-holding-dollar">
                <a:extLst>
                  <a:ext uri="{FF2B5EF4-FFF2-40B4-BE49-F238E27FC236}">
                    <a16:creationId xmlns:a16="http://schemas.microsoft.com/office/drawing/2014/main" id="{7807608A-52B8-2303-E939-85F6C30A8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0236" y="2790746"/>
                <a:ext cx="895350" cy="71437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00FE14A-9901-14AB-97AD-4400C3A15BA0}"/>
                  </a:ext>
                </a:extLst>
              </p:cNvPr>
              <p:cNvSpPr/>
              <p:nvPr/>
            </p:nvSpPr>
            <p:spPr>
              <a:xfrm>
                <a:off x="7682403" y="2658442"/>
                <a:ext cx="211016" cy="4967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0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pic>
          <p:nvPicPr>
            <p:cNvPr id="41" name="euro-sign">
              <a:extLst>
                <a:ext uri="{FF2B5EF4-FFF2-40B4-BE49-F238E27FC236}">
                  <a16:creationId xmlns:a16="http://schemas.microsoft.com/office/drawing/2014/main" id="{40399CEC-ADF7-287E-CCB9-7E28D912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75524" y="2611163"/>
              <a:ext cx="268605" cy="42862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49A1FB-913A-CE15-CB27-870C3F884FAA}"/>
              </a:ext>
            </a:extLst>
          </p:cNvPr>
          <p:cNvGrpSpPr>
            <a:grpSpLocks noChangeAspect="1"/>
          </p:cNvGrpSpPr>
          <p:nvPr/>
        </p:nvGrpSpPr>
        <p:grpSpPr>
          <a:xfrm>
            <a:off x="8265225" y="4976690"/>
            <a:ext cx="590201" cy="558117"/>
            <a:chOff x="9184515" y="2557010"/>
            <a:chExt cx="895350" cy="846679"/>
          </a:xfrm>
          <a:solidFill>
            <a:srgbClr val="59ABF7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7A237E5-50F0-20D1-152A-13E1331887B5}"/>
                </a:ext>
              </a:extLst>
            </p:cNvPr>
            <p:cNvGrpSpPr/>
            <p:nvPr/>
          </p:nvGrpSpPr>
          <p:grpSpPr>
            <a:xfrm>
              <a:off x="9184515" y="2557010"/>
              <a:ext cx="895350" cy="846679"/>
              <a:chOff x="7340236" y="2658442"/>
              <a:chExt cx="895350" cy="846679"/>
            </a:xfrm>
            <a:grpFill/>
          </p:grpSpPr>
          <p:pic>
            <p:nvPicPr>
              <p:cNvPr id="47" name="hands-holding-dollar">
                <a:extLst>
                  <a:ext uri="{FF2B5EF4-FFF2-40B4-BE49-F238E27FC236}">
                    <a16:creationId xmlns:a16="http://schemas.microsoft.com/office/drawing/2014/main" id="{09EA4872-F32A-9A0C-BE4E-0D6A4B573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0236" y="2790746"/>
                <a:ext cx="895350" cy="714375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F9A37DC-82C3-0324-6F27-38A492EB29F2}"/>
                  </a:ext>
                </a:extLst>
              </p:cNvPr>
              <p:cNvSpPr/>
              <p:nvPr/>
            </p:nvSpPr>
            <p:spPr>
              <a:xfrm>
                <a:off x="7682403" y="2658442"/>
                <a:ext cx="211016" cy="4967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000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pic>
          <p:nvPicPr>
            <p:cNvPr id="46" name="euro-sign">
              <a:extLst>
                <a:ext uri="{FF2B5EF4-FFF2-40B4-BE49-F238E27FC236}">
                  <a16:creationId xmlns:a16="http://schemas.microsoft.com/office/drawing/2014/main" id="{6CFE5784-3871-637D-7647-6657E89A6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75524" y="2611163"/>
              <a:ext cx="268605" cy="428625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DE92D0E-E654-5B05-2B9A-4A438CDB2A48}"/>
              </a:ext>
            </a:extLst>
          </p:cNvPr>
          <p:cNvCxnSpPr>
            <a:cxnSpLocks/>
          </p:cNvCxnSpPr>
          <p:nvPr/>
        </p:nvCxnSpPr>
        <p:spPr>
          <a:xfrm flipH="1">
            <a:off x="8212143" y="5020952"/>
            <a:ext cx="716487" cy="629786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13E979-EE9E-9E20-4727-BB07A1821A28}"/>
              </a:ext>
            </a:extLst>
          </p:cNvPr>
          <p:cNvCxnSpPr>
            <a:cxnSpLocks/>
          </p:cNvCxnSpPr>
          <p:nvPr/>
        </p:nvCxnSpPr>
        <p:spPr>
          <a:xfrm>
            <a:off x="8160954" y="5020952"/>
            <a:ext cx="755890" cy="61102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" name="Progress Bar copy 3">
            <a:extLst>
              <a:ext uri="{FF2B5EF4-FFF2-40B4-BE49-F238E27FC236}">
                <a16:creationId xmlns:a16="http://schemas.microsoft.com/office/drawing/2014/main" id="{16AAA13B-D01B-31E8-A408-0FF6E35F72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9081552" y="5132260"/>
            <a:ext cx="2957227" cy="428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CF03F93-6FE4-4073-BFA3-007FFCD15A07}"/>
              </a:ext>
            </a:extLst>
          </p:cNvPr>
          <p:cNvSpPr txBox="1"/>
          <p:nvPr/>
        </p:nvSpPr>
        <p:spPr>
          <a:xfrm>
            <a:off x="-1024930" y="5256919"/>
            <a:ext cx="612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Βάση: το 29% που ζουν με γονείς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068F94-5776-4B38-E4AD-3F84D136076E}"/>
              </a:ext>
            </a:extLst>
          </p:cNvPr>
          <p:cNvSpPr txBox="1"/>
          <p:nvPr/>
        </p:nvSpPr>
        <p:spPr>
          <a:xfrm>
            <a:off x="3614264" y="6018402"/>
            <a:ext cx="4779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l-GR" sz="2000" b="1" dirty="0"/>
              <a:t>Βάση: το 71% που δεν ζουν με γονείς</a:t>
            </a:r>
          </a:p>
        </p:txBody>
      </p:sp>
      <p:pic>
        <p:nvPicPr>
          <p:cNvPr id="63" name="Progress Bar copy 2">
            <a:extLst>
              <a:ext uri="{FF2B5EF4-FFF2-40B4-BE49-F238E27FC236}">
                <a16:creationId xmlns:a16="http://schemas.microsoft.com/office/drawing/2014/main" id="{1E8C448A-782C-BB6C-7D04-8F7CBE0D821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9081553" y="4043578"/>
            <a:ext cx="2957227" cy="428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C8DD63-A6ED-FD4B-9E74-E53C3F44A0CD}"/>
              </a:ext>
            </a:extLst>
          </p:cNvPr>
          <p:cNvSpPr txBox="1"/>
          <p:nvPr/>
        </p:nvSpPr>
        <p:spPr>
          <a:xfrm>
            <a:off x="4691359" y="5237713"/>
            <a:ext cx="2870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Όταν έγινα οικονομικά ανεξάρτητος/η</a:t>
            </a:r>
          </a:p>
        </p:txBody>
      </p:sp>
    </p:spTree>
    <p:extLst>
      <p:ext uri="{BB962C8B-B14F-4D97-AF65-F5344CB8AC3E}">
        <p14:creationId xmlns:p14="http://schemas.microsoft.com/office/powerpoint/2010/main" val="22786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29" grpId="0"/>
      <p:bldP spid="30" grpId="0"/>
      <p:bldP spid="35" grpId="0"/>
      <p:bldP spid="36" grpId="0"/>
      <p:bldP spid="38" grpId="0"/>
      <p:bldP spid="60" grpId="0"/>
      <p:bldP spid="6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918C0-E6D9-CF33-C0FE-268E426E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01DEEAA-FB8F-657E-8496-4289548946F5}"/>
              </a:ext>
            </a:extLst>
          </p:cNvPr>
          <p:cNvGrpSpPr/>
          <p:nvPr/>
        </p:nvGrpSpPr>
        <p:grpSpPr>
          <a:xfrm>
            <a:off x="1961143" y="1686464"/>
            <a:ext cx="10137328" cy="3796556"/>
            <a:chOff x="135442" y="1530721"/>
            <a:chExt cx="10137328" cy="3796556"/>
          </a:xfrm>
        </p:grpSpPr>
        <p:pic>
          <p:nvPicPr>
            <p:cNvPr id="27" name="Picture 26" descr="A blue and grey mosaic&#10;&#10;AI-generated content may be incorrect.">
              <a:extLst>
                <a:ext uri="{FF2B5EF4-FFF2-40B4-BE49-F238E27FC236}">
                  <a16:creationId xmlns:a16="http://schemas.microsoft.com/office/drawing/2014/main" id="{8C6C97F8-A8E3-42B1-E798-5CB3C8F46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2"/>
            <a:stretch/>
          </p:blipFill>
          <p:spPr>
            <a:xfrm>
              <a:off x="135442" y="1814818"/>
              <a:ext cx="7120019" cy="3512459"/>
            </a:xfrm>
            <a:prstGeom prst="rect">
              <a:avLst/>
            </a:prstGeom>
          </p:spPr>
        </p:pic>
        <p:pic>
          <p:nvPicPr>
            <p:cNvPr id="28" name="Picture 27" descr="A blue and grey mosaic&#10;&#10;AI-generated content may be incorrect.">
              <a:extLst>
                <a:ext uri="{FF2B5EF4-FFF2-40B4-BE49-F238E27FC236}">
                  <a16:creationId xmlns:a16="http://schemas.microsoft.com/office/drawing/2014/main" id="{A5596EAE-8D48-26BF-3C09-70B760B35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98" r="2992"/>
            <a:stretch/>
          </p:blipFill>
          <p:spPr>
            <a:xfrm rot="10800000">
              <a:off x="7255459" y="1530721"/>
              <a:ext cx="3017311" cy="3512459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1B91AF69-05A6-1100-028D-27715B7C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Άξονες Παρουσίασης</a:t>
            </a:r>
            <a:endParaRPr lang="LID4096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35079-CBC9-2578-B0E3-5010FE1C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5974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E4E49E4F-7597-A6EA-5330-D2913C1C78BE}"/>
              </a:ext>
            </a:extLst>
          </p:cNvPr>
          <p:cNvGrpSpPr/>
          <p:nvPr/>
        </p:nvGrpSpPr>
        <p:grpSpPr>
          <a:xfrm rot="16250938">
            <a:off x="1889497" y="2139202"/>
            <a:ext cx="379090" cy="379090"/>
            <a:chOff x="0" y="0"/>
            <a:chExt cx="812800" cy="81280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033CE9E-CE4C-6D66-F4D0-E2D12CB23F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7285476E-80B3-03DE-46CA-121E7D4EA09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72EF69D-594B-7146-DAFE-D5E37888A9C2}"/>
              </a:ext>
            </a:extLst>
          </p:cNvPr>
          <p:cNvSpPr txBox="1"/>
          <p:nvPr/>
        </p:nvSpPr>
        <p:spPr>
          <a:xfrm>
            <a:off x="324315" y="2532591"/>
            <a:ext cx="3017311" cy="105560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Το Υπόστρωμα του Μονοπατιού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8F7869B-8C66-AA69-B9EB-5D7BD8A4313D}"/>
              </a:ext>
            </a:extLst>
          </p:cNvPr>
          <p:cNvGrpSpPr/>
          <p:nvPr/>
        </p:nvGrpSpPr>
        <p:grpSpPr>
          <a:xfrm rot="16250938">
            <a:off x="4996001" y="2738592"/>
            <a:ext cx="379090" cy="379090"/>
            <a:chOff x="0" y="0"/>
            <a:chExt cx="812800" cy="8128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E2EC4EF-2415-AD86-086E-FC621FB411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1366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39C8F8-39FA-CC30-8F23-E3E9A88C786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1366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F39A3F-1787-52CA-332C-EDAAA7DA7E8A}"/>
              </a:ext>
            </a:extLst>
          </p:cNvPr>
          <p:cNvSpPr txBox="1"/>
          <p:nvPr/>
        </p:nvSpPr>
        <p:spPr>
          <a:xfrm>
            <a:off x="3715508" y="2069212"/>
            <a:ext cx="3846930" cy="57888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Το Επιθυμητό Μονοπάτι </a:t>
            </a: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714356B7-A28D-C90B-3F47-E87445391303}"/>
              </a:ext>
            </a:extLst>
          </p:cNvPr>
          <p:cNvGrpSpPr/>
          <p:nvPr/>
        </p:nvGrpSpPr>
        <p:grpSpPr>
          <a:xfrm rot="16250938">
            <a:off x="8162397" y="1869784"/>
            <a:ext cx="379090" cy="379090"/>
            <a:chOff x="0" y="0"/>
            <a:chExt cx="812800" cy="812800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09A8E76-376F-2D65-21B9-C19E9114B7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132802-D27C-9158-5E6A-42683C5A33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5A5DC97-681B-4B17-65F5-0BD699C7E6CE}"/>
              </a:ext>
            </a:extLst>
          </p:cNvPr>
          <p:cNvSpPr txBox="1"/>
          <p:nvPr/>
        </p:nvSpPr>
        <p:spPr>
          <a:xfrm>
            <a:off x="7773709" y="2332130"/>
            <a:ext cx="4113491" cy="105560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Φτιάξε το Δικό σου Μονοπάτι </a:t>
            </a:r>
          </a:p>
        </p:txBody>
      </p:sp>
    </p:spTree>
    <p:extLst>
      <p:ext uri="{BB962C8B-B14F-4D97-AF65-F5344CB8AC3E}">
        <p14:creationId xmlns:p14="http://schemas.microsoft.com/office/powerpoint/2010/main" val="29904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B33EEF2-B742-25D1-243A-91C4D86F9024}"/>
              </a:ext>
            </a:extLst>
          </p:cNvPr>
          <p:cNvGrpSpPr>
            <a:grpSpLocks noChangeAspect="1"/>
          </p:cNvGrpSpPr>
          <p:nvPr/>
        </p:nvGrpSpPr>
        <p:grpSpPr>
          <a:xfrm>
            <a:off x="2669337" y="1335565"/>
            <a:ext cx="6750377" cy="4346950"/>
            <a:chOff x="3277406" y="1447972"/>
            <a:chExt cx="6355823" cy="40928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C748320-5FC9-87B3-4644-EA5FCAC7E3F0}"/>
                </a:ext>
              </a:extLst>
            </p:cNvPr>
            <p:cNvSpPr/>
            <p:nvPr/>
          </p:nvSpPr>
          <p:spPr>
            <a:xfrm rot="18950937" flipH="1" flipV="1">
              <a:off x="5677391" y="1499163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6C16F8F2-1730-C216-CF18-719E92571FF2}"/>
                </a:ext>
              </a:extLst>
            </p:cNvPr>
            <p:cNvSpPr/>
            <p:nvPr/>
          </p:nvSpPr>
          <p:spPr>
            <a:xfrm rot="18950937">
              <a:off x="8039292" y="1499210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14D0EB73-8A6F-1F20-C787-793F028FC8B4}"/>
                </a:ext>
              </a:extLst>
            </p:cNvPr>
            <p:cNvSpPr/>
            <p:nvPr/>
          </p:nvSpPr>
          <p:spPr>
            <a:xfrm rot="18950937">
              <a:off x="3277406" y="3837548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A2DAA59B-C165-1F0E-8255-830B9BD6DF2C}"/>
                </a:ext>
              </a:extLst>
            </p:cNvPr>
            <p:cNvSpPr/>
            <p:nvPr/>
          </p:nvSpPr>
          <p:spPr>
            <a:xfrm rot="18950937" flipH="1" flipV="1">
              <a:off x="5598971" y="3906495"/>
              <a:ext cx="1634348" cy="1634348"/>
            </a:xfrm>
            <a:custGeom>
              <a:avLst/>
              <a:gdLst/>
              <a:ahLst/>
              <a:cxnLst/>
              <a:rect l="l" t="t" r="r" b="b"/>
              <a:pathLst>
                <a:path w="1634348" h="1634348">
                  <a:moveTo>
                    <a:pt x="1634348" y="1634349"/>
                  </a:moveTo>
                  <a:lnTo>
                    <a:pt x="0" y="1634349"/>
                  </a:lnTo>
                  <a:lnTo>
                    <a:pt x="0" y="0"/>
                  </a:lnTo>
                  <a:lnTo>
                    <a:pt x="1634348" y="0"/>
                  </a:lnTo>
                  <a:lnTo>
                    <a:pt x="1634348" y="1634349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2">
              <a:extLst>
                <a:ext uri="{FF2B5EF4-FFF2-40B4-BE49-F238E27FC236}">
                  <a16:creationId xmlns:a16="http://schemas.microsoft.com/office/drawing/2014/main" id="{9865D2B9-300F-3E92-C0B9-ACAF17AFEF66}"/>
                </a:ext>
              </a:extLst>
            </p:cNvPr>
            <p:cNvSpPr/>
            <p:nvPr/>
          </p:nvSpPr>
          <p:spPr>
            <a:xfrm rot="18950937">
              <a:off x="7925359" y="3897664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">
              <a:extLst>
                <a:ext uri="{FF2B5EF4-FFF2-40B4-BE49-F238E27FC236}">
                  <a16:creationId xmlns:a16="http://schemas.microsoft.com/office/drawing/2014/main" id="{62EEAC8C-EC01-1D46-5541-CA0F7308D400}"/>
                </a:ext>
              </a:extLst>
            </p:cNvPr>
            <p:cNvSpPr/>
            <p:nvPr/>
          </p:nvSpPr>
          <p:spPr>
            <a:xfrm rot="18950937">
              <a:off x="3382460" y="1447972"/>
              <a:ext cx="1593937" cy="1593937"/>
            </a:xfrm>
            <a:custGeom>
              <a:avLst/>
              <a:gdLst/>
              <a:ahLst/>
              <a:cxnLst/>
              <a:rect l="l" t="t" r="r" b="b"/>
              <a:pathLst>
                <a:path w="1593937" h="1593937">
                  <a:moveTo>
                    <a:pt x="0" y="0"/>
                  </a:moveTo>
                  <a:lnTo>
                    <a:pt x="1593938" y="0"/>
                  </a:lnTo>
                  <a:lnTo>
                    <a:pt x="1593938" y="1593937"/>
                  </a:lnTo>
                  <a:lnTo>
                    <a:pt x="0" y="15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biLevel thresh="25000"/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5C254-154D-25DB-EF99-F2067AE4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8A6513D-7252-0075-8C0F-45B1B28F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0" y="319602"/>
            <a:ext cx="9627185" cy="432048"/>
          </a:xfrm>
        </p:spPr>
        <p:txBody>
          <a:bodyPr>
            <a:noAutofit/>
          </a:bodyPr>
          <a:lstStyle/>
          <a:p>
            <a:r>
              <a:rPr lang="el-GR" sz="3200" dirty="0"/>
              <a:t>Ψηφίδα: Σπουδές</a:t>
            </a:r>
            <a:endParaRPr lang="el-GR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D66B3-C208-6CB8-FCFE-F1A7D2566E03}"/>
              </a:ext>
            </a:extLst>
          </p:cNvPr>
          <p:cNvSpPr txBox="1"/>
          <p:nvPr/>
        </p:nvSpPr>
        <p:spPr>
          <a:xfrm>
            <a:off x="243940" y="1049026"/>
            <a:ext cx="1150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l-GR" b="1" dirty="0"/>
              <a:t>Οι σπουδές είναι μία σημαντική ψηφίδα τόσο σε γνωσιακό όσο και σε κοινωνικό επίπεδο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4B7AD-A376-34B1-CA87-5517AA2C4166}"/>
              </a:ext>
            </a:extLst>
          </p:cNvPr>
          <p:cNvSpPr txBox="1"/>
          <p:nvPr/>
        </p:nvSpPr>
        <p:spPr>
          <a:xfrm>
            <a:off x="525644" y="3053486"/>
            <a:ext cx="5783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l-G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F6DA23-FFE3-A83B-151F-BDADD34EF4B7}"/>
              </a:ext>
            </a:extLst>
          </p:cNvPr>
          <p:cNvGrpSpPr/>
          <p:nvPr/>
        </p:nvGrpSpPr>
        <p:grpSpPr>
          <a:xfrm>
            <a:off x="668246" y="2903975"/>
            <a:ext cx="10277092" cy="3023909"/>
            <a:chOff x="6778429" y="20705476"/>
            <a:chExt cx="10277092" cy="3023909"/>
          </a:xfrm>
        </p:grpSpPr>
        <p:pic>
          <p:nvPicPr>
            <p:cNvPr id="9" name="Radials">
              <a:extLst>
                <a:ext uri="{FF2B5EF4-FFF2-40B4-BE49-F238E27FC236}">
                  <a16:creationId xmlns:a16="http://schemas.microsoft.com/office/drawing/2014/main" id="{6CF4FB74-DA63-0869-ABEA-AA582A5A0E6A}"/>
                </a:ext>
              </a:extLst>
            </p:cNvPr>
            <p:cNvPicPr/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471725" y="20767901"/>
              <a:ext cx="1546490" cy="15464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Radials">
              <a:extLst>
                <a:ext uri="{FF2B5EF4-FFF2-40B4-BE49-F238E27FC236}">
                  <a16:creationId xmlns:a16="http://schemas.microsoft.com/office/drawing/2014/main" id="{51C77AD0-06E8-EB99-98A2-1AFA3CDC95DB}"/>
                </a:ext>
              </a:extLst>
            </p:cNvPr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909956" y="20705476"/>
              <a:ext cx="1546490" cy="15464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Radials">
              <a:extLst>
                <a:ext uri="{FF2B5EF4-FFF2-40B4-BE49-F238E27FC236}">
                  <a16:creationId xmlns:a16="http://schemas.microsoft.com/office/drawing/2014/main" id="{0EC50E1B-1180-A183-F4E1-D8F3B74CA1D4}"/>
                </a:ext>
              </a:extLst>
            </p:cNvPr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2450426" y="20782934"/>
              <a:ext cx="1546490" cy="15464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Radials">
              <a:extLst>
                <a:ext uri="{FF2B5EF4-FFF2-40B4-BE49-F238E27FC236}">
                  <a16:creationId xmlns:a16="http://schemas.microsoft.com/office/drawing/2014/main" id="{F509F23C-F260-4D05-4DA7-C620580995FB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0001780" y="20729667"/>
              <a:ext cx="1546490" cy="15464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itle copy 2">
              <a:extLst>
                <a:ext uri="{FF2B5EF4-FFF2-40B4-BE49-F238E27FC236}">
                  <a16:creationId xmlns:a16="http://schemas.microsoft.com/office/drawing/2014/main" id="{857259E5-DBA2-7465-5F4F-E9E964600BEE}"/>
                </a:ext>
              </a:extLst>
            </p:cNvPr>
            <p:cNvSpPr/>
            <p:nvPr/>
          </p:nvSpPr>
          <p:spPr>
            <a:xfrm>
              <a:off x="6778429" y="22399832"/>
              <a:ext cx="2813264" cy="1329553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lang="el-GR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Είναι σημαντικό να αποκτούμε διαρκώς νέες γνώσεις και δεξιότητες, πέρα από το τι σπουδάσαμε </a:t>
              </a:r>
            </a:p>
          </p:txBody>
        </p:sp>
        <p:sp>
          <p:nvSpPr>
            <p:cNvPr id="14" name="Title copy 3">
              <a:extLst>
                <a:ext uri="{FF2B5EF4-FFF2-40B4-BE49-F238E27FC236}">
                  <a16:creationId xmlns:a16="http://schemas.microsoft.com/office/drawing/2014/main" id="{2CC60644-C0C2-F30A-3126-BF78D1ABE1BF}"/>
                </a:ext>
              </a:extLst>
            </p:cNvPr>
            <p:cNvSpPr/>
            <p:nvPr/>
          </p:nvSpPr>
          <p:spPr>
            <a:xfrm>
              <a:off x="14600246" y="22464568"/>
              <a:ext cx="2455275" cy="687296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lang="el-GR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Δεν είναι απαραίτητο να έχεις κάνει σπουδές για να βρεις μια καλή δουλειά </a:t>
              </a:r>
              <a:endPara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itle copy 2">
              <a:extLst>
                <a:ext uri="{FF2B5EF4-FFF2-40B4-BE49-F238E27FC236}">
                  <a16:creationId xmlns:a16="http://schemas.microsoft.com/office/drawing/2014/main" id="{7D29AB83-14C2-9F9F-AD60-4E077CB44D63}"/>
                </a:ext>
              </a:extLst>
            </p:cNvPr>
            <p:cNvSpPr/>
            <p:nvPr/>
          </p:nvSpPr>
          <p:spPr>
            <a:xfrm>
              <a:off x="11987900" y="22397045"/>
              <a:ext cx="2455275" cy="409575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lang="el-GR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Οι σπουδές προσφέρουν καλύτερες επαγγελματικές προοπτικές </a:t>
              </a:r>
              <a:endPara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itle copy 3">
              <a:extLst>
                <a:ext uri="{FF2B5EF4-FFF2-40B4-BE49-F238E27FC236}">
                  <a16:creationId xmlns:a16="http://schemas.microsoft.com/office/drawing/2014/main" id="{686A011F-6DB4-1C3D-DA77-8FC52FF418AA}"/>
                </a:ext>
              </a:extLst>
            </p:cNvPr>
            <p:cNvSpPr/>
            <p:nvPr/>
          </p:nvSpPr>
          <p:spPr>
            <a:xfrm>
              <a:off x="9625962" y="22389964"/>
              <a:ext cx="2354860" cy="1329552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lang="el-GR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Είναι σημαντικό να σπουδάζουμε γιατί σε βοηθά να αποκτήσεις έναν διαφορετικό τρόπο σκέψης  	</a:t>
              </a:r>
            </a:p>
            <a:p>
              <a:pPr algn="ctr" hangingPunct="0"/>
              <a:r>
                <a:rPr lang="el-GR" sz="1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17" name="title copy 4">
              <a:extLst>
                <a:ext uri="{FF2B5EF4-FFF2-40B4-BE49-F238E27FC236}">
                  <a16:creationId xmlns:a16="http://schemas.microsoft.com/office/drawing/2014/main" id="{3C2F7850-30CC-AE77-A5D4-9B12B29AC22A}"/>
                </a:ext>
              </a:extLst>
            </p:cNvPr>
            <p:cNvSpPr/>
            <p:nvPr/>
          </p:nvSpPr>
          <p:spPr>
            <a:xfrm>
              <a:off x="7827917" y="21332215"/>
              <a:ext cx="834081" cy="409575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7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Lato"/>
                  <a:ea typeface="+mn-ea"/>
                  <a:cs typeface="Lato"/>
                </a:rPr>
                <a:t>82%</a:t>
              </a:r>
            </a:p>
          </p:txBody>
        </p:sp>
        <p:sp>
          <p:nvSpPr>
            <p:cNvPr id="18" name="title copy 4">
              <a:extLst>
                <a:ext uri="{FF2B5EF4-FFF2-40B4-BE49-F238E27FC236}">
                  <a16:creationId xmlns:a16="http://schemas.microsoft.com/office/drawing/2014/main" id="{F281283C-CF59-8BA2-EE4B-A5FAA604072B}"/>
                </a:ext>
              </a:extLst>
            </p:cNvPr>
            <p:cNvSpPr/>
            <p:nvPr/>
          </p:nvSpPr>
          <p:spPr>
            <a:xfrm>
              <a:off x="15266160" y="21310541"/>
              <a:ext cx="834081" cy="409575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sz="27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Lato"/>
                  <a:cs typeface="Lato"/>
                </a:rPr>
                <a:t>48%</a:t>
              </a:r>
            </a:p>
          </p:txBody>
        </p:sp>
        <p:sp>
          <p:nvSpPr>
            <p:cNvPr id="19" name="title copy 4">
              <a:extLst>
                <a:ext uri="{FF2B5EF4-FFF2-40B4-BE49-F238E27FC236}">
                  <a16:creationId xmlns:a16="http://schemas.microsoft.com/office/drawing/2014/main" id="{D76D0E5C-8E29-0730-39F3-D94422C52C79}"/>
                </a:ext>
              </a:extLst>
            </p:cNvPr>
            <p:cNvSpPr/>
            <p:nvPr/>
          </p:nvSpPr>
          <p:spPr>
            <a:xfrm>
              <a:off x="12818598" y="21321974"/>
              <a:ext cx="834081" cy="409575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sz="27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Lato"/>
                  <a:cs typeface="Lato"/>
                </a:rPr>
                <a:t>60%</a:t>
              </a:r>
            </a:p>
          </p:txBody>
        </p:sp>
        <p:sp>
          <p:nvSpPr>
            <p:cNvPr id="20" name="title copy 4">
              <a:extLst>
                <a:ext uri="{FF2B5EF4-FFF2-40B4-BE49-F238E27FC236}">
                  <a16:creationId xmlns:a16="http://schemas.microsoft.com/office/drawing/2014/main" id="{644D0D7A-C81B-8189-08B3-A89F060D29CA}"/>
                </a:ext>
              </a:extLst>
            </p:cNvPr>
            <p:cNvSpPr/>
            <p:nvPr/>
          </p:nvSpPr>
          <p:spPr>
            <a:xfrm>
              <a:off x="10384233" y="21288002"/>
              <a:ext cx="834081" cy="409575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ctr" hangingPunct="0"/>
              <a:r>
                <a:rPr sz="27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Lato"/>
                  <a:cs typeface="Lato"/>
                </a:rPr>
                <a:t>69%</a:t>
              </a:r>
            </a:p>
          </p:txBody>
        </p:sp>
      </p:grpSp>
      <p:pic>
        <p:nvPicPr>
          <p:cNvPr id="26" name="education1">
            <a:extLst>
              <a:ext uri="{FF2B5EF4-FFF2-40B4-BE49-F238E27FC236}">
                <a16:creationId xmlns:a16="http://schemas.microsoft.com/office/drawing/2014/main" id="{7610D998-6F7C-9DD8-418F-04A1E8B27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693" y="1616713"/>
            <a:ext cx="1004910" cy="1073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education9">
            <a:extLst>
              <a:ext uri="{FF2B5EF4-FFF2-40B4-BE49-F238E27FC236}">
                <a16:creationId xmlns:a16="http://schemas.microsoft.com/office/drawing/2014/main" id="{8E0814E8-4E21-23AE-F841-2DAF43651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0506" y="1689066"/>
            <a:ext cx="921168" cy="1001270"/>
          </a:xfrm>
          <a:prstGeom prst="rect">
            <a:avLst/>
          </a:prstGeom>
        </p:spPr>
      </p:pic>
      <p:pic>
        <p:nvPicPr>
          <p:cNvPr id="28" name="Icon-282">
            <a:extLst>
              <a:ext uri="{FF2B5EF4-FFF2-40B4-BE49-F238E27FC236}">
                <a16:creationId xmlns:a16="http://schemas.microsoft.com/office/drawing/2014/main" id="{A8C46FE0-C4D0-2C1C-31A8-2774A7571C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7586" y="1738894"/>
            <a:ext cx="1004910" cy="904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Online-Marketing-Outline-44">
            <a:extLst>
              <a:ext uri="{FF2B5EF4-FFF2-40B4-BE49-F238E27FC236}">
                <a16:creationId xmlns:a16="http://schemas.microsoft.com/office/drawing/2014/main" id="{A8026D3E-D42B-401F-5653-4A8FF6960C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5977" y="1633169"/>
            <a:ext cx="1010144" cy="1010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42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Custom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5.xml><?xml version="1.0" encoding="utf-8"?>
<a:theme xmlns:a="http://schemas.openxmlformats.org/drawingml/2006/main" name="2_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Σχήματα</Template>
  <TotalTime>17668</TotalTime>
  <Words>1028</Words>
  <PresentationFormat>Widescreen</PresentationFormat>
  <Paragraphs>195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Wingdings</vt:lpstr>
      <vt:lpstr>ShapesVTI</vt:lpstr>
      <vt:lpstr>Custom Design</vt:lpstr>
      <vt:lpstr>1_Custom Design</vt:lpstr>
      <vt:lpstr>1_ShapesVTI</vt:lpstr>
      <vt:lpstr>2_ShapesVTI</vt:lpstr>
      <vt:lpstr>Ερευνητικό Πρόγραμμα για τους Νέους και τις Νέες  Το Μονοπάτι Ζωής Παρουσίαση   </vt:lpstr>
      <vt:lpstr>Η Tαυτότητα των Eρευνών </vt:lpstr>
      <vt:lpstr>Άξονες Παρουσίασης</vt:lpstr>
      <vt:lpstr>Ποιοι είναι οι νέοι και οι νέες;</vt:lpstr>
      <vt:lpstr>Ορίζοντας προσδοκιών </vt:lpstr>
      <vt:lpstr>PowerPoint Presentation</vt:lpstr>
      <vt:lpstr>PowerPoint Presentation</vt:lpstr>
      <vt:lpstr>Άξονες Παρουσίασης</vt:lpstr>
      <vt:lpstr>Ψηφίδα: Σπουδές</vt:lpstr>
      <vt:lpstr>Ψηφίδα: Εργασία</vt:lpstr>
      <vt:lpstr>Ψηφίδα: Οικογένεια</vt:lpstr>
      <vt:lpstr>Οι ψηφίδες </vt:lpstr>
      <vt:lpstr>Διλήμματα και επιλογές ζωής</vt:lpstr>
      <vt:lpstr>«Φτιάξε το δικό σου μονοπάτι»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2025-05-04T06:51:27Z</cp:lastPrinted>
  <dcterms:created xsi:type="dcterms:W3CDTF">2023-10-24T12:06:23Z</dcterms:created>
  <dcterms:modified xsi:type="dcterms:W3CDTF">2025-05-11T07:08:01Z</dcterms:modified>
</cp:coreProperties>
</file>