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3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711" r:id="rId3"/>
    <p:sldMasterId id="2147483726" r:id="rId4"/>
    <p:sldMasterId id="2147483756" r:id="rId5"/>
    <p:sldMasterId id="2147483761" r:id="rId6"/>
    <p:sldMasterId id="2147483764" r:id="rId7"/>
    <p:sldMasterId id="2147483783" r:id="rId8"/>
  </p:sldMasterIdLst>
  <p:notesMasterIdLst>
    <p:notesMasterId r:id="rId15"/>
  </p:notesMasterIdLst>
  <p:sldIdLst>
    <p:sldId id="302" r:id="rId9"/>
    <p:sldId id="288" r:id="rId10"/>
    <p:sldId id="301" r:id="rId11"/>
    <p:sldId id="258" r:id="rId12"/>
    <p:sldId id="259" r:id="rId13"/>
    <p:sldId id="280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213F"/>
    <a:srgbClr val="008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YTD 2024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Store Read</c:v>
                </c:pt>
                <c:pt idx="1">
                  <c:v>Fresh &amp; Bulk Prd.</c:v>
                </c:pt>
                <c:pt idx="2">
                  <c:v>Bazaar</c:v>
                </c:pt>
                <c:pt idx="3">
                  <c:v>Food &amp; Beverages</c:v>
                </c:pt>
                <c:pt idx="4">
                  <c:v>Household Prd.</c:v>
                </c:pt>
                <c:pt idx="5">
                  <c:v>Health &amp; Beauty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15166996289.669001</c:v>
                </c:pt>
                <c:pt idx="1">
                  <c:v>3613593877.7600002</c:v>
                </c:pt>
                <c:pt idx="2">
                  <c:v>927496398.77400005</c:v>
                </c:pt>
                <c:pt idx="3">
                  <c:v>8315094732.9029999</c:v>
                </c:pt>
                <c:pt idx="4">
                  <c:v>1309317573.3110001</c:v>
                </c:pt>
                <c:pt idx="5">
                  <c:v>1001493706.9220001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CF-40DC-A0F9-33D73971B7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YTD 2025</c:v>
                </c:pt>
              </c:strCache>
            </c:strRef>
          </c:tx>
          <c:spPr>
            <a:solidFill>
              <a:srgbClr val="67589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Store Read</c:v>
                </c:pt>
                <c:pt idx="1">
                  <c:v>Fresh &amp; Bulk Prd.</c:v>
                </c:pt>
                <c:pt idx="2">
                  <c:v>Bazaar</c:v>
                </c:pt>
                <c:pt idx="3">
                  <c:v>Food &amp; Beverages</c:v>
                </c:pt>
                <c:pt idx="4">
                  <c:v>Household Prd.</c:v>
                </c:pt>
                <c:pt idx="5">
                  <c:v>Health &amp; Beauty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16242437823.580999</c:v>
                </c:pt>
                <c:pt idx="1">
                  <c:v>3977353805.3790002</c:v>
                </c:pt>
                <c:pt idx="2">
                  <c:v>1016390450.74</c:v>
                </c:pt>
                <c:pt idx="3">
                  <c:v>8881418433.1189995</c:v>
                </c:pt>
                <c:pt idx="4">
                  <c:v>1336738761.006</c:v>
                </c:pt>
                <c:pt idx="5">
                  <c:v>1030536373.3380001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CF-40DC-A0F9-33D73971B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6584192"/>
        <c:axId val="1916568352"/>
      </c:barChart>
      <c:catAx>
        <c:axId val="19165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568352"/>
        <c:crosses val="autoZero"/>
        <c:auto val="1"/>
        <c:lblAlgn val="ctr"/>
        <c:lblOffset val="100"/>
        <c:noMultiLvlLbl val="0"/>
      </c:catAx>
      <c:valAx>
        <c:axId val="191656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58419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2.9287042245474764E-3"/>
                <c:y val="0.8099688108613794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88420311561743"/>
          <c:y val="2.6188433747949165E-2"/>
          <c:w val="0.66690363948841469"/>
          <c:h val="0.90930853536732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Health &amp; Beauty</c:v>
                </c:pt>
              </c:strCache>
            </c:strRef>
          </c:tx>
          <c:spPr>
            <a:solidFill>
              <a:srgbClr val="675895"/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Value Contr'n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6.3447149038296011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D-4792-A501-18E1213010D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Household Prd.</c:v>
                </c:pt>
              </c:strCache>
            </c:strRef>
          </c:tx>
          <c:spPr>
            <a:solidFill>
              <a:srgbClr val="4697E2"/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Value Contr'n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8.2299145948725982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D-4792-A501-18E1213010D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Food &amp; Beverages</c:v>
                </c:pt>
              </c:strCache>
            </c:strRef>
          </c:tx>
          <c:spPr>
            <a:solidFill>
              <a:srgbClr val="CB4B7A"/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0" bIns="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Value Contr'n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54.680328960378297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9D-4792-A501-18E1213010D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Bazaar</c:v>
                </c:pt>
              </c:strCache>
            </c:strRef>
          </c:tx>
          <c:spPr>
            <a:solidFill>
              <a:srgbClr val="FFB5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0" bIns="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</c:f>
              <c:strCache>
                <c:ptCount val="1"/>
                <c:pt idx="0">
                  <c:v>% Value Contr'n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6.2576225427465699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9D-4792-A501-18E1213010D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Fresh &amp; Bulk Prd.</c:v>
                </c:pt>
              </c:strCache>
            </c:strRef>
          </c:tx>
          <c:spPr>
            <a:solidFill>
              <a:srgbClr val="20418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7.85653012438475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9D-4792-A501-18E1213010D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Value Contr'n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24.487418998179091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9D-4792-A501-18E121301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09008863"/>
        <c:axId val="1409007903"/>
      </c:barChart>
      <c:catAx>
        <c:axId val="1409008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007903"/>
        <c:crosses val="autoZero"/>
        <c:auto val="1"/>
        <c:lblAlgn val="ctr"/>
        <c:lblOffset val="100"/>
        <c:noMultiLvlLbl val="0"/>
      </c:catAx>
      <c:valAx>
        <c:axId val="140900790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high"/>
        <c:spPr>
          <a:noFill/>
          <a:ln w="15875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008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Volume % Change vs YA</c:v>
                </c:pt>
              </c:strCache>
            </c:strRef>
          </c:tx>
          <c:spPr>
            <a:solidFill>
              <a:srgbClr val="67589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1141231425395989E-3"/>
                  <c:y val="2.88377151900961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EC-481C-9A8C-6522BF181B9F}"/>
                </c:ext>
              </c:extLst>
            </c:dLbl>
            <c:dLbl>
              <c:idx val="3"/>
              <c:layout>
                <c:manualLayout>
                  <c:x val="0"/>
                  <c:y val="-8.65131455702885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8B-48C3-8F21-2C5E6EF7B1BE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FMCGs</c:v>
                </c:pt>
                <c:pt idx="1">
                  <c:v>Food &amp; Beverages</c:v>
                </c:pt>
                <c:pt idx="2">
                  <c:v>Household Prd</c:v>
                </c:pt>
                <c:pt idx="3">
                  <c:v>Health &amp; Beauty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4.1926238452656035</c:v>
                </c:pt>
                <c:pt idx="1">
                  <c:v>4.2434288280651771</c:v>
                </c:pt>
                <c:pt idx="2">
                  <c:v>3.1392810204657859</c:v>
                </c:pt>
                <c:pt idx="3">
                  <c:v>5.1047327379432392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0-4DB6-A9B9-9587C50601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 Value % Change vs YA</c:v>
                </c:pt>
              </c:strCache>
            </c:strRef>
          </c:tx>
          <c:spPr>
            <a:solidFill>
              <a:srgbClr val="A082F3"/>
            </a:solidFill>
            <a:ln>
              <a:noFill/>
            </a:ln>
            <a:effectLst/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FMCGs</c:v>
                </c:pt>
                <c:pt idx="1">
                  <c:v>Food &amp; Beverages</c:v>
                </c:pt>
                <c:pt idx="2">
                  <c:v>Household Prd</c:v>
                </c:pt>
                <c:pt idx="3">
                  <c:v>Health &amp; Beauty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1.6765529934042505</c:v>
                </c:pt>
                <c:pt idx="1">
                  <c:v>2.5946996981577648</c:v>
                </c:pt>
                <c:pt idx="2">
                  <c:v>-1.0102257985704153</c:v>
                </c:pt>
                <c:pt idx="3">
                  <c:v>-2.2047977495117097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0-4DB6-A9B9-9587C5060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33847600"/>
        <c:axId val="193384856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Nominal Growth %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3750385885761671E-2"/>
                  <c:y val="-2.738232124033722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6A-41D7-B919-FEBB262CE6F9}"/>
                </c:ext>
              </c:extLst>
            </c:dLbl>
            <c:numFmt formatCode="0.0" sourceLinked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FMCGs</c:v>
                </c:pt>
                <c:pt idx="1">
                  <c:v>Food &amp; Beverages</c:v>
                </c:pt>
                <c:pt idx="2">
                  <c:v>Household Prd</c:v>
                </c:pt>
                <c:pt idx="3">
                  <c:v>Health &amp; Beauty</c:v>
                </c:pt>
              </c:strCache>
            </c:strRef>
          </c:cat>
          <c:val>
            <c:numRef>
              <c:f>Sheet1!$D$2:$D$5</c:f>
              <c:numCache>
                <c:formatCode>0.0</c:formatCode>
                <c:ptCount val="4"/>
                <c:pt idx="0">
                  <c:v>5.869176838669854</c:v>
                </c:pt>
                <c:pt idx="1">
                  <c:v>6.8381285262229419</c:v>
                </c:pt>
                <c:pt idx="2">
                  <c:v>2.1290552218953707</c:v>
                </c:pt>
                <c:pt idx="3">
                  <c:v>2.8999349884315295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B0-4DB6-A9B9-9587C5060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3847600"/>
        <c:axId val="1933848560"/>
      </c:lineChart>
      <c:catAx>
        <c:axId val="193384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848560"/>
        <c:crosses val="autoZero"/>
        <c:auto val="1"/>
        <c:lblAlgn val="ctr"/>
        <c:lblOffset val="100"/>
        <c:noMultiLvlLbl val="0"/>
      </c:catAx>
      <c:valAx>
        <c:axId val="193384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384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</c:v>
                </c:pt>
              </c:strCache>
            </c:strRef>
          </c:tx>
          <c:spPr>
            <a:solidFill>
              <a:srgbClr val="AA213F"/>
            </a:solidFill>
            <a:ln>
              <a:noFill/>
            </a:ln>
            <a:effectLst/>
          </c:spPr>
          <c:invertIfNegative val="0"/>
          <c:dLbls>
            <c:numFmt formatCode="\+0.0\%;\-0.0\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AA213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Greece</c:v>
                </c:pt>
                <c:pt idx="1">
                  <c:v>Hypermarkets</c:v>
                </c:pt>
                <c:pt idx="2">
                  <c:v>Large S/M</c:v>
                </c:pt>
                <c:pt idx="3">
                  <c:v>Small S/M</c:v>
                </c:pt>
                <c:pt idx="4">
                  <c:v>Superettes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E-472A-8E0B-C2B2D1E521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</c:v>
                </c:pt>
              </c:strCache>
            </c:strRef>
          </c:tx>
          <c:spPr>
            <a:solidFill>
              <a:srgbClr val="008A28"/>
            </a:solidFill>
            <a:ln>
              <a:noFill/>
            </a:ln>
            <a:effectLst/>
          </c:spPr>
          <c:invertIfNegative val="0"/>
          <c:dLbls>
            <c:numFmt formatCode="\+0.0\%;\-0.0\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8A2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 Greece</c:v>
                </c:pt>
                <c:pt idx="1">
                  <c:v>Hypermarkets</c:v>
                </c:pt>
                <c:pt idx="2">
                  <c:v>Large S/M</c:v>
                </c:pt>
                <c:pt idx="3">
                  <c:v>Small S/M</c:v>
                </c:pt>
                <c:pt idx="4">
                  <c:v>Superettes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7.0906691962767665</c:v>
                </c:pt>
                <c:pt idx="1">
                  <c:v>8.8105712424862084</c:v>
                </c:pt>
                <c:pt idx="2">
                  <c:v>4.4389546418126535</c:v>
                </c:pt>
                <c:pt idx="3">
                  <c:v>8.8615468510724771</c:v>
                </c:pt>
                <c:pt idx="4">
                  <c:v>9.0407115970352336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5E-472A-8E0B-C2B2D1E521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83643392"/>
        <c:axId val="1483639072"/>
      </c:barChart>
      <c:catAx>
        <c:axId val="1483643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3639072"/>
        <c:crosses val="autoZero"/>
        <c:auto val="1"/>
        <c:lblAlgn val="ctr"/>
        <c:lblOffset val="100"/>
        <c:noMultiLvlLbl val="0"/>
      </c:catAx>
      <c:valAx>
        <c:axId val="1483639072"/>
        <c:scaling>
          <c:orientation val="minMax"/>
          <c:max val="20"/>
        </c:scaling>
        <c:delete val="0"/>
        <c:axPos val="t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364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76656615892784"/>
          <c:y val="3.4444852504645906E-2"/>
          <c:w val="0.66575445773413722"/>
          <c:h val="0.9521514744012791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Value Contr'n</c:v>
                </c:pt>
              </c:strCache>
            </c:strRef>
          </c:tx>
          <c:dPt>
            <c:idx val="0"/>
            <c:bubble3D val="0"/>
            <c:spPr>
              <a:solidFill>
                <a:srgbClr val="675895"/>
              </a:solidFill>
              <a:ln w="19050">
                <a:solidFill>
                  <a:srgbClr val="67589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43-42D3-A2E6-CB2CC20C2462}"/>
              </c:ext>
            </c:extLst>
          </c:dPt>
          <c:dPt>
            <c:idx val="1"/>
            <c:bubble3D val="0"/>
            <c:spPr>
              <a:solidFill>
                <a:srgbClr val="4697E2"/>
              </a:solidFill>
              <a:ln w="19050">
                <a:solidFill>
                  <a:srgbClr val="4697E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643-42D3-A2E6-CB2CC20C2462}"/>
              </c:ext>
            </c:extLst>
          </c:dPt>
          <c:dPt>
            <c:idx val="2"/>
            <c:bubble3D val="0"/>
            <c:spPr>
              <a:solidFill>
                <a:srgbClr val="CB4B7A"/>
              </a:solidFill>
              <a:ln w="19050">
                <a:solidFill>
                  <a:srgbClr val="CB4B7A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43-42D3-A2E6-CB2CC20C2462}"/>
              </c:ext>
            </c:extLst>
          </c:dPt>
          <c:dPt>
            <c:idx val="3"/>
            <c:bubble3D val="0"/>
            <c:spPr>
              <a:solidFill>
                <a:srgbClr val="FFB500"/>
              </a:solidFill>
              <a:ln w="19050">
                <a:solidFill>
                  <a:srgbClr val="FFB5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D643-42D3-A2E6-CB2CC20C2462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Hypermarkets</c:v>
                </c:pt>
                <c:pt idx="1">
                  <c:v>Large S/M</c:v>
                </c:pt>
                <c:pt idx="2">
                  <c:v>Small S/M</c:v>
                </c:pt>
                <c:pt idx="3">
                  <c:v>Superettes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11.655986575718345</c:v>
                </c:pt>
                <c:pt idx="1">
                  <c:v>39.481951994975539</c:v>
                </c:pt>
                <c:pt idx="2">
                  <c:v>34.409872784273851</c:v>
                </c:pt>
                <c:pt idx="3">
                  <c:v>14.452188645173877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43-42D3-A2E6-CB2CC20C2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NEG</c:v>
                </c:pt>
              </c:strCache>
            </c:strRef>
          </c:tx>
          <c:spPr>
            <a:solidFill>
              <a:srgbClr val="AA213F"/>
            </a:solidFill>
            <a:ln>
              <a:noFill/>
            </a:ln>
            <a:effectLst/>
          </c:spPr>
          <c:invertIfNegative val="0"/>
          <c:dLbls>
            <c:numFmt formatCode="\+0.0\%;\-0.0\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AA213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Total Greece</c:v>
                </c:pt>
                <c:pt idx="1">
                  <c:v>Attica</c:v>
                </c:pt>
                <c:pt idx="2">
                  <c:v>Thessaloniki</c:v>
                </c:pt>
                <c:pt idx="3">
                  <c:v>Mac.&amp; Thrace</c:v>
                </c:pt>
                <c:pt idx="4">
                  <c:v>Central Greece</c:v>
                </c:pt>
                <c:pt idx="5">
                  <c:v>Peloponnese</c:v>
                </c:pt>
                <c:pt idx="6">
                  <c:v>Crete</c:v>
                </c:pt>
                <c:pt idx="7">
                  <c:v>Islands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66-4257-86CC-99E140402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</c:v>
                </c:pt>
              </c:strCache>
            </c:strRef>
          </c:tx>
          <c:spPr>
            <a:solidFill>
              <a:srgbClr val="008A28"/>
            </a:solidFill>
            <a:ln>
              <a:noFill/>
            </a:ln>
            <a:effectLst/>
          </c:spPr>
          <c:invertIfNegative val="0"/>
          <c:dLbls>
            <c:numFmt formatCode="\+0.0\%;\-0.0\%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8A2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Total Greece</c:v>
                </c:pt>
                <c:pt idx="1">
                  <c:v>Attica</c:v>
                </c:pt>
                <c:pt idx="2">
                  <c:v>Thessaloniki</c:v>
                </c:pt>
                <c:pt idx="3">
                  <c:v>Mac.&amp; Thrace</c:v>
                </c:pt>
                <c:pt idx="4">
                  <c:v>Central Greece</c:v>
                </c:pt>
                <c:pt idx="5">
                  <c:v>Peloponnese</c:v>
                </c:pt>
                <c:pt idx="6">
                  <c:v>Crete</c:v>
                </c:pt>
                <c:pt idx="7">
                  <c:v>Islands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7.0906691962767665</c:v>
                </c:pt>
                <c:pt idx="1">
                  <c:v>5.900800972934972</c:v>
                </c:pt>
                <c:pt idx="2">
                  <c:v>7.7308149831449402</c:v>
                </c:pt>
                <c:pt idx="3">
                  <c:v>6.9633755269291386</c:v>
                </c:pt>
                <c:pt idx="4">
                  <c:v>6.6227239330566956</c:v>
                </c:pt>
                <c:pt idx="5">
                  <c:v>8.4307723690089311</c:v>
                </c:pt>
                <c:pt idx="6">
                  <c:v>9.0349120715524265</c:v>
                </c:pt>
                <c:pt idx="7">
                  <c:v>10.04438883917469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66-4257-86CC-99E140402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83644832"/>
        <c:axId val="1483636672"/>
      </c:barChart>
      <c:catAx>
        <c:axId val="1483644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3636672"/>
        <c:crosses val="autoZero"/>
        <c:auto val="1"/>
        <c:lblAlgn val="ctr"/>
        <c:lblOffset val="100"/>
        <c:tickMarkSkip val="1"/>
        <c:noMultiLvlLbl val="0"/>
      </c:catAx>
      <c:valAx>
        <c:axId val="1483636672"/>
        <c:scaling>
          <c:orientation val="minMax"/>
          <c:max val="20"/>
        </c:scaling>
        <c:delete val="0"/>
        <c:axPos val="t"/>
        <c:numFmt formatCode="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364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5435366058698"/>
          <c:y val="3.699535697287485E-2"/>
          <c:w val="0.66073549832912881"/>
          <c:h val="0.9056194786233986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Value Contr'n</c:v>
                </c:pt>
              </c:strCache>
            </c:strRef>
          </c:tx>
          <c:dPt>
            <c:idx val="0"/>
            <c:bubble3D val="0"/>
            <c:spPr>
              <a:solidFill>
                <a:srgbClr val="675895"/>
              </a:solidFill>
              <a:ln w="12700">
                <a:solidFill>
                  <a:srgbClr val="675895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3D-4D62-87B2-4B2020B4084C}"/>
              </c:ext>
            </c:extLst>
          </c:dPt>
          <c:dPt>
            <c:idx val="1"/>
            <c:bubble3D val="0"/>
            <c:spPr>
              <a:solidFill>
                <a:srgbClr val="4697E2"/>
              </a:solidFill>
              <a:ln w="12700">
                <a:solidFill>
                  <a:srgbClr val="4697E2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C03D-4D62-87B2-4B2020B4084C}"/>
              </c:ext>
            </c:extLst>
          </c:dPt>
          <c:dPt>
            <c:idx val="2"/>
            <c:bubble3D val="0"/>
            <c:spPr>
              <a:solidFill>
                <a:srgbClr val="CB4B7A"/>
              </a:solidFill>
              <a:ln w="12700">
                <a:solidFill>
                  <a:srgbClr val="CB4B7A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3D-4D62-87B2-4B2020B4084C}"/>
              </c:ext>
            </c:extLst>
          </c:dPt>
          <c:dPt>
            <c:idx val="3"/>
            <c:bubble3D val="0"/>
            <c:spPr>
              <a:solidFill>
                <a:srgbClr val="FFB500"/>
              </a:solidFill>
              <a:ln w="12700">
                <a:solidFill>
                  <a:srgbClr val="FFB500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C03D-4D62-87B2-4B2020B4084C}"/>
              </c:ext>
            </c:extLst>
          </c:dPt>
          <c:dPt>
            <c:idx val="4"/>
            <c:bubble3D val="0"/>
            <c:spPr>
              <a:solidFill>
                <a:srgbClr val="204188"/>
              </a:solidFill>
              <a:ln w="19050">
                <a:solidFill>
                  <a:srgbClr val="204188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C03D-4D62-87B2-4B2020B4084C}"/>
              </c:ext>
            </c:extLst>
          </c:dPt>
          <c:dPt>
            <c:idx val="5"/>
            <c:bubble3D val="0"/>
            <c:spPr>
              <a:solidFill>
                <a:srgbClr val="F06E2D"/>
              </a:solidFill>
              <a:ln w="19050">
                <a:solidFill>
                  <a:srgbClr val="F06E2D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C03D-4D62-87B2-4B2020B4084C}"/>
              </c:ext>
            </c:extLst>
          </c:dPt>
          <c:dPt>
            <c:idx val="6"/>
            <c:bubble3D val="0"/>
            <c:spPr>
              <a:solidFill>
                <a:srgbClr val="03A577"/>
              </a:solidFill>
              <a:ln w="19050">
                <a:solidFill>
                  <a:srgbClr val="03A57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538B-49AD-82F0-AF5E75B90DCD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Attica</c:v>
                </c:pt>
                <c:pt idx="1">
                  <c:v>Thessaloniki</c:v>
                </c:pt>
                <c:pt idx="2">
                  <c:v>Mac.&amp; Thrace</c:v>
                </c:pt>
                <c:pt idx="3">
                  <c:v>Central Greece</c:v>
                </c:pt>
                <c:pt idx="4">
                  <c:v>Peloponnese</c:v>
                </c:pt>
                <c:pt idx="5">
                  <c:v>Crete</c:v>
                </c:pt>
                <c:pt idx="6">
                  <c:v>Islands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41.029553095064472</c:v>
                </c:pt>
                <c:pt idx="1">
                  <c:v>9.4390773446469414</c:v>
                </c:pt>
                <c:pt idx="2">
                  <c:v>11.936563966895653</c:v>
                </c:pt>
                <c:pt idx="3">
                  <c:v>12.793571326941747</c:v>
                </c:pt>
                <c:pt idx="4">
                  <c:v>8.8564214394255973</c:v>
                </c:pt>
                <c:pt idx="5">
                  <c:v>6.9006509753096132</c:v>
                </c:pt>
                <c:pt idx="6">
                  <c:v>9.0441618520361278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3D-4D62-87B2-4B2020B40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05132-BA96-45AA-B6FE-C728520B46CF}" type="datetimeFigureOut">
              <a:rPr lang="el-GR" smtClean="0"/>
              <a:t>12/1/2026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206F8-9946-43CC-8B75-E0716CE14B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965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8E56BE-097F-EB4E-3287-BD1DCBFF4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942A971-1821-DF95-6B7B-A7991E06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C3D6C2-3D92-FDB9-8FF6-0B8528817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39734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D009FA-CFA0-2366-6348-AD2DE5F5F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92093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_you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1B837C9-2286-59D8-4032-53C7374DC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461ED9C9-7BF6-B4F1-DA70-EC53D0C2A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0CF706-7FAA-2BA1-1710-A32021C46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A0FDEA-DA79-1320-766F-9AD366A3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AD2E5-E506-6900-CAA8-ABF57EC21828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5238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hank_you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FF12D10-3F99-FA54-8A36-1C3BFF703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23098E-A14A-7175-E122-657D7B94C1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5A3C8-5183-431D-468E-77DFFF5E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8B9DE-B64C-1B72-C8EC-3F3105E9CE2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2158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7486B2-E0C5-0362-6797-2154FB2AC31F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026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cover_niq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56771D0-5C86-AA60-3F57-E915E5BF8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138D29-56C2-9514-291B-652CDA5A606E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80136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2F25C-611F-5946-A757-98CBE87CC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4B7C4B-5E7C-3B57-7A87-AA7A24A5F2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D4EA98-BF31-5C57-6FCA-CC2DE7D012B7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955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7D447D7-AD37-E5BC-FBE0-AE089392E0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FE5F6-0ABB-2CA3-C74A-99B42FD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B8B3A92-A5CD-DBC4-6B1B-79BFC4D98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6D5F0D-4411-C2F1-C6EE-CE0F553BA1C6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9728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E3F5269-C1DC-2C7C-6829-F77D909980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9" y="5985327"/>
            <a:ext cx="11582398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E6AB25-4CDE-ED86-EE3C-2CA82FCF4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A3AB7BA-EC43-2DFF-6C1F-F18DE26349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7EF1E46-1337-435B-6F96-948F983E07BB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5179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F180A1E1-EF14-8968-BBD5-6D02AC2BDF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C652087-4AD9-06EF-5607-15CECEB54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96CD140-D5E3-B4BE-DBDB-EB6A6E1E2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135750-1261-BC7B-9A58-A00B48682132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712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C9009D2-DE9F-C580-0069-71F8F68B674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CBC1E-7EFE-4663-A738-6886100E9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69E7775-DB16-2CF1-E7C2-50730A1510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9A74BF-2DD6-3F05-945A-5D71479F4CEE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26E5B4-BD5B-4E00-35E0-4F73235E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3ADE24-C798-CA63-134A-D2928B4688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BBDA64-0D13-2635-3928-601607F3A85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6D304D5-4D81-59E8-3AA0-6583EA6CE8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D624F43-E3B5-F3DF-65BA-18BEBC9ABE3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A405C6D-D024-EC52-520E-7CEF7118B63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BFB8C74-B06B-6CFC-2D77-48ACF087AD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743F6AA-342D-8F2B-566B-B9BF40019FF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C467062-502A-D066-43CD-99EE05E7C5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21362198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2BD1DA6-2F3A-8497-317F-A33FE7FE9D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6DB92-A0AA-1D4E-DCEC-54D5E5605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99EA0F-111F-A3EB-98BD-ADD5C0CBA9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845697"/>
            <a:ext cx="11582400" cy="430887"/>
          </a:xfrm>
          <a:solidFill>
            <a:schemeClr val="tx2"/>
          </a:solidFill>
        </p:spPr>
        <p:txBody>
          <a:bodyPr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7DD2E8-792A-AEFC-E67F-D77E3B5938C1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1161488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A50AC7-EF1B-06BD-6C82-F5E0A8824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CCED81-E160-CC9F-96BC-CCA54BC2AB3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824ED-E104-5863-D8DF-6AF9F31421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C693F40-4A3C-FDB9-A028-98592D644B6C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B8AF23D-65B8-8384-5548-FF42652FBF2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CCE717F-B29B-9E5A-9E93-FDAD0795A74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D458F08-34A8-CE5C-DD22-63798281F6E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DD1D9EB-F526-0267-384F-4B3F58A56D9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D8888BC-56A9-8D6B-3914-B5265AF614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A83D8D5-1A14-BFA8-3A2D-8F83DAE8E4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FD46FC2-34E5-C791-DF24-FDA9AC97DE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61527C26-EEF9-B6E7-95A8-57A4BB373F3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389652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082DE-2FDF-8E52-94D0-356A49DB0E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35063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341D27D-C9D4-960C-C280-35DFDBD6B9CE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06AFB7-2509-B702-D8B2-8C89ADEF86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771F9E9-0684-C5F9-9DE0-EBB2AE9058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5692" y="787082"/>
            <a:ext cx="7595265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</p:spTree>
    <p:extLst>
      <p:ext uri="{BB962C8B-B14F-4D97-AF65-F5344CB8AC3E}">
        <p14:creationId xmlns:p14="http://schemas.microsoft.com/office/powerpoint/2010/main" val="42892390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74E624-3EAC-7468-3A1E-B592623A7CE9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FFC67C-2CFB-218E-E17B-FD82A61FA4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40B3E-E170-4F9A-A897-3D94AB7413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5692" y="787082"/>
            <a:ext cx="7595265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</p:spTree>
    <p:extLst>
      <p:ext uri="{BB962C8B-B14F-4D97-AF65-F5344CB8AC3E}">
        <p14:creationId xmlns:p14="http://schemas.microsoft.com/office/powerpoint/2010/main" val="21527063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55F2EF6-07A6-4B65-6BBC-2B0FAC46A5B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3A18A-5566-2E4B-2EBC-FAF7DF2CCB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25021E90-B602-9911-F8C3-84E0D61F30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5692" y="787082"/>
            <a:ext cx="7595265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</p:spTree>
    <p:extLst>
      <p:ext uri="{BB962C8B-B14F-4D97-AF65-F5344CB8AC3E}">
        <p14:creationId xmlns:p14="http://schemas.microsoft.com/office/powerpoint/2010/main" val="36108945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02E7EE9-4D36-82A0-ADAA-86A3F1D4BB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B38013-170F-74E2-9E07-4B0FB008B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6767EA7-6AFC-A5B5-6019-DB2C1B915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8155AE-A3BE-5FB3-3DFA-87FBA1907EE7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397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sidebar_blue_circ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2D82BB-AEE5-0C84-EEDB-14508AB6B1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4A774-566F-5341-4A99-50831875B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3F1DD8F-475C-837C-7AF6-FCFB884EAB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3BA60D-9446-8031-B981-76B69B36F853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780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C0470F-CF16-06E7-C6C5-F985FA468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9" y="5985327"/>
            <a:ext cx="5527626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BE00AD-2EE9-1452-B1A3-E3B845DBE2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80AA57-1BB9-939D-8974-EA7F39153D5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7598F-0148-ED21-BF54-6C32AFA3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6386CD3-C912-3D11-01E9-EFA0944D6B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6C04FE-F76C-2B98-066A-F6D2AA2791F0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33334A0-F6E8-9B16-D0BB-399AA808F0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9402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FD12D00-26FA-4262-C4F3-C04FA851070D}"/>
              </a:ext>
            </a:extLst>
          </p:cNvPr>
          <p:cNvCxnSpPr>
            <a:cxnSpLocks/>
          </p:cNvCxnSpPr>
          <p:nvPr/>
        </p:nvCxnSpPr>
        <p:spPr>
          <a:xfrm>
            <a:off x="6329776" y="718606"/>
            <a:ext cx="55431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E2D57953-69D7-3B5F-CE5E-72AEADE50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1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18874468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C0470F-CF16-06E7-C6C5-F985FA468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9" y="5985327"/>
            <a:ext cx="5527626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065A935-0133-1472-46FC-7F9DFFDB05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B39F9E-29C7-4F5B-9B1A-FE81CF8DB4C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057E11A-E34D-941D-DF21-BE0590947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6D36C6A-9ABC-D7E9-B8E5-851A713D968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01343E-F55F-6211-AA10-F9EAED084150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980D4F2F-BE2C-CA39-F424-682D606508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9402" y="845697"/>
            <a:ext cx="5527626" cy="430887"/>
          </a:xfrm>
          <a:solidFill>
            <a:schemeClr val="bg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41DD6D-3438-93A3-A777-68EA07FB1D42}"/>
              </a:ext>
            </a:extLst>
          </p:cNvPr>
          <p:cNvCxnSpPr>
            <a:cxnSpLocks/>
          </p:cNvCxnSpPr>
          <p:nvPr/>
        </p:nvCxnSpPr>
        <p:spPr>
          <a:xfrm>
            <a:off x="6329776" y="718606"/>
            <a:ext cx="554312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7949EE8-83D1-17BE-32E2-4AFE47DD5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1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28312761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C0470F-CF16-06E7-C6C5-F985FA468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559" y="5985327"/>
            <a:ext cx="5527626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2D051E-34B3-19E8-0675-B2DB0775B2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7881B4-E3B9-7482-317F-7A70E837571B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BC8E0-99A7-20D7-198E-8C4C54294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7DCC7EB-45F1-9010-84BA-C92B2F7B61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366EE5-2C84-CBCF-1F7D-90ED78E5262C}"/>
              </a:ext>
            </a:extLst>
          </p:cNvPr>
          <p:cNvCxnSpPr>
            <a:cxnSpLocks/>
          </p:cNvCxnSpPr>
          <p:nvPr/>
        </p:nvCxnSpPr>
        <p:spPr>
          <a:xfrm>
            <a:off x="278932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A61C536A-21F2-4872-F52C-58EFD35356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9402" y="845697"/>
            <a:ext cx="5527626" cy="430887"/>
          </a:xfrm>
          <a:solidFill>
            <a:schemeClr val="tx2"/>
          </a:solidFill>
        </p:spPr>
        <p:txBody>
          <a:bodyPr wrap="square" lIns="91440" tIns="91440" rIns="91440" bIns="91440"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066B2B-EA3F-EAF6-AFF1-68682E47E581}"/>
              </a:ext>
            </a:extLst>
          </p:cNvPr>
          <p:cNvCxnSpPr>
            <a:cxnSpLocks/>
          </p:cNvCxnSpPr>
          <p:nvPr/>
        </p:nvCxnSpPr>
        <p:spPr>
          <a:xfrm>
            <a:off x="6329776" y="718606"/>
            <a:ext cx="554312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B611845A-2C49-8A19-66CD-D9E9ACA2E0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1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24pt</a:t>
            </a:r>
          </a:p>
        </p:txBody>
      </p:sp>
    </p:spTree>
    <p:extLst>
      <p:ext uri="{BB962C8B-B14F-4D97-AF65-F5344CB8AC3E}">
        <p14:creationId xmlns:p14="http://schemas.microsoft.com/office/powerpoint/2010/main" val="38928286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F90632C-301E-32EA-91E1-96C5D6220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19643931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yp_thank_you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FF12D10-3F99-FA54-8A36-1C3BFF703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23098E-A14A-7175-E122-657D7B94C1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923C6-70F5-38D5-0F2A-AFB1BB6D8A0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4882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ver_photo_circl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0CFD48-64F3-56E8-20FC-87BFA760AB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3" y="-22550"/>
            <a:ext cx="632045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FFCF2-AF1F-04A2-F663-6DDE4D2FD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5245"/>
            <a:ext cx="1219198" cy="517172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CD72098-8A9C-6DDA-623D-88ACA639D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D2957D4-81EB-DC26-6463-5EADF1A25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FB9EEA-C3E3-431A-8CBC-F0DB2F54B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26089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branded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CE73953-2E9E-4D1F-E1A9-F325E624E57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44045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709452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branded_cover_niq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FB95ABC-E46E-D769-519E-007DCFC6AE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30B9719-85BB-17E6-F3D3-4CBAC245D7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56771D0-5C86-AA60-3F57-E915E5BF8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478FA-FA6E-05DF-854B-5D984ACB62F4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92B36DD-9D01-0B0C-32BC-55F92C7ECA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856217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branded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A4CA4E-91B0-F63E-26FF-534D71257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82FC2EFE-6B9C-90F7-7768-2EA0D9D4F3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37692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branded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3122E-4C91-E6A1-D4E3-CE02D34570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2745A3-0F29-17FE-0543-2499396CE5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010273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branded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D009FA-CFA0-2366-6348-AD2DE5F5F8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3BEC125-9624-2794-3E4A-E57B3FF074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89808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branded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E082DE-2FDF-8E52-94D0-356A49DB0E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D7672BB-2BDD-0793-EA67-283BA32E19D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5214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branded_cover_illustration_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0456989-7A47-A540-0A6C-C3892C3079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44045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619644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branded_cover_photo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picture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Insert your presentation title here maximum of four 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5627452-A209-2253-B262-491EA01DFE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37105" y="5694428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663137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branded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1A94-5191-5296-450B-1F3CD6A56B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92866DBD-5398-477D-9578-D517C1FB49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49057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branded_divider_photo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3A933-687E-7CB7-3D3B-E76C7E08DD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2B9BC38-5CD3-8361-B11B-81B4EED2BF5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49281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ver_photo_circl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563F44E9-E18C-1F20-FBFF-E71D86E00B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3" b="-366"/>
          <a:stretch/>
        </p:blipFill>
        <p:spPr>
          <a:xfrm>
            <a:off x="5747657" y="-32870"/>
            <a:ext cx="6444343" cy="6890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FFCF2-AF1F-04A2-F663-6DDE4D2FD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3FE3F42-A42D-09D9-BD52-664DF915C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0C51D81-FF4F-A687-8019-C148AF88A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11BBA8-8F76-E781-2355-01741D2B20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8414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branded_divider_photo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E379E-AB82-51C6-2E05-EAA69ECC97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29B1CD9-2896-F6E2-99E4-DFAEB0F8908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332291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obranded_divider_photo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2F3E5-17C7-93CE-1619-A8CF612C6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78D4DAE6-69F7-50AE-D1C1-E78C85CF622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729762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branded_divider_photo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2" t="3116"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A2799-6225-FFA4-FCEC-A5F755EF7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EF67FB5-71B1-037E-5A16-D811A1BDB5D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422294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branded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E83BBCA-80FF-EECA-82A8-D5ED059FACD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6288427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obranded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5C50A57-69B8-607A-FEC0-E73228708DF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0968216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branded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A3C6D82-7109-F1ED-55D5-D0AC0238C1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9793573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obranded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8A23F668-A3AD-AA3E-03A4-C48590F672C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9104974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branded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EDD4543A-3063-E503-914E-21C589CB332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2815021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obranded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258E49E1-10F7-1606-A2B4-C36EFADD9C1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66590919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obranded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BB00-0F22-82BA-6556-6C91997E38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586611D-6F6D-0A76-2F93-E22EEC0413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64393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4C19E3-141F-17E8-E421-5F997CEA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6943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obranded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FBF9E-4FE0-0A25-6DCB-576724D4AD4C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BCF68-45DE-77B4-4995-DFA614BC8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D756667-F2D3-52FC-1B79-5EA11BFFDE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0293431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obranded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1EC410-B695-30BE-5D78-73D7E50301C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38652-F2B9-77EE-9932-7A515F33FA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05CB71-EEF8-8174-82F4-F44DC753D4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7820403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obranded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63384CB-B8B9-91DE-946F-7D78CD22554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9572272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obranded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0925E7F-5C39-2899-DC12-D3C09849093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41784754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obranded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460-3920-6E99-455B-F732E037D2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620C50E-B575-AE0B-0C47-80F6180B597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0932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24150543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obranded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9143ECB-6E66-CC58-F048-A273EF08E1E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4045467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obranded_sidebar_lt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1156137-AA49-5A7E-6A53-BA37F044C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C45F5E-12A5-546B-9525-4B2038ED8B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8C2E9-9015-AC33-69D5-802799375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AF4B446-8AC5-CAE9-37C4-A8D4BF83C7E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3700057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obranded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33C1874A-D560-C0F2-0586-C81BAEBB4B2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2592825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obranded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1CE1B922-9320-7481-1C21-D3CB29DFAB0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3179908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obranded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F142C8D-249F-3239-561F-74FBED378E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249642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over_photo_circle_violet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03A215C-0E64-E145-AADF-41CE8AC1BA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0" y="-32870"/>
            <a:ext cx="6305160" cy="68325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4DBE2-15C7-C0FB-2BB2-0DE1A0467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9E7AD9-256B-D443-B646-51A6C61F0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C61E06-3203-3BD2-3A3C-9A3E63F397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DCE52CB-D215-B6BA-D700-5E2509A3B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8AA91280-AE3D-E8A3-78B8-79DD96CAF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6BAA93A-A8C0-E89C-7C2A-319F32FF0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24785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obranded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DD4716A-4B99-B646-052D-8DA00C42D15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1912644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obranded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1E76A77-67BC-A002-BE76-D79F6E3A38F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396909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obranded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/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7FD37-CDB2-08A7-64AD-5D8EA7357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BEF6C7E0-EEC7-7058-50F7-AB1CD726683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3202484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obranded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87E70-6553-34AC-B531-E6C6EE31C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FC6FA41-84D5-4CD1-25A2-0A882A26902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9267869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obranded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C963D0DC-364D-0DFC-BADE-7FECC367B36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4666801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obranded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22BB85F-3F64-306C-78DD-D83E83C070B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12522823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obranded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AE71-2983-34FD-663C-6E97AE5A8A97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78B45-8CEC-C5EE-D89D-3C627C467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11AEE84E-D155-4594-1DCE-F64C56B2ED7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8802654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obranded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3DBF5-505B-D783-24AC-ABF2407B2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4B95538-329D-A5EC-A799-9A0B62C8161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4346907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obranded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E258B-CBCD-8DC5-1665-1A4555B76CD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0D2EB-1B50-4485-D568-744E539C80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7B13EAD3-6070-73A6-B2A9-9CA9DE4A595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227023813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obranded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picture icon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CA9B7FA-A67C-7C2D-058E-F8AC50E3F7C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1727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over_illustration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DB788935-E7B2-2CAC-0048-B92417139B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987C027-455E-4C45-138D-8334F13BB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4501D72-EE3C-0DA6-BA4B-C1D78BA85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255DA8-5A10-9683-AFED-A7964FA406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3417592A-6067-984F-549E-3833CDB76A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ADB3285-032F-C5EA-E4E6-C62E075FF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1FCFC2-D727-8EBA-2D19-E4EEAE93A9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93486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obranded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5807441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7" y="1351231"/>
            <a:ext cx="5807441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BA772A05-DBA6-5F58-4099-03BF28EF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10052" y="1197507"/>
            <a:ext cx="3096000" cy="478782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A8C928-F0D4-761C-2699-B88282D1CC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7612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BFE6B16-52C0-0F95-6471-8ECF8562CD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B97EEA-F0C4-4A56-A945-C5B40DE9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2A7E26B-CF70-A243-E3E4-F34C8F8758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1074156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obranded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8625376-94C1-6B47-C875-35C315AB9F7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285103" y="6458971"/>
            <a:ext cx="1500188" cy="365125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11011694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obranded_thank_you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FF12D10-3F99-FA54-8A36-1C3BFF703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23098E-A14A-7175-E122-657D7B94C1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5A3C8-5183-431D-468E-77DFFF5E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8B9DE-B64C-1B72-C8EC-3F3105E9CE2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04A5DDE-F937-D2F1-03A0-F63CC8D449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Partner/</a:t>
            </a:r>
            <a:br>
              <a:rPr lang="en-US" dirty="0"/>
            </a:br>
            <a:r>
              <a:rPr lang="en-US" dirty="0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881331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cover_illustration_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13810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over_photo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B57AC29-76A4-61A4-DEF0-9D880E7CC1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65AF3-8D1F-7540-5CFF-675EEA8705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2373" y="0"/>
            <a:ext cx="8189625" cy="6858000"/>
          </a:xfr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picture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93FDD1C-7A1E-AEDA-AE44-DA18731572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530161" y="19178"/>
            <a:ext cx="5547380" cy="5547380"/>
          </a:xfrm>
          <a:prstGeom prst="ellipse">
            <a:avLst/>
          </a:prstGeom>
          <a:solidFill>
            <a:schemeClr val="bg2"/>
          </a:solidFill>
        </p:spPr>
        <p:txBody>
          <a:bodyPr tIns="0" bIns="0" anchor="ctr" anchorCtr="0"/>
          <a:lstStyle>
            <a:lvl1pPr marL="0" indent="0" algn="l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Insert your presentation title here maximum of four lines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0AA074-B57C-C578-1B29-6483DCE01A18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7249F3E-7261-69A9-09FC-57FE24EA02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41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C76AA-4DF2-00B8-801D-4B1D52D471DD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C6100-167E-49ED-3E77-408C1EB57E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49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A8605A2-A6E9-EC94-9E56-90DDBAD35A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685AD82-6787-48AF-A22F-3B00153B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5944916-51FE-3EDB-647A-59CBDF40C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3C0EC-F1E0-4D42-57B1-27E1B43D0E3C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85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39267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 grid" preserve="1">
  <p:cSld name="Cover - black grid"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ctrTitle"/>
          </p:nvPr>
        </p:nvSpPr>
        <p:spPr>
          <a:xfrm>
            <a:off x="472867" y="506700"/>
            <a:ext cx="8357600" cy="1518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800" b="1">
                <a:solidFill>
                  <a:srgbClr val="FFFFFF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472867" y="1871067"/>
            <a:ext cx="8357600" cy="658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+mn-lt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2"/>
          </p:nvPr>
        </p:nvSpPr>
        <p:spPr>
          <a:xfrm>
            <a:off x="472867" y="2927867"/>
            <a:ext cx="55896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6"/>
          <p:cNvSpPr txBox="1">
            <a:spLocks noGrp="1"/>
          </p:cNvSpPr>
          <p:nvPr>
            <p:ph type="subTitle" idx="3"/>
          </p:nvPr>
        </p:nvSpPr>
        <p:spPr>
          <a:xfrm>
            <a:off x="472867" y="3134667"/>
            <a:ext cx="55896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83FF035F-548F-4076-B69B-F7D220A0FE06}"/>
              </a:ext>
            </a:extLst>
          </p:cNvPr>
          <p:cNvSpPr/>
          <p:nvPr/>
        </p:nvSpPr>
        <p:spPr>
          <a:xfrm>
            <a:off x="280367" y="65063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67" dirty="0">
                <a:solidFill>
                  <a:schemeClr val="bg1"/>
                </a:solidFill>
                <a:latin typeface="+mn-lt"/>
                <a:ea typeface="Montserrat Light"/>
                <a:cs typeface="Montserrat Light"/>
                <a:sym typeface="Montserrat Light"/>
              </a:rPr>
              <a:t>© 2026 Nielsen Consumer LLC. All Rights Reserved.</a:t>
            </a:r>
            <a:endParaRPr sz="667" i="0" u="none" strike="noStrike" cap="none" dirty="0">
              <a:solidFill>
                <a:schemeClr val="bg1"/>
              </a:solidFill>
              <a:latin typeface="+mn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 txBox="1">
            <a:spLocks/>
          </p:cNvSpPr>
          <p:nvPr/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3EF4E2-7A7A-0548-85F1-5479B7C9E1B2}" type="slidenum">
              <a:rPr lang="en-US" sz="1000" smtClean="0">
                <a:latin typeface="+mn-lt"/>
              </a:rPr>
              <a:pPr/>
              <a:t>‹#›</a:t>
            </a:fld>
            <a:endParaRPr lang="en-US" sz="1000" dirty="0"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30" y="60288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78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ack/text left" preserve="1">
  <p:cSld name="Divider - black/text left">
    <p:bg>
      <p:bgPr>
        <a:solidFill>
          <a:srgbClr val="000000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3" name="Picture 1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" y="-2"/>
            <a:ext cx="6289924" cy="6800329"/>
          </a:xfrm>
          <a:prstGeom prst="rect">
            <a:avLst/>
          </a:prstGeom>
        </p:spPr>
      </p:pic>
      <p:sp>
        <p:nvSpPr>
          <p:cNvPr id="264" name="Google Shape;264;p27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5" name="Google Shape;265;p27"/>
          <p:cNvSpPr txBox="1">
            <a:spLocks noGrp="1"/>
          </p:cNvSpPr>
          <p:nvPr>
            <p:ph type="ctrTitle"/>
          </p:nvPr>
        </p:nvSpPr>
        <p:spPr>
          <a:xfrm>
            <a:off x="472867" y="1322067"/>
            <a:ext cx="5388400" cy="2104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tabLst>
                <a:tab pos="3282869" algn="l"/>
              </a:tabLst>
              <a:defRPr sz="4000" b="1">
                <a:solidFill>
                  <a:schemeClr val="bg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FEAEB1-594F-424B-BC1C-CF9B9DCB78BB}"/>
              </a:ext>
            </a:extLst>
          </p:cNvPr>
          <p:cNvSpPr txBox="1">
            <a:spLocks/>
          </p:cNvSpPr>
          <p:nvPr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bg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3E1066-32C0-4BBA-9C52-F0655F5849BD}"/>
              </a:ext>
            </a:extLst>
          </p:cNvPr>
          <p:cNvSpPr txBox="1"/>
          <p:nvPr/>
        </p:nvSpPr>
        <p:spPr>
          <a:xfrm>
            <a:off x="11192256" y="6412992"/>
            <a:ext cx="524256" cy="36576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algn="r"/>
            <a:fld id="{37C1F608-86A9-439D-B359-AB29DD5A1486}" type="slidenum">
              <a:rPr lang="en-US" sz="1333" smtClean="0">
                <a:solidFill>
                  <a:schemeClr val="bg1"/>
                </a:solidFill>
                <a:latin typeface="Montserrat" panose="00000500000000000000" pitchFamily="2" charset="0"/>
              </a:rPr>
              <a:pPr algn="r"/>
              <a:t>‹#›</a:t>
            </a:fld>
            <a:endParaRPr lang="en-US" sz="1333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40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- Black" preserve="1">
  <p:cSld name="Thank you - Black">
    <p:bg>
      <p:bgPr>
        <a:solidFill>
          <a:schemeClr val="bg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subTitle" idx="1"/>
          </p:nvPr>
        </p:nvSpPr>
        <p:spPr>
          <a:xfrm>
            <a:off x="472867" y="4407300"/>
            <a:ext cx="53508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600" b="1">
                <a:solidFill>
                  <a:srgbClr val="333333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26" name="Google Shape;326;p36"/>
          <p:cNvSpPr txBox="1">
            <a:spLocks noGrp="1"/>
          </p:cNvSpPr>
          <p:nvPr>
            <p:ph type="subTitle" idx="2"/>
          </p:nvPr>
        </p:nvSpPr>
        <p:spPr>
          <a:xfrm>
            <a:off x="472867" y="4614100"/>
            <a:ext cx="53508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1600">
                <a:solidFill>
                  <a:srgbClr val="333333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D26CC81-CE4B-488E-A4B3-C2B58A5960DE}"/>
              </a:ext>
            </a:extLst>
          </p:cNvPr>
          <p:cNvSpPr txBox="1">
            <a:spLocks/>
          </p:cNvSpPr>
          <p:nvPr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rgbClr val="333333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 dirty="0">
              <a:solidFill>
                <a:srgbClr val="333333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25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1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  <a:prstGeom prst="rect">
            <a:avLst/>
          </a:prstGeo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474805"/>
            <a:ext cx="3854751" cy="697395"/>
          </a:xfrm>
          <a:prstGeom prst="rect">
            <a:avLst/>
          </a:prstGeo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717800"/>
            <a:ext cx="9226629" cy="1310219"/>
          </a:xfrm>
          <a:prstGeom prst="rect">
            <a:avLst/>
          </a:prstGeo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433944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92480" y="471311"/>
            <a:ext cx="10888896" cy="578556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INSERT YOUR COMMENTS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5"/>
          </p:nvPr>
        </p:nvSpPr>
        <p:spPr>
          <a:xfrm>
            <a:off x="792479" y="6373368"/>
            <a:ext cx="10887456" cy="365760"/>
          </a:xfrm>
          <a:prstGeom prst="rect">
            <a:avLst/>
          </a:prstGeom>
        </p:spPr>
        <p:txBody>
          <a:bodyPr wrap="square" tIns="0" bIns="0" anchor="b" anchorCtr="0"/>
          <a:lstStyle>
            <a:lvl1pPr marL="0" indent="0">
              <a:spcBef>
                <a:spcPts val="80"/>
              </a:spcBef>
              <a:buNone/>
              <a:defRPr sz="1067" b="0" baseline="0">
                <a:solidFill>
                  <a:schemeClr val="bg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792480" y="1092201"/>
            <a:ext cx="10887456" cy="315119"/>
          </a:xfrm>
          <a:prstGeom prst="rect">
            <a:avLst/>
          </a:prstGeom>
        </p:spPr>
        <p:txBody>
          <a:bodyPr wrap="square" tIns="0" bIns="0" anchor="t" anchorCtr="0"/>
          <a:lstStyle>
            <a:lvl1pPr marL="0" indent="0">
              <a:spcBef>
                <a:spcPts val="0"/>
              </a:spcBef>
              <a:buNone/>
              <a:defRPr sz="2400" b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Google Shape;40;p5">
            <a:extLst>
              <a:ext uri="{FF2B5EF4-FFF2-40B4-BE49-F238E27FC236}">
                <a16:creationId xmlns:a16="http://schemas.microsoft.com/office/drawing/2014/main" id="{83FF035F-548F-4076-B69B-F7D220A0FE06}"/>
              </a:ext>
            </a:extLst>
          </p:cNvPr>
          <p:cNvSpPr/>
          <p:nvPr/>
        </p:nvSpPr>
        <p:spPr>
          <a:xfrm>
            <a:off x="280367" y="65063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67" dirty="0">
                <a:solidFill>
                  <a:schemeClr val="bg1"/>
                </a:solidFill>
                <a:latin typeface="+mn-lt"/>
                <a:ea typeface="Montserrat Light"/>
                <a:cs typeface="Montserrat Light"/>
                <a:sym typeface="Montserrat Light"/>
              </a:rPr>
              <a:t>© 2026 Nielsen Consumer LLC. All Rights Reserved.</a:t>
            </a:r>
            <a:endParaRPr sz="667" i="0" u="none" strike="noStrike" cap="none" dirty="0">
              <a:solidFill>
                <a:schemeClr val="bg1"/>
              </a:solidFill>
              <a:latin typeface="+mn-l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30" y="60288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5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4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11" name="Picture 10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" y="-2"/>
            <a:ext cx="6289924" cy="680032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66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End Slid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3" name="Google Shape;40;p5">
            <a:extLst>
              <a:ext uri="{FF2B5EF4-FFF2-40B4-BE49-F238E27FC236}">
                <a16:creationId xmlns:a16="http://schemas.microsoft.com/office/drawing/2014/main" id="{431ED184-B1B1-4CE6-A4E9-4CB674ECE645}"/>
              </a:ext>
            </a:extLst>
          </p:cNvPr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67" dirty="0">
                <a:solidFill>
                  <a:schemeClr val="bg1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© 2026 Nielsen Consumer LLC. All Rights Reserved.</a:t>
            </a:r>
            <a:endParaRPr sz="667" i="0" u="none" strike="noStrike" cap="none" dirty="0">
              <a:solidFill>
                <a:schemeClr val="bg1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0288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1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N-tab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3906" y="4026428"/>
            <a:ext cx="9225724" cy="665163"/>
          </a:xfrm>
          <a:prstGeom prst="rect">
            <a:avLst/>
          </a:prstGeom>
        </p:spPr>
        <p:txBody>
          <a:bodyPr wrap="square" tIns="0" bIns="0"/>
          <a:lstStyle>
            <a:lvl1pPr marL="0" indent="0" algn="l">
              <a:lnSpc>
                <a:spcPct val="100000"/>
              </a:lnSpc>
              <a:buNone/>
              <a:defRPr sz="2667" cap="none" baseline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329903" y="5474805"/>
            <a:ext cx="3854751" cy="697395"/>
          </a:xfrm>
          <a:prstGeom prst="rect">
            <a:avLst/>
          </a:prstGeom>
        </p:spPr>
        <p:txBody>
          <a:bodyPr wrap="square"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23772" y="2717800"/>
            <a:ext cx="9226629" cy="1310219"/>
          </a:xfrm>
          <a:prstGeom prst="rect">
            <a:avLst/>
          </a:prstGeom>
        </p:spPr>
        <p:txBody>
          <a:bodyPr wrap="square" tIns="0" bIns="0">
            <a:noAutofit/>
          </a:bodyPr>
          <a:lstStyle>
            <a:lvl1pPr algn="l">
              <a:lnSpc>
                <a:spcPct val="90000"/>
              </a:lnSpc>
              <a:tabLst>
                <a:tab pos="677316" algn="l"/>
              </a:tabLst>
              <a:defRPr sz="5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87421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ack/white radiant N" preserve="1">
  <p:cSld name="Divider - Black/white radiant N">
    <p:bg>
      <p:bgPr>
        <a:solidFill>
          <a:srgbClr val="000000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pic>
        <p:nvPicPr>
          <p:cNvPr id="9" name="Picture 8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" y="-2"/>
            <a:ext cx="6289924" cy="6800329"/>
          </a:xfrm>
          <a:prstGeom prst="rect">
            <a:avLst/>
          </a:prstGeom>
        </p:spPr>
      </p:pic>
      <p:sp>
        <p:nvSpPr>
          <p:cNvPr id="195" name="Google Shape;195;p22"/>
          <p:cNvSpPr txBox="1">
            <a:spLocks noGrp="1"/>
          </p:cNvSpPr>
          <p:nvPr>
            <p:ph type="ctrTitle"/>
          </p:nvPr>
        </p:nvSpPr>
        <p:spPr>
          <a:xfrm>
            <a:off x="472867" y="1320800"/>
            <a:ext cx="4551600" cy="2104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000" b="1">
                <a:solidFill>
                  <a:srgbClr val="FFFFFF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subTitle" idx="1"/>
          </p:nvPr>
        </p:nvSpPr>
        <p:spPr>
          <a:xfrm>
            <a:off x="472867" y="3270833"/>
            <a:ext cx="4551600" cy="105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tabLst/>
              <a:defRPr sz="2400">
                <a:solidFill>
                  <a:schemeClr val="bg1"/>
                </a:solidFill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47E3B85B-D674-4AA4-A57C-AEB94FFFB1E2}"/>
              </a:ext>
            </a:extLst>
          </p:cNvPr>
          <p:cNvSpPr txBox="1">
            <a:spLocks/>
          </p:cNvSpPr>
          <p:nvPr/>
        </p:nvSpPr>
        <p:spPr>
          <a:xfrm>
            <a:off x="8976067" y="6412499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bg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53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5_Divider Textur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" y="-2"/>
            <a:ext cx="6289924" cy="680032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6400" y="2752912"/>
            <a:ext cx="10728960" cy="585216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>
              <a:defRPr sz="6667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6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10FA71-069D-E398-B6E9-5C68D1D17767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3298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Cover - black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8" name="Picture 17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0906"/>
            <a:ext cx="6289924" cy="6800329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2868" y="572833"/>
            <a:ext cx="8874333" cy="2262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400" b="1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72868" y="2782367"/>
            <a:ext cx="8874333" cy="105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00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Montserrat"/>
              <a:buNone/>
              <a:defRPr sz="24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4"/>
          </p:nvPr>
        </p:nvSpPr>
        <p:spPr>
          <a:xfrm>
            <a:off x="472867" y="4697508"/>
            <a:ext cx="4738616" cy="699345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333" b="1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02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1_Cover - black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" y="-2"/>
            <a:ext cx="6289924" cy="680032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21;p3"/>
          <p:cNvSpPr txBox="1">
            <a:spLocks noGrp="1"/>
          </p:cNvSpPr>
          <p:nvPr>
            <p:ph type="ctrTitle"/>
          </p:nvPr>
        </p:nvSpPr>
        <p:spPr>
          <a:xfrm>
            <a:off x="472868" y="572833"/>
            <a:ext cx="7655133" cy="2262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400" b="1">
                <a:solidFill>
                  <a:schemeClr val="bg1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Google Shape;26;p3"/>
          <p:cNvSpPr txBox="1">
            <a:spLocks noGrp="1"/>
          </p:cNvSpPr>
          <p:nvPr>
            <p:ph type="subTitle" idx="4"/>
          </p:nvPr>
        </p:nvSpPr>
        <p:spPr>
          <a:xfrm>
            <a:off x="472867" y="4986851"/>
            <a:ext cx="67520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333" b="1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b="1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11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28" y="0"/>
            <a:ext cx="6289924" cy="680032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39271" y="2650067"/>
            <a:ext cx="9305080" cy="585216"/>
          </a:xfrm>
        </p:spPr>
        <p:txBody>
          <a:bodyPr wrap="square" anchor="t">
            <a:noAutofit/>
          </a:bodyPr>
          <a:lstStyle>
            <a:lvl1pPr algn="l">
              <a:defRPr sz="4400" b="1" cap="all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41600" y="4116320"/>
            <a:ext cx="9302496" cy="711200"/>
          </a:xfrm>
        </p:spPr>
        <p:txBody>
          <a:bodyPr/>
          <a:lstStyle>
            <a:lvl1pPr marL="0" indent="0">
              <a:buNone/>
              <a:defRPr sz="2000" b="0" baseline="0">
                <a:solidFill>
                  <a:schemeClr val="bg1"/>
                </a:solidFill>
                <a:latin typeface="+mn-lt"/>
              </a:defRPr>
            </a:lvl1pPr>
            <a:lvl2pPr marL="601089" indent="0">
              <a:buNone/>
              <a:defRPr/>
            </a:lvl2pPr>
            <a:lvl3pPr marL="1219110" indent="0">
              <a:buNone/>
              <a:defRPr/>
            </a:lvl3pPr>
            <a:lvl4pPr marL="1828664" indent="0">
              <a:buNone/>
              <a:defRPr/>
            </a:lvl4pPr>
            <a:lvl5pPr marL="2438218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4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5"/>
            <a:ext cx="6289924" cy="6800329"/>
          </a:xfrm>
          <a:prstGeom prst="rect">
            <a:avLst/>
          </a:prstGeom>
        </p:spPr>
      </p:pic>
      <p:sp>
        <p:nvSpPr>
          <p:cNvPr id="6" name="Google Shape;44;p5"/>
          <p:cNvSpPr txBox="1">
            <a:spLocks noGrp="1"/>
          </p:cNvSpPr>
          <p:nvPr>
            <p:ph type="ctrTitle"/>
          </p:nvPr>
        </p:nvSpPr>
        <p:spPr>
          <a:xfrm>
            <a:off x="472867" y="2159467"/>
            <a:ext cx="5494000" cy="2104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400" b="1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0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Google Shape;66;p9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Google Shape;67;p9"/>
          <p:cNvSpPr txBox="1">
            <a:spLocks noGrp="1"/>
          </p:cNvSpPr>
          <p:nvPr>
            <p:ph type="body" idx="1"/>
          </p:nvPr>
        </p:nvSpPr>
        <p:spPr>
          <a:xfrm>
            <a:off x="472867" y="1536633"/>
            <a:ext cx="11246400" cy="4555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65742" lvl="0" indent="-36574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 sz="1400">
                <a:solidFill>
                  <a:schemeClr val="tx1"/>
                </a:solidFill>
                <a:latin typeface="+mn-lt"/>
              </a:defRPr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⎼"/>
              <a:defRPr>
                <a:solidFill>
                  <a:srgbClr val="FFFFFF"/>
                </a:solidFill>
              </a:defRPr>
            </a:lvl2pPr>
            <a:lvl3pPr marL="1828709" lvl="2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3pPr>
            <a:lvl4pPr marL="2438278" lvl="3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4pPr>
            <a:lvl5pPr marL="3047848" lvl="4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5pPr>
            <a:lvl6pPr marL="3657418" lvl="5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6pPr>
            <a:lvl7pPr marL="4266987" lvl="6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7pPr>
            <a:lvl8pPr marL="4876557" lvl="7" indent="-389448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8pPr>
            <a:lvl9pPr marL="5486126" lvl="8" indent="-389448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69;p9"/>
          <p:cNvSpPr txBox="1">
            <a:spLocks noGrp="1"/>
          </p:cNvSpPr>
          <p:nvPr>
            <p:ph type="subTitle" idx="2"/>
          </p:nvPr>
        </p:nvSpPr>
        <p:spPr>
          <a:xfrm>
            <a:off x="472867" y="827400"/>
            <a:ext cx="112464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65742" lvl="0" indent="-3657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62122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1_Cover - black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9" y="6532237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</a:rPr>
              <a:t>© 2026 Nielsen Consumer LLC. All Rights Reserved.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0288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04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1_Cover - black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8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5"/>
            <a:ext cx="6289924" cy="680032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04;p13"/>
          <p:cNvSpPr txBox="1">
            <a:spLocks noGrp="1"/>
          </p:cNvSpPr>
          <p:nvPr>
            <p:ph type="ctrTitle"/>
          </p:nvPr>
        </p:nvSpPr>
        <p:spPr>
          <a:xfrm>
            <a:off x="655067" y="442767"/>
            <a:ext cx="6570000" cy="185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400" b="1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655068" y="3172800"/>
            <a:ext cx="65700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2000">
                <a:solidFill>
                  <a:schemeClr val="bg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66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1_Cover - black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9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5"/>
            <a:ext cx="6289924" cy="6800329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117;p15"/>
          <p:cNvSpPr txBox="1">
            <a:spLocks noGrp="1"/>
          </p:cNvSpPr>
          <p:nvPr>
            <p:ph type="subTitle" idx="1"/>
          </p:nvPr>
        </p:nvSpPr>
        <p:spPr>
          <a:xfrm>
            <a:off x="472867" y="3141147"/>
            <a:ext cx="53508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None/>
              <a:defRPr sz="2400" b="1">
                <a:solidFill>
                  <a:schemeClr val="bg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None/>
              <a:defRPr sz="2400" b="1">
                <a:solidFill>
                  <a:srgbClr val="CBCBCB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Google Shape;118;p15"/>
          <p:cNvSpPr txBox="1">
            <a:spLocks/>
          </p:cNvSpPr>
          <p:nvPr/>
        </p:nvSpPr>
        <p:spPr>
          <a:xfrm>
            <a:off x="472867" y="3569167"/>
            <a:ext cx="5350800" cy="410000"/>
          </a:xfrm>
          <a:prstGeom prst="rect">
            <a:avLst/>
          </a:prstGeom>
        </p:spPr>
        <p:txBody>
          <a:bodyPr spcFirstLastPara="1" vert="horz" wrap="square" lIns="0" tIns="91425" rIns="0" bIns="91425" rtlCol="0" anchor="t" anchorCtr="0">
            <a:noAutofit/>
          </a:bodyPr>
          <a:lstStyle>
            <a:lvl1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200"/>
              <a:buFont typeface="Arial" panose="020B0604020202020204" pitchFamily="34" charset="0"/>
              <a:buNone/>
              <a:defRPr sz="1600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System Font Regular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CBCB"/>
              </a:buClr>
              <a:buSzPts val="1800"/>
              <a:buFont typeface="Arial" panose="020B0604020202020204" pitchFamily="34" charset="0"/>
              <a:buNone/>
              <a:defRPr sz="2400" b="1" kern="1200">
                <a:solidFill>
                  <a:srgbClr val="CBCBCB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98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hank_you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7" y="635035"/>
            <a:ext cx="8642083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7" y="3114709"/>
            <a:ext cx="8642083" cy="8378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0FF12D10-3F99-FA54-8A36-1C3BFF703B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3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C023098E-A14A-7175-E122-657D7B94C1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2"/>
            <a:ext cx="8642083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9" y="6532237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</a:rPr>
              <a:t>© 2026 Nielsen Consumer LLC. All Rights Reserved.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801097"/>
            <a:ext cx="1219200" cy="51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99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 grid" preserve="1">
  <p:cSld name="1_Cover - black grid"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Google Shape;56;p6"/>
          <p:cNvSpPr txBox="1">
            <a:spLocks noGrp="1"/>
          </p:cNvSpPr>
          <p:nvPr>
            <p:ph type="ctrTitle"/>
          </p:nvPr>
        </p:nvSpPr>
        <p:spPr>
          <a:xfrm>
            <a:off x="472867" y="506700"/>
            <a:ext cx="8357600" cy="1518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800" b="1">
                <a:solidFill>
                  <a:srgbClr val="FFFFFF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472867" y="1871067"/>
            <a:ext cx="8357600" cy="658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2"/>
          </p:nvPr>
        </p:nvSpPr>
        <p:spPr>
          <a:xfrm>
            <a:off x="472867" y="2927867"/>
            <a:ext cx="55896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ubTitle" idx="3"/>
          </p:nvPr>
        </p:nvSpPr>
        <p:spPr>
          <a:xfrm>
            <a:off x="472867" y="3134667"/>
            <a:ext cx="55896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9" y="6532237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© 2026 Nielsen Consumer LLC. All Rights Reserved.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0288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1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_niq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0CF706-7FAA-2BA1-1710-A32021C46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BF2DA13-D12B-C26E-E2A9-C40AB5EC1E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2D1BA0D-3E80-194F-1320-6AF0CD1FA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D3209E-F835-F81C-0897-C6026694B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06338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black/text left" preserve="1">
  <p:cSld name="1_Divider - black/text left">
    <p:bg>
      <p:bgPr>
        <a:solidFill>
          <a:srgbClr val="000000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5"/>
            <a:ext cx="6289924" cy="680032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Google Shape;265;p27"/>
          <p:cNvSpPr txBox="1">
            <a:spLocks noGrp="1"/>
          </p:cNvSpPr>
          <p:nvPr>
            <p:ph type="ctrTitle"/>
          </p:nvPr>
        </p:nvSpPr>
        <p:spPr>
          <a:xfrm>
            <a:off x="472867" y="1322067"/>
            <a:ext cx="5388400" cy="2104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tabLst>
                <a:tab pos="3282787" algn="l"/>
              </a:tabLst>
              <a:defRPr sz="4000" b="1">
                <a:solidFill>
                  <a:srgbClr val="FFFFFF"/>
                </a:solidFill>
                <a:latin typeface="+mj-lt"/>
                <a:ea typeface="Montserrat" panose="00000500000000000000" pitchFamily="2" charset="0"/>
                <a:cs typeface="Montserrat" panose="00000500000000000000" pitchFamily="2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7AFEAEB1-594F-424B-BC1C-CF9B9DCB78BB}"/>
              </a:ext>
            </a:extLst>
          </p:cNvPr>
          <p:cNvSpPr txBox="1">
            <a:spLocks/>
          </p:cNvSpPr>
          <p:nvPr/>
        </p:nvSpPr>
        <p:spPr>
          <a:xfrm>
            <a:off x="8976067" y="6412499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bg1"/>
                </a:solidFill>
                <a:latin typeface="Montserrat" panose="00000500000000000000" pitchFamily="2" charset="0"/>
              </a:rPr>
              <a:pPr/>
              <a:t>‹#›</a:t>
            </a:fld>
            <a:endParaRPr lang="en-PH" sz="1333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7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 grid" preserve="1">
  <p:cSld name="1_Cover - black grid">
    <p:bg>
      <p:bgPr>
        <a:solidFill>
          <a:schemeClr val="bg2"/>
        </a:solid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d21c83c52b_0_2301"/>
          <p:cNvSpPr txBox="1">
            <a:spLocks noGrp="1"/>
          </p:cNvSpPr>
          <p:nvPr>
            <p:ph type="ctrTitle"/>
          </p:nvPr>
        </p:nvSpPr>
        <p:spPr>
          <a:xfrm>
            <a:off x="472867" y="506700"/>
            <a:ext cx="8357600" cy="1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400" b="1">
                <a:solidFill>
                  <a:srgbClr val="FFFFFF"/>
                </a:solidFill>
                <a:latin typeface="+mj-l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78" name="Google Shape;978;gd21c83c52b_0_2301"/>
          <p:cNvSpPr txBox="1">
            <a:spLocks noGrp="1"/>
          </p:cNvSpPr>
          <p:nvPr>
            <p:ph type="subTitle" idx="1"/>
          </p:nvPr>
        </p:nvSpPr>
        <p:spPr>
          <a:xfrm>
            <a:off x="472867" y="1871067"/>
            <a:ext cx="83576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79" name="Google Shape;979;gd21c83c52b_0_2301"/>
          <p:cNvSpPr txBox="1">
            <a:spLocks noGrp="1"/>
          </p:cNvSpPr>
          <p:nvPr>
            <p:ph type="subTitle" idx="2"/>
          </p:nvPr>
        </p:nvSpPr>
        <p:spPr>
          <a:xfrm>
            <a:off x="472867" y="3134667"/>
            <a:ext cx="8357600" cy="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98FCE-DA8F-C63F-1A9F-3C3E971812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53" y="6496637"/>
            <a:ext cx="644652" cy="2743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043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" preserve="1">
  <p:cSld name="1_Cover - black">
    <p:bg>
      <p:bgPr>
        <a:solidFill>
          <a:srgbClr val="000000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1" name="Google Shape;221;p4"/>
          <p:cNvSpPr txBox="1">
            <a:spLocks noGrp="1"/>
          </p:cNvSpPr>
          <p:nvPr>
            <p:ph type="ctrTitle"/>
          </p:nvPr>
        </p:nvSpPr>
        <p:spPr>
          <a:xfrm>
            <a:off x="472867" y="1527533"/>
            <a:ext cx="8374000" cy="2262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400" b="1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22" name="Google Shape;222;p4"/>
          <p:cNvSpPr txBox="1">
            <a:spLocks noGrp="1"/>
          </p:cNvSpPr>
          <p:nvPr>
            <p:ph type="subTitle" idx="1"/>
          </p:nvPr>
        </p:nvSpPr>
        <p:spPr>
          <a:xfrm>
            <a:off x="472867" y="3737067"/>
            <a:ext cx="8374000" cy="105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None/>
              <a:defRPr sz="24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3" name="Google Shape;223;p4"/>
          <p:cNvSpPr txBox="1">
            <a:spLocks noGrp="1"/>
          </p:cNvSpPr>
          <p:nvPr>
            <p:ph type="sldNum" idx="12"/>
          </p:nvPr>
        </p:nvSpPr>
        <p:spPr>
          <a:xfrm>
            <a:off x="111950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26" name="Google Shape;226;p4"/>
          <p:cNvSpPr txBox="1">
            <a:spLocks noGrp="1"/>
          </p:cNvSpPr>
          <p:nvPr>
            <p:ph type="subTitle" idx="2"/>
          </p:nvPr>
        </p:nvSpPr>
        <p:spPr>
          <a:xfrm>
            <a:off x="472867" y="51068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7" name="Google Shape;227;p4"/>
          <p:cNvSpPr txBox="1">
            <a:spLocks noGrp="1"/>
          </p:cNvSpPr>
          <p:nvPr>
            <p:ph type="subTitle" idx="3"/>
          </p:nvPr>
        </p:nvSpPr>
        <p:spPr>
          <a:xfrm>
            <a:off x="472867" y="53136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subTitle" idx="4"/>
          </p:nvPr>
        </p:nvSpPr>
        <p:spPr>
          <a:xfrm>
            <a:off x="472867" y="59659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7832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de - White/title/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0;p5">
            <a:extLst>
              <a:ext uri="{FF2B5EF4-FFF2-40B4-BE49-F238E27FC236}">
                <a16:creationId xmlns:a16="http://schemas.microsoft.com/office/drawing/2014/main" id="{CA7D3202-BB5E-4102-8CDD-215C750AC736}"/>
              </a:ext>
            </a:extLst>
          </p:cNvPr>
          <p:cNvSpPr/>
          <p:nvPr/>
        </p:nvSpPr>
        <p:spPr>
          <a:xfrm>
            <a:off x="472867" y="6621800"/>
            <a:ext cx="67520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33" rIns="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67" dirty="0">
                <a:solidFill>
                  <a:schemeClr val="bg1"/>
                </a:solidFill>
                <a:latin typeface="Montserrat" panose="00000500000000000000" pitchFamily="2" charset="0"/>
                <a:ea typeface="Montserrat Light"/>
                <a:cs typeface="Montserrat Light"/>
                <a:sym typeface="Montserrat Light"/>
              </a:rPr>
              <a:t>© 2026 Nielsen Consumer LLC. All Rights Reserved.</a:t>
            </a:r>
            <a:endParaRPr sz="667" i="0" u="none" strike="noStrike" cap="none" dirty="0">
              <a:solidFill>
                <a:schemeClr val="bg1"/>
              </a:solidFill>
              <a:latin typeface="Montserrat" panose="00000500000000000000" pitchFamily="2" charset="0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488" y="390144"/>
            <a:ext cx="11241024" cy="52425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FC9F91-5AE7-4A1B-AF40-EA52D844B9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488" y="829056"/>
            <a:ext cx="11241024" cy="512064"/>
          </a:xfrm>
          <a:prstGeom prst="rect">
            <a:avLst/>
          </a:prstGeom>
        </p:spPr>
        <p:txBody>
          <a:bodyPr tIns="91440"/>
          <a:lstStyle>
            <a:lvl1pPr marL="0" indent="0"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457178" indent="0">
              <a:buNone/>
              <a:defRPr>
                <a:latin typeface="Montserrat" panose="00000500000000000000" pitchFamily="2" charset="0"/>
              </a:defRPr>
            </a:lvl2pPr>
            <a:lvl3pPr marL="914354" indent="0">
              <a:buNone/>
              <a:defRPr>
                <a:latin typeface="Montserrat" panose="00000500000000000000" pitchFamily="2" charset="0"/>
              </a:defRPr>
            </a:lvl3pPr>
            <a:lvl4pPr marL="1371532" indent="0">
              <a:buNone/>
              <a:defRPr>
                <a:latin typeface="Montserrat" panose="00000500000000000000" pitchFamily="2" charset="0"/>
              </a:defRPr>
            </a:lvl4pPr>
            <a:lvl5pPr marL="1828709" indent="0">
              <a:buNone/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Google Shape;81;p10">
            <a:extLst>
              <a:ext uri="{FF2B5EF4-FFF2-40B4-BE49-F238E27FC236}">
                <a16:creationId xmlns:a16="http://schemas.microsoft.com/office/drawing/2014/main" id="{87435254-EDEF-4F12-9D28-5EEACE41FEC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rgbClr val="666666"/>
                </a:solidFill>
                <a:latin typeface="Montserrat" panose="00000500000000000000" pitchFamily="2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B3318-00BC-4947-8B69-2EA554F5D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5488" y="1536192"/>
            <a:ext cx="11241024" cy="4559808"/>
          </a:xfrm>
          <a:prstGeom prst="rect">
            <a:avLst/>
          </a:prstGeom>
        </p:spPr>
        <p:txBody>
          <a:bodyPr lIns="0" tIns="91440" rIns="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3E1066-32C0-4BBA-9C52-F0655F5849BD}"/>
              </a:ext>
            </a:extLst>
          </p:cNvPr>
          <p:cNvSpPr txBox="1"/>
          <p:nvPr/>
        </p:nvSpPr>
        <p:spPr>
          <a:xfrm>
            <a:off x="11192256" y="6412992"/>
            <a:ext cx="524256" cy="365760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algn="r"/>
            <a:fld id="{37C1F608-86A9-439D-B359-AB29DD5A1486}" type="slidenum">
              <a:rPr lang="en-US" sz="1333" smtClean="0">
                <a:latin typeface="Montserrat" panose="00000500000000000000" pitchFamily="2" charset="0"/>
              </a:rPr>
              <a:pPr algn="r"/>
              <a:t>‹#›</a:t>
            </a:fld>
            <a:endParaRPr lang="en-US" sz="1333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8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ack/photo right" preserve="1">
  <p:cSld name="Cover - black/photo right">
    <p:bg>
      <p:bgPr>
        <a:solidFill>
          <a:srgbClr val="0000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Google Shape;88;p9"/>
          <p:cNvSpPr txBox="1">
            <a:spLocks noGrp="1"/>
          </p:cNvSpPr>
          <p:nvPr>
            <p:ph type="ctrTitle"/>
          </p:nvPr>
        </p:nvSpPr>
        <p:spPr>
          <a:xfrm>
            <a:off x="472867" y="1719100"/>
            <a:ext cx="5191600" cy="1518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  <a:defRPr sz="4400" b="1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472867" y="3135900"/>
            <a:ext cx="5191600" cy="528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240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2"/>
          </p:nvPr>
        </p:nvSpPr>
        <p:spPr>
          <a:xfrm>
            <a:off x="472867" y="51068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 b="1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1" name="Google Shape;91;p9"/>
          <p:cNvSpPr txBox="1">
            <a:spLocks noGrp="1"/>
          </p:cNvSpPr>
          <p:nvPr>
            <p:ph type="subTitle" idx="3"/>
          </p:nvPr>
        </p:nvSpPr>
        <p:spPr>
          <a:xfrm>
            <a:off x="472867" y="53136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4"/>
          </p:nvPr>
        </p:nvSpPr>
        <p:spPr>
          <a:xfrm>
            <a:off x="472867" y="5965900"/>
            <a:ext cx="5669200" cy="410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200">
                <a:solidFill>
                  <a:srgbClr val="FFFFFF"/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333" b="1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47040"/>
            <a:ext cx="1219200" cy="5188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39B148-E719-27C3-3403-978BEDC13EC0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0136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White/photo" preserve="1">
  <p:cSld name="Divider - White/photo">
    <p:bg>
      <p:bgPr>
        <a:solidFill>
          <a:srgbClr val="000000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1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5"/>
            <a:ext cx="6289924" cy="6800329"/>
          </a:xfrm>
          <a:prstGeom prst="rect">
            <a:avLst/>
          </a:prstGeom>
        </p:spPr>
      </p:pic>
      <p:sp>
        <p:nvSpPr>
          <p:cNvPr id="249" name="Google Shape;249;p28"/>
          <p:cNvSpPr txBox="1">
            <a:spLocks noGrp="1"/>
          </p:cNvSpPr>
          <p:nvPr>
            <p:ph type="sldNum" idx="12"/>
          </p:nvPr>
        </p:nvSpPr>
        <p:spPr>
          <a:xfrm>
            <a:off x="111950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bg1"/>
                </a:solidFill>
                <a:latin typeface="Avenir Next LT Pro" panose="020B0504020202020204" pitchFamily="34" charset="0"/>
                <a:ea typeface="Avenir Next LT Pro" panose="020B0504020202020204" pitchFamily="34" charset="0"/>
                <a:cs typeface="Avenir Next LT Pro" panose="020B0504020202020204" pitchFamily="34" charset="0"/>
                <a:sym typeface="Montserrat Light"/>
              </a:defRPr>
            </a:lvl1pPr>
            <a:lvl2pPr lvl="1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 rtl="0">
              <a:buNone/>
              <a:defRPr sz="1333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51" name="Google Shape;251;p28"/>
          <p:cNvSpPr txBox="1">
            <a:spLocks noGrp="1"/>
          </p:cNvSpPr>
          <p:nvPr>
            <p:ph type="ctrTitle"/>
          </p:nvPr>
        </p:nvSpPr>
        <p:spPr>
          <a:xfrm>
            <a:off x="472867" y="2159467"/>
            <a:ext cx="5255200" cy="21040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4400" b="1">
                <a:solidFill>
                  <a:schemeClr val="bg1"/>
                </a:solidFill>
                <a:latin typeface="+mn-lt"/>
                <a:ea typeface="Avenir Next LT Pro" panose="020B0504020202020204" pitchFamily="34" charset="0"/>
                <a:cs typeface="Avenir Next LT Pro" panose="020B0504020202020204" pitchFamily="34" charset="0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/body text" preserve="1">
  <p:cSld name="Inside - Black/title/body text">
    <p:bg>
      <p:bgPr>
        <a:solidFill>
          <a:srgbClr val="0000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Google Shape;75;p8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667">
                <a:solidFill>
                  <a:srgbClr val="FFFFFF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6" name="Google Shape;76;p8"/>
          <p:cNvSpPr txBox="1">
            <a:spLocks noGrp="1"/>
          </p:cNvSpPr>
          <p:nvPr>
            <p:ph type="body" idx="1"/>
          </p:nvPr>
        </p:nvSpPr>
        <p:spPr>
          <a:xfrm>
            <a:off x="472867" y="1536633"/>
            <a:ext cx="11246400" cy="45552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365751" lvl="0" indent="-36575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>
                <a:solidFill>
                  <a:srgbClr val="FFFFFF"/>
                </a:solidFill>
                <a:latin typeface="+mn-lt"/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200"/>
              <a:buChar char="⎼"/>
              <a:defRPr>
                <a:solidFill>
                  <a:srgbClr val="FFFFFF"/>
                </a:solidFill>
              </a:defRPr>
            </a:lvl2pPr>
            <a:lvl3pPr marL="1828754" lvl="2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3pPr>
            <a:lvl4pPr marL="2438339" lvl="3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4pPr>
            <a:lvl5pPr marL="3047924" lvl="4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5pPr>
            <a:lvl6pPr marL="3657509" lvl="5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6pPr>
            <a:lvl7pPr marL="4267093" lvl="6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■"/>
              <a:defRPr>
                <a:solidFill>
                  <a:srgbClr val="FFFFFF"/>
                </a:solidFill>
              </a:defRPr>
            </a:lvl7pPr>
            <a:lvl8pPr marL="4876678" lvl="7" indent="-389457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000"/>
              <a:buChar char="⎼"/>
              <a:defRPr>
                <a:solidFill>
                  <a:srgbClr val="FFFFFF"/>
                </a:solidFill>
              </a:defRPr>
            </a:lvl8pPr>
            <a:lvl9pPr marL="5486263" lvl="8" indent="-389457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000"/>
              <a:buChar char="○"/>
              <a:defRPr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Google Shape;78;p8"/>
          <p:cNvSpPr txBox="1">
            <a:spLocks noGrp="1"/>
          </p:cNvSpPr>
          <p:nvPr>
            <p:ph type="subTitle" idx="2"/>
          </p:nvPr>
        </p:nvSpPr>
        <p:spPr>
          <a:xfrm>
            <a:off x="472867" y="827400"/>
            <a:ext cx="11246400" cy="512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marL="414856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None/>
              <a:defRPr sz="1867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subTitle" idx="3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4A5397F1-019C-45FF-B634-933D0BE78327}"/>
              </a:ext>
            </a:extLst>
          </p:cNvPr>
          <p:cNvSpPr txBox="1">
            <a:spLocks/>
          </p:cNvSpPr>
          <p:nvPr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bg1"/>
                </a:solidFill>
              </a:rPr>
              <a:pPr/>
              <a:t>‹#›</a:t>
            </a:fld>
            <a:endParaRPr lang="en-PH" sz="1333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09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 blank" preserve="1">
  <p:cSld name="Inside - Black blank">
    <p:bg>
      <p:bgPr>
        <a:solidFill>
          <a:srgbClr val="000000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1" name="Google Shape;271;p31"/>
          <p:cNvSpPr txBox="1">
            <a:spLocks noGrp="1"/>
          </p:cNvSpPr>
          <p:nvPr>
            <p:ph type="sldNum" idx="12"/>
          </p:nvPr>
        </p:nvSpPr>
        <p:spPr>
          <a:xfrm>
            <a:off x="11195011" y="633318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  <a:latin typeface="Avenir Next LT Pro" panose="020B0504020202020204" pitchFamily="34" charset="0"/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latin typeface="Avenir Next LT Pro" panose="020B0504020202020204" pitchFamily="34" charset="0"/>
            </a:endParaRPr>
          </a:p>
        </p:txBody>
      </p:sp>
      <p:sp>
        <p:nvSpPr>
          <p:cNvPr id="273" name="Google Shape;273;p31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967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/title only" preserve="1">
  <p:cSld name="Inside - Black/title only"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3" name="Google Shape;93;p10"/>
          <p:cNvSpPr txBox="1">
            <a:spLocks noGrp="1"/>
          </p:cNvSpPr>
          <p:nvPr>
            <p:ph type="subTitle" idx="1"/>
          </p:nvPr>
        </p:nvSpPr>
        <p:spPr>
          <a:xfrm>
            <a:off x="472867" y="6476016"/>
            <a:ext cx="10878800" cy="246400"/>
          </a:xfrm>
          <a:prstGeom prst="rect">
            <a:avLst/>
          </a:prstGeom>
        </p:spPr>
        <p:txBody>
          <a:bodyPr spcFirstLastPara="1" wrap="square" lIns="0" tIns="91425" rIns="0" bIns="91425" anchor="b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  <a:latin typeface="Avenir Next LT Pro" panose="020B05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"/>
              <a:buNone/>
              <a:defRPr sz="800">
                <a:solidFill>
                  <a:schemeClr val="accent5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472867" y="390167"/>
            <a:ext cx="11246400" cy="524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2400">
                <a:solidFill>
                  <a:srgbClr val="FFFFFF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00BDBC4-3F02-409D-A9BB-6FD11DAF8DC4}"/>
              </a:ext>
            </a:extLst>
          </p:cNvPr>
          <p:cNvSpPr txBox="1">
            <a:spLocks/>
          </p:cNvSpPr>
          <p:nvPr/>
        </p:nvSpPr>
        <p:spPr>
          <a:xfrm>
            <a:off x="8976067" y="6412498"/>
            <a:ext cx="2743200" cy="366183"/>
          </a:xfrm>
          <a:prstGeom prst="rect">
            <a:avLst/>
          </a:prstGeom>
        </p:spPr>
        <p:txBody>
          <a:bodyPr vert="horz" lIns="0" tIns="60960" rIns="0" bIns="6096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bg1"/>
                </a:solidFill>
                <a:latin typeface="Avenir Next LT Pro" panose="020B0504020202020204" pitchFamily="34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B2E2F79-BC7F-4BB1-9203-38C79639CA91}" type="slidenum">
              <a:rPr lang="en-PH" sz="1333" smtClean="0">
                <a:solidFill>
                  <a:schemeClr val="bg1"/>
                </a:solidFill>
              </a:rPr>
              <a:pPr/>
              <a:t>‹#›</a:t>
            </a:fld>
            <a:endParaRPr lang="en-PH" sz="1333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51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de - black w/ chart" preserve="1">
  <p:cSld name="Inside - black w/ chart">
    <p:bg>
      <p:bgPr>
        <a:solidFill>
          <a:srgbClr val="000000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/>
          </p:nvPr>
        </p:nvSpPr>
        <p:spPr>
          <a:xfrm>
            <a:off x="458167" y="458433"/>
            <a:ext cx="112752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"/>
              <a:buNone/>
              <a:defRPr sz="2400" b="1">
                <a:solidFill>
                  <a:schemeClr val="lt1"/>
                </a:solidFill>
                <a:latin typeface="+mn-lt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667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458167" y="811800"/>
            <a:ext cx="112752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00">
                <a:solidFill>
                  <a:schemeClr val="bg1"/>
                </a:solidFill>
                <a:latin typeface="+mn-lt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666666"/>
              </a:buClr>
              <a:buSzPts val="1400"/>
              <a:buNone/>
              <a:defRPr sz="1867">
                <a:solidFill>
                  <a:srgbClr val="666666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2"/>
          </p:nvPr>
        </p:nvSpPr>
        <p:spPr>
          <a:xfrm>
            <a:off x="4288233" y="5986933"/>
            <a:ext cx="744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  <a:latin typeface="+mn-lt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600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3"/>
          </p:nvPr>
        </p:nvSpPr>
        <p:spPr>
          <a:xfrm>
            <a:off x="458167" y="1668600"/>
            <a:ext cx="3375987" cy="4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809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1200">
                <a:solidFill>
                  <a:srgbClr val="FFFFFF"/>
                </a:solidFill>
                <a:latin typeface="+mn-lt"/>
                <a:ea typeface="Avenir"/>
                <a:cs typeface="Avenir"/>
                <a:sym typeface="Avenir"/>
              </a:defRPr>
            </a:lvl1pPr>
            <a:lvl2pPr marL="1219170" lvl="1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⎼"/>
              <a:defRPr sz="1200">
                <a:solidFill>
                  <a:srgbClr val="FFFFFF"/>
                </a:solidFill>
              </a:defRPr>
            </a:lvl2pPr>
            <a:lvl3pPr marL="1828754" lvl="2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1200">
                <a:solidFill>
                  <a:srgbClr val="FFFFFF"/>
                </a:solidFill>
              </a:defRPr>
            </a:lvl3pPr>
            <a:lvl4pPr marL="2438339" lvl="3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1200">
                <a:solidFill>
                  <a:srgbClr val="FFFFFF"/>
                </a:solidFill>
              </a:defRPr>
            </a:lvl4pPr>
            <a:lvl5pPr marL="3047924" lvl="4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⎼"/>
              <a:defRPr sz="1200">
                <a:solidFill>
                  <a:srgbClr val="FFFFFF"/>
                </a:solidFill>
              </a:defRPr>
            </a:lvl5pPr>
            <a:lvl6pPr marL="3657509" lvl="5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○"/>
              <a:defRPr sz="1200">
                <a:solidFill>
                  <a:srgbClr val="FFFFFF"/>
                </a:solidFill>
              </a:defRPr>
            </a:lvl6pPr>
            <a:lvl7pPr marL="4267093" lvl="6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■"/>
              <a:defRPr sz="1200">
                <a:solidFill>
                  <a:srgbClr val="FFFFFF"/>
                </a:solidFill>
              </a:defRPr>
            </a:lvl7pPr>
            <a:lvl8pPr marL="4876678" lvl="7" indent="-38099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900"/>
              <a:buChar char="⎼"/>
              <a:defRPr sz="1200">
                <a:solidFill>
                  <a:srgbClr val="FFFFFF"/>
                </a:solidFill>
              </a:defRPr>
            </a:lvl8pPr>
            <a:lvl9pPr marL="5486263" lvl="8" indent="-380990" algn="l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Clr>
                <a:srgbClr val="FFFFFF"/>
              </a:buClr>
              <a:buSzPts val="900"/>
              <a:buChar char="○"/>
              <a:defRPr sz="1200">
                <a:solidFill>
                  <a:srgbClr val="FFFFFF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4"/>
          </p:nvPr>
        </p:nvSpPr>
        <p:spPr>
          <a:xfrm>
            <a:off x="4288233" y="1606255"/>
            <a:ext cx="7445600" cy="2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b="1">
                <a:solidFill>
                  <a:srgbClr val="FFFFFF"/>
                </a:solidFill>
                <a:latin typeface="+mn-lt"/>
                <a:ea typeface="Avenir"/>
                <a:cs typeface="Avenir"/>
                <a:sym typeface="Aveni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67" b="1">
                <a:solidFill>
                  <a:srgbClr val="FFFFFF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13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ver_niq_gre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F928130-74A2-EFBD-3E8D-68B5F500D5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F8D6A-AB50-00A3-D30C-2B45378DC3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FB95ABC-E46E-D769-519E-007DCFC6AE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30B9719-85BB-17E6-F3D3-4CBAC245D7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56771D0-5C86-AA60-3F57-E915E5BF86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C478FA-FA6E-05DF-854B-5D984ACB62F4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0170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E923-2841-2815-B13E-C72A6F73E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D5D80-583C-38AC-E280-75BA43F2A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B5F22-CC8A-F1F7-EDE9-7D47C021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491D2E-8C86-4799-B92D-1F2F6F71E49D}" type="datetimeFigureOut">
              <a:rPr lang="el-GR" smtClean="0"/>
              <a:t>12/1/2026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0954-1454-B50D-DA11-BF964A609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3F939-EEAC-F45E-4BFE-9167F0CD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DA3038-6481-483C-BA7A-2FE3B2AEE09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264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_deep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31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_l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2951F-358B-E079-C0A6-9038C3D0702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2C3F4-5D1B-AFA6-7C40-F198DA1257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91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F108-E005-1A2A-0097-54905854A471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39F00-B70C-05CA-94AF-D9454EC0AF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1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vider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A3DC9-EEEF-C28D-D3EA-38058BEE675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29EE3-73E6-54F2-1656-7880EF603D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3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_deep_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749EA-836B-83E3-C743-0FC08B6657F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94047-62B7-6144-8451-CFF471986D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49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1A94-5191-5296-450B-1F3CD6A56B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40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vider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BA225-5FF4-D496-34D1-564C267F133E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E4F64-CDE3-E6AC-B94F-5B61F05C32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7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vider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5C32D7-C729-3011-FEFB-46C3D0B902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D7612-FA3F-4420-3220-A5BFCB9C06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45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vider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D5945-92E2-21F9-E630-7D1BAA17B71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685F0-42BF-350C-86D9-06FCE4B9DD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68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_photo_circle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C705F6C-3707-85DE-09B3-AF594AAC7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03" y="0"/>
            <a:ext cx="5015697" cy="5778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85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6FDAE-AD6C-AA75-831D-BEFAEACADF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F4D08B7-A365-1427-F812-9D5F6ECF5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E7862F-A12C-567A-F409-68E4D1A3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35E2C2E-1885-1CF4-1BBA-BBD015DF7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B9C85D-6613-2D59-9B2A-FE4896B27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21ACD91-DCF9-5C0A-BADD-DA2A150DF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35924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vider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5FE918E-7F33-33FB-4F73-7AE94E0BCDF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76F9A6-7DD9-B6E9-46E0-945536CB1C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84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divider_photo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3A933-687E-7CB7-3D3B-E76C7E08DD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8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divider_photo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E379E-AB82-51C6-2E05-EAA69ECC97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2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divider_photo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2F3E5-17C7-93CE-1619-A8CF612C64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60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divider_photo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2" t="3116"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A2799-6225-FFA4-FCEC-A5F755EF79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20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9849260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150488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7659909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0147229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23228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ver_photo_circl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7417A5-DB4B-D001-3587-DC3B18D4E5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1" y="0"/>
            <a:ext cx="5016500" cy="5788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84E26-4C77-6A51-FEAD-0EB5B976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364624-911C-5C6C-A73C-DB61626F2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8A4406-46B4-FEB9-E96C-E4A12EFC75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BFA13A0-5198-A921-B21A-083C4ACCA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204880D-52B2-9D45-A6A0-B5D77E4CEF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F03C9AE-F80C-97A4-FDED-E9762F8EB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3744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11960715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94C076-1CD8-CF76-1E98-52F5EBB5C1F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DCBB00-0F22-82BA-6556-6C91997E38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859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FBF9E-4FE0-0A25-6DCB-576724D4AD4C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BCF68-45DE-77B4-4995-DFA614BC85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2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61EC410-B695-30BE-5D78-73D7E50301C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738652-F2B9-77EE-9932-7A515F33FA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121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F64AAA-3A96-5193-121E-E855EC74B587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AEC761-AF0D-168C-E137-8524D125C3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280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8F7803-D3DE-3368-45B8-EB451876C53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B6213-3C0B-98FB-A39E-0937AD93C8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203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E2EC9D2-CC94-943D-6449-C56D141E2E4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460-3920-6E99-455B-F732E037D2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06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4629448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sidebar_lt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1156137-AA49-5A7E-6A53-BA37F044C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BC45F5E-12A5-546B-9525-4B2038ED8B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358C2E9-9015-AC33-69D5-8027993755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5756432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75429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A4CA4E-91B0-F63E-26FF-534D71257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06902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1379906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 dirty="0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8803877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1242104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0611657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/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67FD37-CDB2-08A7-64AD-5D8EA73570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1740582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0B60E-9A49-D43D-A2C5-DA7BD2C3AC45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287E70-6553-34AC-B531-E6C6EE31CB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9946447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FC0542-F803-6E54-6294-B0DB1431181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8658076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D49C1-E8FD-4100-6077-590D74316FB9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1272971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AE71-2983-34FD-663C-6E97AE5A8A97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778B45-8CEC-C5EE-D89D-3C627C467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415684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1486C1-A975-5880-4C54-03DD13A9F7F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13DBF5-505B-D783-24AC-ABF2407B2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22304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3122E-4C91-E6A1-D4E3-CE02D34570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75564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E258B-CBCD-8DC5-1665-1A4555B76CDA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F0D2EB-1B50-4485-D568-744E539C80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 dirty="0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1199495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9DBEDE-BAB0-604C-FFCD-9B78E43DEB4D}"/>
              </a:ext>
            </a:extLst>
          </p:cNvPr>
          <p:cNvGrpSpPr/>
          <p:nvPr/>
        </p:nvGrpSpPr>
        <p:grpSpPr>
          <a:xfrm>
            <a:off x="3936001" y="1448418"/>
            <a:ext cx="8256000" cy="4327900"/>
            <a:chOff x="3936001" y="1448418"/>
            <a:chExt cx="8256000" cy="4327900"/>
          </a:xfrm>
        </p:grpSpPr>
        <p:pic>
          <p:nvPicPr>
            <p:cNvPr id="4" name="Shape">
              <a:extLst>
                <a:ext uri="{FF2B5EF4-FFF2-40B4-BE49-F238E27FC236}">
                  <a16:creationId xmlns:a16="http://schemas.microsoft.com/office/drawing/2014/main" id="{9C99B962-82E7-D621-A6EE-293DE917E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3936001" y="1448418"/>
              <a:ext cx="8256000" cy="4327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CB1AD3-1559-522D-9306-F7DFC599041F}"/>
                </a:ext>
              </a:extLst>
            </p:cNvPr>
            <p:cNvSpPr/>
            <p:nvPr/>
          </p:nvSpPr>
          <p:spPr>
            <a:xfrm>
              <a:off x="7892321" y="5403954"/>
              <a:ext cx="329784" cy="74951"/>
            </a:xfrm>
            <a:prstGeom prst="rect">
              <a:avLst/>
            </a:prstGeom>
            <a:solidFill>
              <a:srgbClr val="2D2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EEA58B3-EB48-100A-0C56-E4672EB8D1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143500" y="1559544"/>
            <a:ext cx="5842000" cy="3771900"/>
          </a:xfrm>
          <a:prstGeom prst="roundRect">
            <a:avLst>
              <a:gd name="adj" fmla="val 2189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picture icon to add photo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7F493CE-C3A5-A696-C506-892780AA58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23F661E-19FC-F691-5CD5-E5D6D53A7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11CCD54-0433-2F76-2DE8-4AD4B3369B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5693705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5807441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7" y="1351231"/>
            <a:ext cx="5807441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column header</a:t>
            </a:r>
          </a:p>
        </p:txBody>
      </p:sp>
      <p:pic>
        <p:nvPicPr>
          <p:cNvPr id="10" name="Shape">
            <a:extLst>
              <a:ext uri="{FF2B5EF4-FFF2-40B4-BE49-F238E27FC236}">
                <a16:creationId xmlns:a16="http://schemas.microsoft.com/office/drawing/2014/main" id="{BA772A05-DBA6-5F58-4099-03BF28EF9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710052" y="1197507"/>
            <a:ext cx="3096000" cy="478782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BA8C928-F0D4-761C-2699-B88282D1CC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227612" y="1288629"/>
            <a:ext cx="2057400" cy="4450080"/>
          </a:xfrm>
          <a:prstGeom prst="roundRect">
            <a:avLst>
              <a:gd name="adj" fmla="val 12964"/>
            </a:avLst>
          </a:prstGeom>
          <a:solidFill>
            <a:schemeClr val="tx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BFE6B16-52C0-0F95-6471-8ECF8562CD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B97EEA-F0C4-4A56-A945-C5B40DE915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 dirty="0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7336943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Source, footnote</a:t>
            </a:r>
          </a:p>
        </p:txBody>
      </p:sp>
    </p:spTree>
    <p:extLst>
      <p:ext uri="{BB962C8B-B14F-4D97-AF65-F5344CB8AC3E}">
        <p14:creationId xmlns:p14="http://schemas.microsoft.com/office/powerpoint/2010/main" val="26939712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0F401-6997-30E3-8AD9-0D899073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6D1FA43-9FA5-03DD-D249-09C33F7FC4C4}"/>
              </a:ext>
            </a:extLst>
          </p:cNvPr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959EE-4F4E-2E70-EEF9-8904BF173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027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hank_you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[Thank you]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[Call to action]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1B837C9-2286-59D8-4032-53C7374DC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339347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461ED9C9-7BF6-B4F1-DA70-EC53D0C2A0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707481"/>
            <a:ext cx="8642082" cy="42346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Contact information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0CF706-7FAA-2BA1-1710-A32021C46A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A0FDEA-DA79-1320-766F-9AD366A3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5326" y="6435203"/>
            <a:ext cx="901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DAD2E5-E506-6900-CAA8-ABF57EC21828}"/>
              </a:ext>
            </a:extLst>
          </p:cNvPr>
          <p:cNvSpPr txBox="1"/>
          <p:nvPr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315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8C2DDC-856C-BABD-2BD7-96A2897A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60D9EE-C28D-6DB2-74C9-925C2BF28DF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6910C-3278-EC18-6D25-71265FCA2A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3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0D97EACC-08EC-E23D-81E9-FE8C480D14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EABEE4-A33D-BEB4-749A-37C6B0F2F34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2C9894-319B-3DEE-60BE-8F5EA88009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2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29835DB-8A5C-E734-95A0-1F2A5EB51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A3D89BF-F399-9405-0E58-746A6705B47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B09C28-1582-F338-6BC3-DC037931A2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0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8" b="-633"/>
          <a:stretch/>
        </p:blipFill>
        <p:spPr>
          <a:xfrm>
            <a:off x="-1" y="-1"/>
            <a:ext cx="6397827" cy="68468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314883"/>
            <a:ext cx="8634723" cy="25325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“Insert quote here Insert quote here Insert quote here Insert quote here.”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910757"/>
            <a:ext cx="863472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0F06A83-99DA-2C5F-78D6-6FA841ED8259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F376C8-4901-3DED-9FB3-D8AE874C5F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6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8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9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slideLayout" Target="../slideLayouts/slideLayout145.xml"/><Relationship Id="rId39" Type="http://schemas.openxmlformats.org/officeDocument/2006/relationships/slideLayout" Target="../slideLayouts/slideLayout158.xml"/><Relationship Id="rId21" Type="http://schemas.openxmlformats.org/officeDocument/2006/relationships/slideLayout" Target="../slideLayouts/slideLayout140.xml"/><Relationship Id="rId34" Type="http://schemas.openxmlformats.org/officeDocument/2006/relationships/slideLayout" Target="../slideLayouts/slideLayout153.xml"/><Relationship Id="rId42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32" Type="http://schemas.openxmlformats.org/officeDocument/2006/relationships/slideLayout" Target="../slideLayouts/slideLayout151.xml"/><Relationship Id="rId37" Type="http://schemas.openxmlformats.org/officeDocument/2006/relationships/slideLayout" Target="../slideLayouts/slideLayout156.xml"/><Relationship Id="rId40" Type="http://schemas.openxmlformats.org/officeDocument/2006/relationships/slideLayout" Target="../slideLayouts/slideLayout159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slideLayout" Target="../slideLayouts/slideLayout147.xml"/><Relationship Id="rId36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31" Type="http://schemas.openxmlformats.org/officeDocument/2006/relationships/slideLayout" Target="../slideLayouts/slideLayout150.xml"/><Relationship Id="rId44" Type="http://schemas.openxmlformats.org/officeDocument/2006/relationships/theme" Target="../theme/theme7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slideLayout" Target="../slideLayouts/slideLayout146.xml"/><Relationship Id="rId30" Type="http://schemas.openxmlformats.org/officeDocument/2006/relationships/slideLayout" Target="../slideLayouts/slideLayout149.xml"/><Relationship Id="rId35" Type="http://schemas.openxmlformats.org/officeDocument/2006/relationships/slideLayout" Target="../slideLayouts/slideLayout154.xml"/><Relationship Id="rId43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44.xml"/><Relationship Id="rId33" Type="http://schemas.openxmlformats.org/officeDocument/2006/relationships/slideLayout" Target="../slideLayouts/slideLayout152.xml"/><Relationship Id="rId38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39.xml"/><Relationship Id="rId41" Type="http://schemas.openxmlformats.org/officeDocument/2006/relationships/slideLayout" Target="../slideLayouts/slideLayout1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A4AA68-4701-9381-97E1-D2141CD1A43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1A7956-2F7F-0C2D-A635-4DDDC2981061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1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6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25D1A-C062-68AE-5D1A-DF162B10E71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DCC3-C184-E296-80E1-52E3FDD9938B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27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827" r:id="rId30"/>
    <p:sldLayoutId id="2147483831" r:id="rId3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0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BDC7FF3-9784-16DD-1F92-9122F79BB1EF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FA6D9-97B9-70F0-18CE-9141EEAB7FD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9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477CA6-1C99-FF6B-DEF9-8594D75D27A8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92560-F69A-3A8B-D852-E64A8A5A11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0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50857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4DD64-3534-DEB8-AEE5-0372CCAEBF2E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E54681E9-32B0-5055-E5A7-6DDCD23B8EFC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Insert your copy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25D1A-C062-68AE-5D1A-DF162B10E713}"/>
              </a:ext>
            </a:extLst>
          </p:cNvPr>
          <p:cNvSpPr txBox="1"/>
          <p:nvPr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2026 Nielsen Consumer LLC.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0DCC3-C184-E296-80E1-52E3FDD9938B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  <p:sldLayoutId id="2147483804" r:id="rId21"/>
    <p:sldLayoutId id="2147483805" r:id="rId22"/>
    <p:sldLayoutId id="2147483806" r:id="rId23"/>
    <p:sldLayoutId id="2147483807" r:id="rId24"/>
    <p:sldLayoutId id="2147483808" r:id="rId25"/>
    <p:sldLayoutId id="2147483809" r:id="rId26"/>
    <p:sldLayoutId id="2147483810" r:id="rId27"/>
    <p:sldLayoutId id="2147483811" r:id="rId28"/>
    <p:sldLayoutId id="2147483812" r:id="rId29"/>
    <p:sldLayoutId id="2147483813" r:id="rId30"/>
    <p:sldLayoutId id="2147483814" r:id="rId31"/>
    <p:sldLayoutId id="2147483815" r:id="rId32"/>
    <p:sldLayoutId id="2147483816" r:id="rId33"/>
    <p:sldLayoutId id="2147483817" r:id="rId34"/>
    <p:sldLayoutId id="2147483818" r:id="rId35"/>
    <p:sldLayoutId id="2147483819" r:id="rId36"/>
    <p:sldLayoutId id="2147483820" r:id="rId37"/>
    <p:sldLayoutId id="2147483821" r:id="rId38"/>
    <p:sldLayoutId id="2147483822" r:id="rId39"/>
    <p:sldLayoutId id="2147483823" r:id="rId40"/>
    <p:sldLayoutId id="2147483824" r:id="rId41"/>
    <p:sldLayoutId id="2147483825" r:id="rId42"/>
    <p:sldLayoutId id="2147483826" r:id="rId4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4F950-F1BE-E80C-841B-A7210617F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48E6316-FAB4-1645-07DC-920FFF0ED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558" y="1671355"/>
            <a:ext cx="11760688" cy="2387600"/>
          </a:xfrm>
        </p:spPr>
        <p:txBody>
          <a:bodyPr/>
          <a:lstStyle/>
          <a:p>
            <a:r>
              <a:rPr lang="en-US" sz="4400" dirty="0"/>
              <a:t>NielsenIQ: </a:t>
            </a:r>
            <a:r>
              <a:rPr lang="en-US" sz="4400" dirty="0" err="1"/>
              <a:t>Organised</a:t>
            </a:r>
            <a:r>
              <a:rPr lang="en-US" sz="4400" dirty="0"/>
              <a:t> Trade PR </a:t>
            </a:r>
            <a:br>
              <a:rPr lang="en-US" sz="4400" dirty="0"/>
            </a:br>
            <a:r>
              <a:rPr lang="en-US" sz="3600" dirty="0"/>
              <a:t>FY 2025</a:t>
            </a:r>
            <a:endParaRPr lang="el-GR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B8A3B-2DAB-3C45-45B3-7EB865C337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Supporting material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837709-49D1-D3F0-267D-12359E3CEE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0300" y="6435725"/>
            <a:ext cx="901700" cy="365125"/>
          </a:xfrm>
        </p:spPr>
        <p:txBody>
          <a:bodyPr/>
          <a:lstStyle/>
          <a:p>
            <a:fld id="{403EF4E2-7A7A-0548-85F1-5479B7C9E1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7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2D5D1D2-57BB-25DA-4BC7-AEDE6CB9F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538012"/>
              </p:ext>
            </p:extLst>
          </p:nvPr>
        </p:nvGraphicFramePr>
        <p:xfrm>
          <a:off x="288558" y="1063172"/>
          <a:ext cx="8997153" cy="5122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7B499B11-FC94-484F-A2E2-12D26D89E3FC}"/>
              </a:ext>
            </a:extLst>
          </p:cNvPr>
          <p:cNvGrpSpPr/>
          <p:nvPr/>
        </p:nvGrpSpPr>
        <p:grpSpPr>
          <a:xfrm>
            <a:off x="1527534" y="920120"/>
            <a:ext cx="819347" cy="833523"/>
            <a:chOff x="9946063" y="2814650"/>
            <a:chExt cx="690550" cy="690550"/>
          </a:xfrm>
          <a:solidFill>
            <a:schemeClr val="bg1">
              <a:lumMod val="95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A6603D2-4E5D-FFC3-C045-9CEFF8BCBE57}"/>
                </a:ext>
              </a:extLst>
            </p:cNvPr>
            <p:cNvSpPr/>
            <p:nvPr/>
          </p:nvSpPr>
          <p:spPr>
            <a:xfrm>
              <a:off x="9946063" y="2814650"/>
              <a:ext cx="690550" cy="690550"/>
            </a:xfrm>
            <a:custGeom>
              <a:avLst/>
              <a:gdLst>
                <a:gd name="connsiteX0" fmla="*/ 345275 w 690550"/>
                <a:gd name="connsiteY0" fmla="*/ 76200 h 690550"/>
                <a:gd name="connsiteX1" fmla="*/ 76200 w 690550"/>
                <a:gd name="connsiteY1" fmla="*/ 345275 h 690550"/>
                <a:gd name="connsiteX2" fmla="*/ 345275 w 690550"/>
                <a:gd name="connsiteY2" fmla="*/ 614350 h 690550"/>
                <a:gd name="connsiteX3" fmla="*/ 614350 w 690550"/>
                <a:gd name="connsiteY3" fmla="*/ 345275 h 690550"/>
                <a:gd name="connsiteX4" fmla="*/ 345275 w 690550"/>
                <a:gd name="connsiteY4" fmla="*/ 76200 h 690550"/>
                <a:gd name="connsiteX5" fmla="*/ 345275 w 690550"/>
                <a:gd name="connsiteY5" fmla="*/ 0 h 690550"/>
                <a:gd name="connsiteX6" fmla="*/ 690550 w 690550"/>
                <a:gd name="connsiteY6" fmla="*/ 345275 h 690550"/>
                <a:gd name="connsiteX7" fmla="*/ 345275 w 690550"/>
                <a:gd name="connsiteY7" fmla="*/ 690550 h 690550"/>
                <a:gd name="connsiteX8" fmla="*/ 0 w 690550"/>
                <a:gd name="connsiteY8" fmla="*/ 345275 h 690550"/>
                <a:gd name="connsiteX9" fmla="*/ 345275 w 690550"/>
                <a:gd name="connsiteY9" fmla="*/ 0 h 6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550" h="690550">
                  <a:moveTo>
                    <a:pt x="345275" y="76200"/>
                  </a:moveTo>
                  <a:cubicBezTo>
                    <a:pt x="196669" y="76200"/>
                    <a:pt x="76200" y="196669"/>
                    <a:pt x="76200" y="345275"/>
                  </a:cubicBezTo>
                  <a:cubicBezTo>
                    <a:pt x="76200" y="493881"/>
                    <a:pt x="196669" y="614350"/>
                    <a:pt x="345275" y="614350"/>
                  </a:cubicBezTo>
                  <a:cubicBezTo>
                    <a:pt x="493881" y="614350"/>
                    <a:pt x="614350" y="493881"/>
                    <a:pt x="614350" y="345275"/>
                  </a:cubicBezTo>
                  <a:cubicBezTo>
                    <a:pt x="614350" y="196669"/>
                    <a:pt x="493881" y="76200"/>
                    <a:pt x="345275" y="76200"/>
                  </a:cubicBezTo>
                  <a:close/>
                  <a:moveTo>
                    <a:pt x="345275" y="0"/>
                  </a:moveTo>
                  <a:cubicBezTo>
                    <a:pt x="535965" y="0"/>
                    <a:pt x="690550" y="154585"/>
                    <a:pt x="690550" y="345275"/>
                  </a:cubicBezTo>
                  <a:cubicBezTo>
                    <a:pt x="690550" y="535965"/>
                    <a:pt x="535965" y="690550"/>
                    <a:pt x="345275" y="690550"/>
                  </a:cubicBezTo>
                  <a:cubicBezTo>
                    <a:pt x="154585" y="690550"/>
                    <a:pt x="0" y="535965"/>
                    <a:pt x="0" y="345275"/>
                  </a:cubicBezTo>
                  <a:cubicBezTo>
                    <a:pt x="0" y="154585"/>
                    <a:pt x="154585" y="0"/>
                    <a:pt x="3452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D802DDC-5403-6061-4C75-FFDCF29B4C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7338" y="2925925"/>
              <a:ext cx="468000" cy="4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D4E1DC-4C22-7B04-6DC4-91E953081CFB}"/>
              </a:ext>
            </a:extLst>
          </p:cNvPr>
          <p:cNvGrpSpPr/>
          <p:nvPr/>
        </p:nvGrpSpPr>
        <p:grpSpPr>
          <a:xfrm>
            <a:off x="2789095" y="3802093"/>
            <a:ext cx="819347" cy="833523"/>
            <a:chOff x="9946063" y="2814650"/>
            <a:chExt cx="690550" cy="690550"/>
          </a:xfrm>
          <a:solidFill>
            <a:schemeClr val="bg1">
              <a:lumMod val="95000"/>
            </a:schemeClr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0034D1A-9D34-68CD-7991-489BCA807C8D}"/>
                </a:ext>
              </a:extLst>
            </p:cNvPr>
            <p:cNvSpPr/>
            <p:nvPr/>
          </p:nvSpPr>
          <p:spPr>
            <a:xfrm>
              <a:off x="9946063" y="2814650"/>
              <a:ext cx="690550" cy="690550"/>
            </a:xfrm>
            <a:custGeom>
              <a:avLst/>
              <a:gdLst>
                <a:gd name="connsiteX0" fmla="*/ 345275 w 690550"/>
                <a:gd name="connsiteY0" fmla="*/ 76200 h 690550"/>
                <a:gd name="connsiteX1" fmla="*/ 76200 w 690550"/>
                <a:gd name="connsiteY1" fmla="*/ 345275 h 690550"/>
                <a:gd name="connsiteX2" fmla="*/ 345275 w 690550"/>
                <a:gd name="connsiteY2" fmla="*/ 614350 h 690550"/>
                <a:gd name="connsiteX3" fmla="*/ 614350 w 690550"/>
                <a:gd name="connsiteY3" fmla="*/ 345275 h 690550"/>
                <a:gd name="connsiteX4" fmla="*/ 345275 w 690550"/>
                <a:gd name="connsiteY4" fmla="*/ 76200 h 690550"/>
                <a:gd name="connsiteX5" fmla="*/ 345275 w 690550"/>
                <a:gd name="connsiteY5" fmla="*/ 0 h 690550"/>
                <a:gd name="connsiteX6" fmla="*/ 690550 w 690550"/>
                <a:gd name="connsiteY6" fmla="*/ 345275 h 690550"/>
                <a:gd name="connsiteX7" fmla="*/ 345275 w 690550"/>
                <a:gd name="connsiteY7" fmla="*/ 690550 h 690550"/>
                <a:gd name="connsiteX8" fmla="*/ 0 w 690550"/>
                <a:gd name="connsiteY8" fmla="*/ 345275 h 690550"/>
                <a:gd name="connsiteX9" fmla="*/ 345275 w 690550"/>
                <a:gd name="connsiteY9" fmla="*/ 0 h 6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550" h="690550">
                  <a:moveTo>
                    <a:pt x="345275" y="76200"/>
                  </a:moveTo>
                  <a:cubicBezTo>
                    <a:pt x="196669" y="76200"/>
                    <a:pt x="76200" y="196669"/>
                    <a:pt x="76200" y="345275"/>
                  </a:cubicBezTo>
                  <a:cubicBezTo>
                    <a:pt x="76200" y="493881"/>
                    <a:pt x="196669" y="614350"/>
                    <a:pt x="345275" y="614350"/>
                  </a:cubicBezTo>
                  <a:cubicBezTo>
                    <a:pt x="493881" y="614350"/>
                    <a:pt x="614350" y="493881"/>
                    <a:pt x="614350" y="345275"/>
                  </a:cubicBezTo>
                  <a:cubicBezTo>
                    <a:pt x="614350" y="196669"/>
                    <a:pt x="493881" y="76200"/>
                    <a:pt x="345275" y="76200"/>
                  </a:cubicBezTo>
                  <a:close/>
                  <a:moveTo>
                    <a:pt x="345275" y="0"/>
                  </a:moveTo>
                  <a:cubicBezTo>
                    <a:pt x="535965" y="0"/>
                    <a:pt x="690550" y="154585"/>
                    <a:pt x="690550" y="345275"/>
                  </a:cubicBezTo>
                  <a:cubicBezTo>
                    <a:pt x="690550" y="535965"/>
                    <a:pt x="535965" y="690550"/>
                    <a:pt x="345275" y="690550"/>
                  </a:cubicBezTo>
                  <a:cubicBezTo>
                    <a:pt x="154585" y="690550"/>
                    <a:pt x="0" y="535965"/>
                    <a:pt x="0" y="345275"/>
                  </a:cubicBezTo>
                  <a:cubicBezTo>
                    <a:pt x="0" y="154585"/>
                    <a:pt x="154585" y="0"/>
                    <a:pt x="3452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7C80437-44A8-E866-C906-BB444B005F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7338" y="2925925"/>
              <a:ext cx="468000" cy="4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2391CD-3D5D-DA05-4B84-9075ED11E62E}"/>
              </a:ext>
            </a:extLst>
          </p:cNvPr>
          <p:cNvGrpSpPr/>
          <p:nvPr/>
        </p:nvGrpSpPr>
        <p:grpSpPr>
          <a:xfrm>
            <a:off x="4079530" y="3846148"/>
            <a:ext cx="819347" cy="833523"/>
            <a:chOff x="9946063" y="2814650"/>
            <a:chExt cx="690550" cy="690550"/>
          </a:xfrm>
          <a:solidFill>
            <a:schemeClr val="bg1">
              <a:lumMod val="95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9C61F3-837C-1DB5-25EF-B12F7091A67C}"/>
                </a:ext>
              </a:extLst>
            </p:cNvPr>
            <p:cNvSpPr/>
            <p:nvPr/>
          </p:nvSpPr>
          <p:spPr>
            <a:xfrm>
              <a:off x="9946063" y="2814650"/>
              <a:ext cx="690550" cy="690550"/>
            </a:xfrm>
            <a:custGeom>
              <a:avLst/>
              <a:gdLst>
                <a:gd name="connsiteX0" fmla="*/ 345275 w 690550"/>
                <a:gd name="connsiteY0" fmla="*/ 76200 h 690550"/>
                <a:gd name="connsiteX1" fmla="*/ 76200 w 690550"/>
                <a:gd name="connsiteY1" fmla="*/ 345275 h 690550"/>
                <a:gd name="connsiteX2" fmla="*/ 345275 w 690550"/>
                <a:gd name="connsiteY2" fmla="*/ 614350 h 690550"/>
                <a:gd name="connsiteX3" fmla="*/ 614350 w 690550"/>
                <a:gd name="connsiteY3" fmla="*/ 345275 h 690550"/>
                <a:gd name="connsiteX4" fmla="*/ 345275 w 690550"/>
                <a:gd name="connsiteY4" fmla="*/ 76200 h 690550"/>
                <a:gd name="connsiteX5" fmla="*/ 345275 w 690550"/>
                <a:gd name="connsiteY5" fmla="*/ 0 h 690550"/>
                <a:gd name="connsiteX6" fmla="*/ 690550 w 690550"/>
                <a:gd name="connsiteY6" fmla="*/ 345275 h 690550"/>
                <a:gd name="connsiteX7" fmla="*/ 345275 w 690550"/>
                <a:gd name="connsiteY7" fmla="*/ 690550 h 690550"/>
                <a:gd name="connsiteX8" fmla="*/ 0 w 690550"/>
                <a:gd name="connsiteY8" fmla="*/ 345275 h 690550"/>
                <a:gd name="connsiteX9" fmla="*/ 345275 w 690550"/>
                <a:gd name="connsiteY9" fmla="*/ 0 h 6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550" h="690550">
                  <a:moveTo>
                    <a:pt x="345275" y="76200"/>
                  </a:moveTo>
                  <a:cubicBezTo>
                    <a:pt x="196669" y="76200"/>
                    <a:pt x="76200" y="196669"/>
                    <a:pt x="76200" y="345275"/>
                  </a:cubicBezTo>
                  <a:cubicBezTo>
                    <a:pt x="76200" y="493881"/>
                    <a:pt x="196669" y="614350"/>
                    <a:pt x="345275" y="614350"/>
                  </a:cubicBezTo>
                  <a:cubicBezTo>
                    <a:pt x="493881" y="614350"/>
                    <a:pt x="614350" y="493881"/>
                    <a:pt x="614350" y="345275"/>
                  </a:cubicBezTo>
                  <a:cubicBezTo>
                    <a:pt x="614350" y="196669"/>
                    <a:pt x="493881" y="76200"/>
                    <a:pt x="345275" y="76200"/>
                  </a:cubicBezTo>
                  <a:close/>
                  <a:moveTo>
                    <a:pt x="345275" y="0"/>
                  </a:moveTo>
                  <a:cubicBezTo>
                    <a:pt x="535965" y="0"/>
                    <a:pt x="690550" y="154585"/>
                    <a:pt x="690550" y="345275"/>
                  </a:cubicBezTo>
                  <a:cubicBezTo>
                    <a:pt x="690550" y="535965"/>
                    <a:pt x="535965" y="690550"/>
                    <a:pt x="345275" y="690550"/>
                  </a:cubicBezTo>
                  <a:cubicBezTo>
                    <a:pt x="154585" y="690550"/>
                    <a:pt x="0" y="535965"/>
                    <a:pt x="0" y="345275"/>
                  </a:cubicBezTo>
                  <a:cubicBezTo>
                    <a:pt x="0" y="154585"/>
                    <a:pt x="154585" y="0"/>
                    <a:pt x="3452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7F86B10-BE85-3367-D914-5C44B67FD8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7338" y="2925925"/>
              <a:ext cx="468000" cy="4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7A2491-128D-F7D4-7C87-A1970CB41065}"/>
              </a:ext>
            </a:extLst>
          </p:cNvPr>
          <p:cNvGrpSpPr/>
          <p:nvPr/>
        </p:nvGrpSpPr>
        <p:grpSpPr>
          <a:xfrm>
            <a:off x="5360941" y="1853610"/>
            <a:ext cx="819347" cy="833523"/>
            <a:chOff x="9946063" y="2814650"/>
            <a:chExt cx="690550" cy="690550"/>
          </a:xfrm>
          <a:solidFill>
            <a:schemeClr val="bg1">
              <a:lumMod val="95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8CF8FE-BB07-1E54-23F0-741C42C06F09}"/>
                </a:ext>
              </a:extLst>
            </p:cNvPr>
            <p:cNvSpPr/>
            <p:nvPr/>
          </p:nvSpPr>
          <p:spPr>
            <a:xfrm>
              <a:off x="9946063" y="2814650"/>
              <a:ext cx="690550" cy="690550"/>
            </a:xfrm>
            <a:custGeom>
              <a:avLst/>
              <a:gdLst>
                <a:gd name="connsiteX0" fmla="*/ 345275 w 690550"/>
                <a:gd name="connsiteY0" fmla="*/ 76200 h 690550"/>
                <a:gd name="connsiteX1" fmla="*/ 76200 w 690550"/>
                <a:gd name="connsiteY1" fmla="*/ 345275 h 690550"/>
                <a:gd name="connsiteX2" fmla="*/ 345275 w 690550"/>
                <a:gd name="connsiteY2" fmla="*/ 614350 h 690550"/>
                <a:gd name="connsiteX3" fmla="*/ 614350 w 690550"/>
                <a:gd name="connsiteY3" fmla="*/ 345275 h 690550"/>
                <a:gd name="connsiteX4" fmla="*/ 345275 w 690550"/>
                <a:gd name="connsiteY4" fmla="*/ 76200 h 690550"/>
                <a:gd name="connsiteX5" fmla="*/ 345275 w 690550"/>
                <a:gd name="connsiteY5" fmla="*/ 0 h 690550"/>
                <a:gd name="connsiteX6" fmla="*/ 690550 w 690550"/>
                <a:gd name="connsiteY6" fmla="*/ 345275 h 690550"/>
                <a:gd name="connsiteX7" fmla="*/ 345275 w 690550"/>
                <a:gd name="connsiteY7" fmla="*/ 690550 h 690550"/>
                <a:gd name="connsiteX8" fmla="*/ 0 w 690550"/>
                <a:gd name="connsiteY8" fmla="*/ 345275 h 690550"/>
                <a:gd name="connsiteX9" fmla="*/ 345275 w 690550"/>
                <a:gd name="connsiteY9" fmla="*/ 0 h 6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550" h="690550">
                  <a:moveTo>
                    <a:pt x="345275" y="76200"/>
                  </a:moveTo>
                  <a:cubicBezTo>
                    <a:pt x="196669" y="76200"/>
                    <a:pt x="76200" y="196669"/>
                    <a:pt x="76200" y="345275"/>
                  </a:cubicBezTo>
                  <a:cubicBezTo>
                    <a:pt x="76200" y="493881"/>
                    <a:pt x="196669" y="614350"/>
                    <a:pt x="345275" y="614350"/>
                  </a:cubicBezTo>
                  <a:cubicBezTo>
                    <a:pt x="493881" y="614350"/>
                    <a:pt x="614350" y="493881"/>
                    <a:pt x="614350" y="345275"/>
                  </a:cubicBezTo>
                  <a:cubicBezTo>
                    <a:pt x="614350" y="196669"/>
                    <a:pt x="493881" y="76200"/>
                    <a:pt x="345275" y="76200"/>
                  </a:cubicBezTo>
                  <a:close/>
                  <a:moveTo>
                    <a:pt x="345275" y="0"/>
                  </a:moveTo>
                  <a:cubicBezTo>
                    <a:pt x="535965" y="0"/>
                    <a:pt x="690550" y="154585"/>
                    <a:pt x="690550" y="345275"/>
                  </a:cubicBezTo>
                  <a:cubicBezTo>
                    <a:pt x="690550" y="535965"/>
                    <a:pt x="535965" y="690550"/>
                    <a:pt x="345275" y="690550"/>
                  </a:cubicBezTo>
                  <a:cubicBezTo>
                    <a:pt x="154585" y="690550"/>
                    <a:pt x="0" y="535965"/>
                    <a:pt x="0" y="345275"/>
                  </a:cubicBezTo>
                  <a:cubicBezTo>
                    <a:pt x="0" y="154585"/>
                    <a:pt x="154585" y="0"/>
                    <a:pt x="3452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E4F526F-03ED-231D-1ACA-5664AADEF2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7338" y="2925925"/>
              <a:ext cx="468000" cy="4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5D07EA-B9A8-8050-A135-1208B255F096}"/>
              </a:ext>
            </a:extLst>
          </p:cNvPr>
          <p:cNvGrpSpPr/>
          <p:nvPr/>
        </p:nvGrpSpPr>
        <p:grpSpPr>
          <a:xfrm>
            <a:off x="6630655" y="3968811"/>
            <a:ext cx="819347" cy="833523"/>
            <a:chOff x="9946063" y="2814650"/>
            <a:chExt cx="690550" cy="690550"/>
          </a:xfrm>
          <a:solidFill>
            <a:schemeClr val="bg1">
              <a:lumMod val="95000"/>
            </a:schemeClr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430900C-836F-7B0D-1264-CBAA8655650C}"/>
                </a:ext>
              </a:extLst>
            </p:cNvPr>
            <p:cNvSpPr/>
            <p:nvPr/>
          </p:nvSpPr>
          <p:spPr>
            <a:xfrm>
              <a:off x="9946063" y="2814650"/>
              <a:ext cx="690550" cy="690550"/>
            </a:xfrm>
            <a:custGeom>
              <a:avLst/>
              <a:gdLst>
                <a:gd name="connsiteX0" fmla="*/ 345275 w 690550"/>
                <a:gd name="connsiteY0" fmla="*/ 76200 h 690550"/>
                <a:gd name="connsiteX1" fmla="*/ 76200 w 690550"/>
                <a:gd name="connsiteY1" fmla="*/ 345275 h 690550"/>
                <a:gd name="connsiteX2" fmla="*/ 345275 w 690550"/>
                <a:gd name="connsiteY2" fmla="*/ 614350 h 690550"/>
                <a:gd name="connsiteX3" fmla="*/ 614350 w 690550"/>
                <a:gd name="connsiteY3" fmla="*/ 345275 h 690550"/>
                <a:gd name="connsiteX4" fmla="*/ 345275 w 690550"/>
                <a:gd name="connsiteY4" fmla="*/ 76200 h 690550"/>
                <a:gd name="connsiteX5" fmla="*/ 345275 w 690550"/>
                <a:gd name="connsiteY5" fmla="*/ 0 h 690550"/>
                <a:gd name="connsiteX6" fmla="*/ 690550 w 690550"/>
                <a:gd name="connsiteY6" fmla="*/ 345275 h 690550"/>
                <a:gd name="connsiteX7" fmla="*/ 345275 w 690550"/>
                <a:gd name="connsiteY7" fmla="*/ 690550 h 690550"/>
                <a:gd name="connsiteX8" fmla="*/ 0 w 690550"/>
                <a:gd name="connsiteY8" fmla="*/ 345275 h 690550"/>
                <a:gd name="connsiteX9" fmla="*/ 345275 w 690550"/>
                <a:gd name="connsiteY9" fmla="*/ 0 h 6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550" h="690550">
                  <a:moveTo>
                    <a:pt x="345275" y="76200"/>
                  </a:moveTo>
                  <a:cubicBezTo>
                    <a:pt x="196669" y="76200"/>
                    <a:pt x="76200" y="196669"/>
                    <a:pt x="76200" y="345275"/>
                  </a:cubicBezTo>
                  <a:cubicBezTo>
                    <a:pt x="76200" y="493881"/>
                    <a:pt x="196669" y="614350"/>
                    <a:pt x="345275" y="614350"/>
                  </a:cubicBezTo>
                  <a:cubicBezTo>
                    <a:pt x="493881" y="614350"/>
                    <a:pt x="614350" y="493881"/>
                    <a:pt x="614350" y="345275"/>
                  </a:cubicBezTo>
                  <a:cubicBezTo>
                    <a:pt x="614350" y="196669"/>
                    <a:pt x="493881" y="76200"/>
                    <a:pt x="345275" y="76200"/>
                  </a:cubicBezTo>
                  <a:close/>
                  <a:moveTo>
                    <a:pt x="345275" y="0"/>
                  </a:moveTo>
                  <a:cubicBezTo>
                    <a:pt x="535965" y="0"/>
                    <a:pt x="690550" y="154585"/>
                    <a:pt x="690550" y="345275"/>
                  </a:cubicBezTo>
                  <a:cubicBezTo>
                    <a:pt x="690550" y="535965"/>
                    <a:pt x="535965" y="690550"/>
                    <a:pt x="345275" y="690550"/>
                  </a:cubicBezTo>
                  <a:cubicBezTo>
                    <a:pt x="154585" y="690550"/>
                    <a:pt x="0" y="535965"/>
                    <a:pt x="0" y="345275"/>
                  </a:cubicBezTo>
                  <a:cubicBezTo>
                    <a:pt x="0" y="154585"/>
                    <a:pt x="154585" y="0"/>
                    <a:pt x="3452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9415707-9086-B117-D197-9F40D5EBEB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7338" y="2925925"/>
              <a:ext cx="468000" cy="4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3E9D783-F73B-E314-F1B7-AB6F48F76417}"/>
              </a:ext>
            </a:extLst>
          </p:cNvPr>
          <p:cNvGrpSpPr/>
          <p:nvPr/>
        </p:nvGrpSpPr>
        <p:grpSpPr>
          <a:xfrm>
            <a:off x="7924257" y="3929971"/>
            <a:ext cx="819347" cy="833523"/>
            <a:chOff x="9946063" y="2814650"/>
            <a:chExt cx="690550" cy="690550"/>
          </a:xfrm>
          <a:solidFill>
            <a:schemeClr val="bg1">
              <a:lumMod val="95000"/>
            </a:schemeClr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4296C79-4E9B-57CB-6674-DDA6E10A1554}"/>
                </a:ext>
              </a:extLst>
            </p:cNvPr>
            <p:cNvSpPr/>
            <p:nvPr/>
          </p:nvSpPr>
          <p:spPr>
            <a:xfrm>
              <a:off x="9946063" y="2814650"/>
              <a:ext cx="690550" cy="690550"/>
            </a:xfrm>
            <a:custGeom>
              <a:avLst/>
              <a:gdLst>
                <a:gd name="connsiteX0" fmla="*/ 345275 w 690550"/>
                <a:gd name="connsiteY0" fmla="*/ 76200 h 690550"/>
                <a:gd name="connsiteX1" fmla="*/ 76200 w 690550"/>
                <a:gd name="connsiteY1" fmla="*/ 345275 h 690550"/>
                <a:gd name="connsiteX2" fmla="*/ 345275 w 690550"/>
                <a:gd name="connsiteY2" fmla="*/ 614350 h 690550"/>
                <a:gd name="connsiteX3" fmla="*/ 614350 w 690550"/>
                <a:gd name="connsiteY3" fmla="*/ 345275 h 690550"/>
                <a:gd name="connsiteX4" fmla="*/ 345275 w 690550"/>
                <a:gd name="connsiteY4" fmla="*/ 76200 h 690550"/>
                <a:gd name="connsiteX5" fmla="*/ 345275 w 690550"/>
                <a:gd name="connsiteY5" fmla="*/ 0 h 690550"/>
                <a:gd name="connsiteX6" fmla="*/ 690550 w 690550"/>
                <a:gd name="connsiteY6" fmla="*/ 345275 h 690550"/>
                <a:gd name="connsiteX7" fmla="*/ 345275 w 690550"/>
                <a:gd name="connsiteY7" fmla="*/ 690550 h 690550"/>
                <a:gd name="connsiteX8" fmla="*/ 0 w 690550"/>
                <a:gd name="connsiteY8" fmla="*/ 345275 h 690550"/>
                <a:gd name="connsiteX9" fmla="*/ 345275 w 690550"/>
                <a:gd name="connsiteY9" fmla="*/ 0 h 6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0550" h="690550">
                  <a:moveTo>
                    <a:pt x="345275" y="76200"/>
                  </a:moveTo>
                  <a:cubicBezTo>
                    <a:pt x="196669" y="76200"/>
                    <a:pt x="76200" y="196669"/>
                    <a:pt x="76200" y="345275"/>
                  </a:cubicBezTo>
                  <a:cubicBezTo>
                    <a:pt x="76200" y="493881"/>
                    <a:pt x="196669" y="614350"/>
                    <a:pt x="345275" y="614350"/>
                  </a:cubicBezTo>
                  <a:cubicBezTo>
                    <a:pt x="493881" y="614350"/>
                    <a:pt x="614350" y="493881"/>
                    <a:pt x="614350" y="345275"/>
                  </a:cubicBezTo>
                  <a:cubicBezTo>
                    <a:pt x="614350" y="196669"/>
                    <a:pt x="493881" y="76200"/>
                    <a:pt x="345275" y="76200"/>
                  </a:cubicBezTo>
                  <a:close/>
                  <a:moveTo>
                    <a:pt x="345275" y="0"/>
                  </a:moveTo>
                  <a:cubicBezTo>
                    <a:pt x="535965" y="0"/>
                    <a:pt x="690550" y="154585"/>
                    <a:pt x="690550" y="345275"/>
                  </a:cubicBezTo>
                  <a:cubicBezTo>
                    <a:pt x="690550" y="535965"/>
                    <a:pt x="535965" y="690550"/>
                    <a:pt x="345275" y="690550"/>
                  </a:cubicBezTo>
                  <a:cubicBezTo>
                    <a:pt x="154585" y="690550"/>
                    <a:pt x="0" y="535965"/>
                    <a:pt x="0" y="345275"/>
                  </a:cubicBezTo>
                  <a:cubicBezTo>
                    <a:pt x="0" y="154585"/>
                    <a:pt x="154585" y="0"/>
                    <a:pt x="3452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20" rIns="45720" rtlCol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C3312F-753A-6FA5-78AF-6203C0F60B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57338" y="2925925"/>
              <a:ext cx="468000" cy="46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>
                <a:spcAft>
                  <a:spcPts val="600"/>
                </a:spcAft>
              </a:pPr>
              <a:endParaRPr lang="el-GR" sz="1600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6E7AC7-258B-CAB2-7FE9-2AD5FE83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2</a:t>
            </a:fld>
            <a:endParaRPr lang="en-US"/>
          </a:p>
        </p:txBody>
      </p:sp>
      <p:sp>
        <p:nvSpPr>
          <p:cNvPr id="11" name="source">
            <a:extLst>
              <a:ext uri="{FF2B5EF4-FFF2-40B4-BE49-F238E27FC236}">
                <a16:creationId xmlns:a16="http://schemas.microsoft.com/office/drawing/2014/main" id="{5E8B042E-497C-0E33-7C15-9E90CAA8D9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88149" y="6344413"/>
            <a:ext cx="11582399" cy="365125"/>
          </a:xfrm>
        </p:spPr>
        <p:txBody>
          <a:bodyPr/>
          <a:lstStyle/>
          <a:p>
            <a:r>
              <a:rPr lang="en-US" dirty="0"/>
              <a:t>Source: ScanTrack Plus | Total Greece including Islands and Discounters |  Reported period: YTD 28.12.25</a:t>
            </a:r>
            <a:endParaRPr lang="el-GR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88E1358-1EC1-255A-8D04-A7776945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NielsenIQ </a:t>
            </a:r>
            <a:r>
              <a:rPr lang="en-US" sz="2400" dirty="0"/>
              <a:t>| Market evolution in Value</a:t>
            </a:r>
            <a:endParaRPr lang="el-GR" sz="2400" dirty="0"/>
          </a:p>
        </p:txBody>
      </p:sp>
      <p:sp>
        <p:nvSpPr>
          <p:cNvPr id="13" name="TSR">
            <a:extLst>
              <a:ext uri="{FF2B5EF4-FFF2-40B4-BE49-F238E27FC236}">
                <a16:creationId xmlns:a16="http://schemas.microsoft.com/office/drawing/2014/main" id="{328A80D6-E269-1B83-BD49-CA0565E6AB09}"/>
              </a:ext>
            </a:extLst>
          </p:cNvPr>
          <p:cNvSpPr txBox="1"/>
          <p:nvPr/>
        </p:nvSpPr>
        <p:spPr>
          <a:xfrm>
            <a:off x="1658669" y="1225078"/>
            <a:ext cx="556182" cy="2082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>
                <a:solidFill>
                  <a:srgbClr val="008A28"/>
                </a:solidFill>
              </a:rPr>
              <a:t>+7,1%</a:t>
            </a:r>
            <a:endParaRPr lang="el-GR" sz="1200" b="1" dirty="0">
              <a:solidFill>
                <a:srgbClr val="008A28"/>
              </a:solidFill>
            </a:endParaRPr>
          </a:p>
        </p:txBody>
      </p:sp>
      <p:sp>
        <p:nvSpPr>
          <p:cNvPr id="14" name="fresh">
            <a:extLst>
              <a:ext uri="{FF2B5EF4-FFF2-40B4-BE49-F238E27FC236}">
                <a16:creationId xmlns:a16="http://schemas.microsoft.com/office/drawing/2014/main" id="{00C15A3C-EA2F-52A6-5D74-D52CBC3E4569}"/>
              </a:ext>
            </a:extLst>
          </p:cNvPr>
          <p:cNvSpPr txBox="1"/>
          <p:nvPr/>
        </p:nvSpPr>
        <p:spPr>
          <a:xfrm>
            <a:off x="2933464" y="4138491"/>
            <a:ext cx="556182" cy="2082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>
                <a:solidFill>
                  <a:srgbClr val="008A28"/>
                </a:solidFill>
              </a:rPr>
              <a:t>+10,1%</a:t>
            </a:r>
            <a:endParaRPr lang="el-GR" sz="1200" b="1" dirty="0">
              <a:solidFill>
                <a:srgbClr val="008A28"/>
              </a:solidFill>
            </a:endParaRPr>
          </a:p>
        </p:txBody>
      </p:sp>
      <p:sp>
        <p:nvSpPr>
          <p:cNvPr id="15" name="bazaar">
            <a:extLst>
              <a:ext uri="{FF2B5EF4-FFF2-40B4-BE49-F238E27FC236}">
                <a16:creationId xmlns:a16="http://schemas.microsoft.com/office/drawing/2014/main" id="{A351337B-E2D3-B2C8-3388-37A102EFA398}"/>
              </a:ext>
            </a:extLst>
          </p:cNvPr>
          <p:cNvSpPr txBox="1"/>
          <p:nvPr/>
        </p:nvSpPr>
        <p:spPr>
          <a:xfrm>
            <a:off x="4196240" y="4158789"/>
            <a:ext cx="556182" cy="2082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>
                <a:solidFill>
                  <a:srgbClr val="008A28"/>
                </a:solidFill>
              </a:rPr>
              <a:t>+9,6%</a:t>
            </a:r>
            <a:endParaRPr lang="el-GR" sz="1200" b="1" dirty="0">
              <a:solidFill>
                <a:srgbClr val="008A28"/>
              </a:solidFill>
            </a:endParaRPr>
          </a:p>
        </p:txBody>
      </p:sp>
      <p:sp>
        <p:nvSpPr>
          <p:cNvPr id="16" name="food bev">
            <a:extLst>
              <a:ext uri="{FF2B5EF4-FFF2-40B4-BE49-F238E27FC236}">
                <a16:creationId xmlns:a16="http://schemas.microsoft.com/office/drawing/2014/main" id="{E512E4AB-9387-9300-ACF6-83943733460D}"/>
              </a:ext>
            </a:extLst>
          </p:cNvPr>
          <p:cNvSpPr txBox="1"/>
          <p:nvPr/>
        </p:nvSpPr>
        <p:spPr>
          <a:xfrm>
            <a:off x="5492523" y="2182841"/>
            <a:ext cx="556182" cy="2082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>
                <a:solidFill>
                  <a:srgbClr val="008A28"/>
                </a:solidFill>
              </a:rPr>
              <a:t>+6,8%</a:t>
            </a:r>
            <a:endParaRPr lang="el-GR" sz="1200" b="1" dirty="0">
              <a:solidFill>
                <a:srgbClr val="008A28"/>
              </a:solidFill>
            </a:endParaRPr>
          </a:p>
        </p:txBody>
      </p:sp>
      <p:sp>
        <p:nvSpPr>
          <p:cNvPr id="17" name="household">
            <a:extLst>
              <a:ext uri="{FF2B5EF4-FFF2-40B4-BE49-F238E27FC236}">
                <a16:creationId xmlns:a16="http://schemas.microsoft.com/office/drawing/2014/main" id="{13AE65B9-590F-DBBF-AA1F-B2672AE16468}"/>
              </a:ext>
            </a:extLst>
          </p:cNvPr>
          <p:cNvSpPr txBox="1"/>
          <p:nvPr/>
        </p:nvSpPr>
        <p:spPr>
          <a:xfrm>
            <a:off x="6762238" y="4262911"/>
            <a:ext cx="556182" cy="2082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>
                <a:solidFill>
                  <a:srgbClr val="008A28"/>
                </a:solidFill>
              </a:rPr>
              <a:t>+2,1%</a:t>
            </a:r>
            <a:endParaRPr lang="el-GR" sz="1200" b="1" dirty="0">
              <a:solidFill>
                <a:srgbClr val="008A28"/>
              </a:solidFill>
            </a:endParaRPr>
          </a:p>
        </p:txBody>
      </p:sp>
      <p:sp>
        <p:nvSpPr>
          <p:cNvPr id="18" name="Health">
            <a:extLst>
              <a:ext uri="{FF2B5EF4-FFF2-40B4-BE49-F238E27FC236}">
                <a16:creationId xmlns:a16="http://schemas.microsoft.com/office/drawing/2014/main" id="{D04A9568-2507-F00B-364F-A1728B3A6D50}"/>
              </a:ext>
            </a:extLst>
          </p:cNvPr>
          <p:cNvSpPr txBox="1"/>
          <p:nvPr/>
        </p:nvSpPr>
        <p:spPr>
          <a:xfrm>
            <a:off x="8040689" y="4262910"/>
            <a:ext cx="556182" cy="2082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>
                <a:solidFill>
                  <a:srgbClr val="008A28"/>
                </a:solidFill>
              </a:rPr>
              <a:t>+2,9%</a:t>
            </a:r>
            <a:endParaRPr lang="el-GR" sz="1200" b="1" dirty="0">
              <a:solidFill>
                <a:srgbClr val="008A28"/>
              </a:solidFill>
            </a:endParaRPr>
          </a:p>
        </p:txBody>
      </p:sp>
      <p:sp>
        <p:nvSpPr>
          <p:cNvPr id="19" name="Food">
            <a:extLst>
              <a:ext uri="{FF2B5EF4-FFF2-40B4-BE49-F238E27FC236}">
                <a16:creationId xmlns:a16="http://schemas.microsoft.com/office/drawing/2014/main" id="{FD9F282B-C9F1-2F19-6315-8567F81F5D0F}"/>
              </a:ext>
            </a:extLst>
          </p:cNvPr>
          <p:cNvSpPr txBox="1"/>
          <p:nvPr/>
        </p:nvSpPr>
        <p:spPr>
          <a:xfrm>
            <a:off x="5474417" y="2848675"/>
            <a:ext cx="556182" cy="2082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/>
              <a:t>Food: +6,7%</a:t>
            </a:r>
            <a:endParaRPr lang="el-GR" sz="1200" dirty="0">
              <a:solidFill>
                <a:srgbClr val="008A28"/>
              </a:solidFill>
            </a:endParaRPr>
          </a:p>
        </p:txBody>
      </p:sp>
      <p:sp>
        <p:nvSpPr>
          <p:cNvPr id="20" name="Beverages">
            <a:extLst>
              <a:ext uri="{FF2B5EF4-FFF2-40B4-BE49-F238E27FC236}">
                <a16:creationId xmlns:a16="http://schemas.microsoft.com/office/drawing/2014/main" id="{7808C212-210E-8AA3-D07C-A13D55BD9331}"/>
              </a:ext>
            </a:extLst>
          </p:cNvPr>
          <p:cNvSpPr txBox="1"/>
          <p:nvPr/>
        </p:nvSpPr>
        <p:spPr>
          <a:xfrm>
            <a:off x="5474417" y="3056914"/>
            <a:ext cx="556182" cy="2082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/>
              <a:t>Beverages: +7,3%</a:t>
            </a:r>
            <a:endParaRPr lang="el-GR" sz="1200" dirty="0">
              <a:solidFill>
                <a:srgbClr val="008A28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912C212-D945-3B5A-79D3-1ED848638BD1}"/>
              </a:ext>
            </a:extLst>
          </p:cNvPr>
          <p:cNvGrpSpPr/>
          <p:nvPr/>
        </p:nvGrpSpPr>
        <p:grpSpPr>
          <a:xfrm>
            <a:off x="6965479" y="710637"/>
            <a:ext cx="1758812" cy="1771077"/>
            <a:chOff x="6965479" y="710637"/>
            <a:chExt cx="1758812" cy="177107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EDC2365-4C5F-1B3E-F8DF-B3A18E1083DA}"/>
                </a:ext>
              </a:extLst>
            </p:cNvPr>
            <p:cNvGrpSpPr/>
            <p:nvPr/>
          </p:nvGrpSpPr>
          <p:grpSpPr>
            <a:xfrm>
              <a:off x="6965479" y="710637"/>
              <a:ext cx="1758812" cy="1771077"/>
              <a:chOff x="9341949" y="3385995"/>
              <a:chExt cx="2611926" cy="2611926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2899E2D-B504-B49C-940A-161F535D53A6}"/>
                  </a:ext>
                </a:extLst>
              </p:cNvPr>
              <p:cNvSpPr/>
              <p:nvPr/>
            </p:nvSpPr>
            <p:spPr>
              <a:xfrm>
                <a:off x="9341949" y="3385995"/>
                <a:ext cx="2611926" cy="2611926"/>
              </a:xfrm>
              <a:custGeom>
                <a:avLst/>
                <a:gdLst>
                  <a:gd name="connsiteX0" fmla="*/ 1303569 w 2611926"/>
                  <a:gd name="connsiteY0" fmla="*/ 171557 h 2611926"/>
                  <a:gd name="connsiteX1" fmla="*/ 164190 w 2611926"/>
                  <a:gd name="connsiteY1" fmla="*/ 1310936 h 2611926"/>
                  <a:gd name="connsiteX2" fmla="*/ 1303569 w 2611926"/>
                  <a:gd name="connsiteY2" fmla="*/ 2450315 h 2611926"/>
                  <a:gd name="connsiteX3" fmla="*/ 2442948 w 2611926"/>
                  <a:gd name="connsiteY3" fmla="*/ 1310936 h 2611926"/>
                  <a:gd name="connsiteX4" fmla="*/ 1303569 w 2611926"/>
                  <a:gd name="connsiteY4" fmla="*/ 171557 h 2611926"/>
                  <a:gd name="connsiteX5" fmla="*/ 1305963 w 2611926"/>
                  <a:gd name="connsiteY5" fmla="*/ 0 h 2611926"/>
                  <a:gd name="connsiteX6" fmla="*/ 2611926 w 2611926"/>
                  <a:gd name="connsiteY6" fmla="*/ 1305963 h 2611926"/>
                  <a:gd name="connsiteX7" fmla="*/ 1305963 w 2611926"/>
                  <a:gd name="connsiteY7" fmla="*/ 2611926 h 2611926"/>
                  <a:gd name="connsiteX8" fmla="*/ 0 w 2611926"/>
                  <a:gd name="connsiteY8" fmla="*/ 1305963 h 2611926"/>
                  <a:gd name="connsiteX9" fmla="*/ 1305963 w 2611926"/>
                  <a:gd name="connsiteY9" fmla="*/ 0 h 26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926" h="2611926">
                    <a:moveTo>
                      <a:pt x="1303569" y="171557"/>
                    </a:moveTo>
                    <a:cubicBezTo>
                      <a:pt x="674307" y="171557"/>
                      <a:pt x="164190" y="681674"/>
                      <a:pt x="164190" y="1310936"/>
                    </a:cubicBezTo>
                    <a:cubicBezTo>
                      <a:pt x="164190" y="1940198"/>
                      <a:pt x="674307" y="2450315"/>
                      <a:pt x="1303569" y="2450315"/>
                    </a:cubicBezTo>
                    <a:cubicBezTo>
                      <a:pt x="1932831" y="2450315"/>
                      <a:pt x="2442948" y="1940198"/>
                      <a:pt x="2442948" y="1310936"/>
                    </a:cubicBezTo>
                    <a:cubicBezTo>
                      <a:pt x="2442948" y="681674"/>
                      <a:pt x="1932831" y="171557"/>
                      <a:pt x="1303569" y="171557"/>
                    </a:cubicBezTo>
                    <a:close/>
                    <a:moveTo>
                      <a:pt x="1305963" y="0"/>
                    </a:moveTo>
                    <a:cubicBezTo>
                      <a:pt x="2027226" y="0"/>
                      <a:pt x="2611926" y="584700"/>
                      <a:pt x="2611926" y="1305963"/>
                    </a:cubicBezTo>
                    <a:cubicBezTo>
                      <a:pt x="2611926" y="2027226"/>
                      <a:pt x="2027226" y="2611926"/>
                      <a:pt x="1305963" y="2611926"/>
                    </a:cubicBezTo>
                    <a:cubicBezTo>
                      <a:pt x="584700" y="2611926"/>
                      <a:pt x="0" y="2027226"/>
                      <a:pt x="0" y="1305963"/>
                    </a:cubicBezTo>
                    <a:cubicBezTo>
                      <a:pt x="0" y="584700"/>
                      <a:pt x="584700" y="0"/>
                      <a:pt x="1305963" y="0"/>
                    </a:cubicBezTo>
                    <a:close/>
                  </a:path>
                </a:pathLst>
              </a:custGeom>
              <a:solidFill>
                <a:srgbClr val="F2F2F2">
                  <a:alpha val="6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45720" rIns="45720" rtlCol="0" anchor="ctr"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l-GR" sz="160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C9FB505-D580-061E-C6B3-780D72ABB242}"/>
                  </a:ext>
                </a:extLst>
              </p:cNvPr>
              <p:cNvSpPr/>
              <p:nvPr/>
            </p:nvSpPr>
            <p:spPr>
              <a:xfrm>
                <a:off x="9570717" y="3614763"/>
                <a:ext cx="2154390" cy="215439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rtlCol="0" anchor="ctr"/>
              <a:lstStyle/>
              <a:p>
                <a:pPr algn="ctr">
                  <a:spcAft>
                    <a:spcPts val="600"/>
                  </a:spcAft>
                </a:pPr>
                <a:endParaRPr lang="el-GR" sz="1600" dirty="0"/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10E61AC-CDD3-4D6C-670F-6BB746D27576}"/>
                </a:ext>
              </a:extLst>
            </p:cNvPr>
            <p:cNvSpPr txBox="1"/>
            <p:nvPr/>
          </p:nvSpPr>
          <p:spPr>
            <a:xfrm>
              <a:off x="7317972" y="1129539"/>
              <a:ext cx="1098069" cy="359244"/>
            </a:xfrm>
            <a:prstGeom prst="rect">
              <a:avLst/>
            </a:prstGeom>
            <a:noFill/>
          </p:spPr>
          <p:txBody>
            <a:bodyPr wrap="none" lIns="0" rIns="0" rtlCol="0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 dirty="0">
                  <a:solidFill>
                    <a:schemeClr val="bg2"/>
                  </a:solidFill>
                </a:rPr>
                <a:t>FMCGs</a:t>
              </a:r>
              <a:endParaRPr lang="el-GR" sz="20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21" name="FMCGs">
            <a:extLst>
              <a:ext uri="{FF2B5EF4-FFF2-40B4-BE49-F238E27FC236}">
                <a16:creationId xmlns:a16="http://schemas.microsoft.com/office/drawing/2014/main" id="{088D5557-4971-BDB1-9F8F-26EE488E2EBB}"/>
              </a:ext>
            </a:extLst>
          </p:cNvPr>
          <p:cNvSpPr txBox="1"/>
          <p:nvPr/>
        </p:nvSpPr>
        <p:spPr>
          <a:xfrm>
            <a:off x="7566794" y="1488840"/>
            <a:ext cx="556182" cy="20824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chemeClr val="bg2"/>
                </a:solidFill>
              </a:rPr>
              <a:t>+5,9%</a:t>
            </a:r>
            <a:endParaRPr lang="el-GR" sz="2400" b="1" dirty="0">
              <a:solidFill>
                <a:schemeClr val="bg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84A514-AB66-8413-725D-40F97B3C9D44}"/>
              </a:ext>
            </a:extLst>
          </p:cNvPr>
          <p:cNvSpPr txBox="1"/>
          <p:nvPr/>
        </p:nvSpPr>
        <p:spPr>
          <a:xfrm>
            <a:off x="288558" y="677633"/>
            <a:ext cx="914400" cy="397352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200" dirty="0">
                <a:solidFill>
                  <a:schemeClr val="bg2"/>
                </a:solidFill>
              </a:rPr>
              <a:t>Sales in Value (in million Euro) – Value % Change vs YA </a:t>
            </a:r>
            <a:endParaRPr lang="el-GR" sz="1200" dirty="0">
              <a:solidFill>
                <a:schemeClr val="bg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54BE93-9E5D-35E1-C76A-193AD70C577F}"/>
              </a:ext>
            </a:extLst>
          </p:cNvPr>
          <p:cNvSpPr txBox="1"/>
          <p:nvPr/>
        </p:nvSpPr>
        <p:spPr>
          <a:xfrm>
            <a:off x="9448580" y="1288546"/>
            <a:ext cx="1147666" cy="35456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rgbClr val="002060"/>
                </a:solidFill>
              </a:rPr>
              <a:t>Fresh &amp; Bulk Prd.</a:t>
            </a:r>
            <a:endParaRPr lang="el-GR" sz="1100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E33D2C-05E7-9958-94A8-0B43F266222D}"/>
              </a:ext>
            </a:extLst>
          </p:cNvPr>
          <p:cNvSpPr txBox="1"/>
          <p:nvPr/>
        </p:nvSpPr>
        <p:spPr>
          <a:xfrm>
            <a:off x="9448580" y="2363071"/>
            <a:ext cx="1147666" cy="35456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rgbClr val="FFC000"/>
                </a:solidFill>
              </a:rPr>
              <a:t>Bazaar</a:t>
            </a:r>
            <a:endParaRPr lang="el-GR" sz="1100" dirty="0">
              <a:solidFill>
                <a:srgbClr val="FFC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51A94D8-FC32-F0D7-448D-82953EC9434E}"/>
              </a:ext>
            </a:extLst>
          </p:cNvPr>
          <p:cNvSpPr txBox="1"/>
          <p:nvPr/>
        </p:nvSpPr>
        <p:spPr>
          <a:xfrm>
            <a:off x="9448580" y="2679373"/>
            <a:ext cx="1147666" cy="35456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/>
            <a:r>
              <a:rPr lang="en-US" sz="1100" dirty="0">
                <a:solidFill>
                  <a:srgbClr val="CB4B7A"/>
                </a:solidFill>
              </a:rPr>
              <a:t>Food &amp; </a:t>
            </a:r>
          </a:p>
          <a:p>
            <a:pPr algn="r"/>
            <a:r>
              <a:rPr lang="en-US" sz="1100" dirty="0">
                <a:solidFill>
                  <a:srgbClr val="CB4B7A"/>
                </a:solidFill>
              </a:rPr>
              <a:t>Beverages</a:t>
            </a:r>
            <a:endParaRPr lang="el-GR" sz="1100" dirty="0">
              <a:solidFill>
                <a:srgbClr val="CB4B7A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D43CEF-A5D7-026A-4A2D-6FD8A12B585B}"/>
              </a:ext>
            </a:extLst>
          </p:cNvPr>
          <p:cNvSpPr txBox="1"/>
          <p:nvPr/>
        </p:nvSpPr>
        <p:spPr>
          <a:xfrm>
            <a:off x="9448580" y="5542208"/>
            <a:ext cx="1147666" cy="35456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rgbClr val="675895"/>
                </a:solidFill>
              </a:rPr>
              <a:t>Health &amp; Beauty</a:t>
            </a:r>
            <a:endParaRPr lang="el-GR" sz="1100" dirty="0">
              <a:solidFill>
                <a:srgbClr val="675895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90F685-23CD-BDA2-02B7-191A3D3637D9}"/>
              </a:ext>
            </a:extLst>
          </p:cNvPr>
          <p:cNvSpPr txBox="1"/>
          <p:nvPr/>
        </p:nvSpPr>
        <p:spPr>
          <a:xfrm>
            <a:off x="9448580" y="5133407"/>
            <a:ext cx="1147666" cy="354563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rgbClr val="4697E2"/>
                </a:solidFill>
              </a:rPr>
              <a:t>Household Prd.</a:t>
            </a:r>
            <a:endParaRPr lang="el-GR" sz="1100" dirty="0">
              <a:solidFill>
                <a:srgbClr val="4697E2"/>
              </a:solidFill>
            </a:endParaRPr>
          </a:p>
        </p:txBody>
      </p:sp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73CAD9D5-E19F-1E53-7976-26CEEC5C52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5870723"/>
              </p:ext>
            </p:extLst>
          </p:nvPr>
        </p:nvGraphicFramePr>
        <p:xfrm>
          <a:off x="10624006" y="1058412"/>
          <a:ext cx="1084083" cy="533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99771F0A-108B-B4D0-82A6-14FEB1A5E2E5}"/>
              </a:ext>
            </a:extLst>
          </p:cNvPr>
          <p:cNvSpPr/>
          <p:nvPr/>
        </p:nvSpPr>
        <p:spPr>
          <a:xfrm rot="16200000">
            <a:off x="5631412" y="2168706"/>
            <a:ext cx="242192" cy="1300880"/>
          </a:xfrm>
          <a:prstGeom prst="rightBrace">
            <a:avLst>
              <a:gd name="adj1" fmla="val 21154"/>
              <a:gd name="adj2" fmla="val 4930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60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E072D2BB-AF09-A164-DE8D-AEEB31F933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8925" y="1357460"/>
          <a:ext cx="11399099" cy="440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A9A745-6852-2280-C927-FA674183F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6187" y="6494229"/>
            <a:ext cx="11582400" cy="276999"/>
          </a:xfrm>
        </p:spPr>
        <p:txBody>
          <a:bodyPr/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Source: ScanTrack Plus | Total Greece including Islands and Discounters |  Reported period: YTD - 52 w/e 28/12/25</a:t>
            </a:r>
            <a:endParaRPr lang="el-GR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CBB8CC-521A-DB2E-6350-817F322B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NielsenIQ </a:t>
            </a:r>
            <a:r>
              <a:rPr lang="en-US" sz="2400" dirty="0"/>
              <a:t>| FMCGs</a:t>
            </a:r>
            <a:r>
              <a:rPr lang="el-GR" sz="2400" dirty="0"/>
              <a:t> </a:t>
            </a:r>
            <a:r>
              <a:rPr lang="en-US" sz="2400" dirty="0"/>
              <a:t>Supergroups trend decomposition</a:t>
            </a:r>
            <a:endParaRPr lang="el-G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CD623B-3B8B-4391-5A7D-E806B50CF707}"/>
              </a:ext>
            </a:extLst>
          </p:cNvPr>
          <p:cNvSpPr txBox="1"/>
          <p:nvPr/>
        </p:nvSpPr>
        <p:spPr>
          <a:xfrm>
            <a:off x="3561765" y="5476801"/>
            <a:ext cx="2534235" cy="276999"/>
          </a:xfrm>
          <a:prstGeom prst="rect">
            <a:avLst/>
          </a:prstGeom>
          <a:solidFill>
            <a:srgbClr val="CB4B7A"/>
          </a:solidFill>
        </p:spPr>
        <p:txBody>
          <a:bodyPr wrap="none"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Food &amp; Beverages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14F0E-0CC2-0FEB-615E-263B41FDB301}"/>
              </a:ext>
            </a:extLst>
          </p:cNvPr>
          <p:cNvSpPr txBox="1"/>
          <p:nvPr/>
        </p:nvSpPr>
        <p:spPr>
          <a:xfrm>
            <a:off x="9032583" y="5462200"/>
            <a:ext cx="2534235" cy="276999"/>
          </a:xfrm>
          <a:prstGeom prst="rect">
            <a:avLst/>
          </a:prstGeom>
          <a:solidFill>
            <a:srgbClr val="204188"/>
          </a:solidFill>
        </p:spPr>
        <p:txBody>
          <a:bodyPr wrap="none"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 &amp; Beauty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AEEB4-1C41-8D82-B7BA-6F6C87C39586}"/>
              </a:ext>
            </a:extLst>
          </p:cNvPr>
          <p:cNvSpPr txBox="1"/>
          <p:nvPr/>
        </p:nvSpPr>
        <p:spPr>
          <a:xfrm>
            <a:off x="6274351" y="5476801"/>
            <a:ext cx="2534235" cy="276999"/>
          </a:xfrm>
          <a:prstGeom prst="rect">
            <a:avLst/>
          </a:prstGeom>
          <a:solidFill>
            <a:srgbClr val="FFB500"/>
          </a:solidFill>
        </p:spPr>
        <p:txBody>
          <a:bodyPr wrap="none"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Household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0CE53F-D603-5D4F-C192-4A18ED0AA0B1}"/>
              </a:ext>
            </a:extLst>
          </p:cNvPr>
          <p:cNvSpPr txBox="1"/>
          <p:nvPr/>
        </p:nvSpPr>
        <p:spPr>
          <a:xfrm>
            <a:off x="808456" y="5476801"/>
            <a:ext cx="2534235" cy="276999"/>
          </a:xfrm>
          <a:prstGeom prst="rect">
            <a:avLst/>
          </a:prstGeom>
          <a:solidFill>
            <a:schemeClr val="tx2"/>
          </a:solidFill>
        </p:spPr>
        <p:txBody>
          <a:bodyPr wrap="none" lIns="0" r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FMCGs</a:t>
            </a:r>
          </a:p>
        </p:txBody>
      </p:sp>
    </p:spTree>
    <p:extLst>
      <p:ext uri="{BB962C8B-B14F-4D97-AF65-F5344CB8AC3E}">
        <p14:creationId xmlns:p14="http://schemas.microsoft.com/office/powerpoint/2010/main" val="270051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F573E-D84F-050F-6DEB-C80ECD8C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09DAF340-095E-2E64-6C86-D921E89D75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468806"/>
              </p:ext>
            </p:extLst>
          </p:nvPr>
        </p:nvGraphicFramePr>
        <p:xfrm>
          <a:off x="288925" y="1825625"/>
          <a:ext cx="5527675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FB2CCA-A999-96EC-A99A-C50F7C716B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ScanTrack Plus | Total Greece including Islands and Discounters |  Reported period: YTD 28.12.25</a:t>
            </a:r>
            <a:endParaRPr lang="el-G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0039862-BA44-D296-8812-FE3843FB7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evolution per store type</a:t>
            </a:r>
            <a:endParaRPr lang="el-GR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D70262D-A906-8B8B-119E-DF420827D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841020"/>
              </p:ext>
            </p:extLst>
          </p:nvPr>
        </p:nvGraphicFramePr>
        <p:xfrm>
          <a:off x="6528773" y="1825625"/>
          <a:ext cx="5179369" cy="362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D39AC68-CA0E-1D75-C3F6-3C2628AE8C58}"/>
              </a:ext>
            </a:extLst>
          </p:cNvPr>
          <p:cNvSpPr txBox="1"/>
          <p:nvPr/>
        </p:nvSpPr>
        <p:spPr>
          <a:xfrm>
            <a:off x="10070926" y="1825625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solidFill>
                  <a:srgbClr val="675895"/>
                </a:solidFill>
              </a:rPr>
              <a:t>Hypermarkets</a:t>
            </a:r>
            <a:endParaRPr lang="el-GR" sz="1400" dirty="0">
              <a:solidFill>
                <a:srgbClr val="67589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405C30-A069-27EE-DBA3-CE041137CB91}"/>
              </a:ext>
            </a:extLst>
          </p:cNvPr>
          <p:cNvSpPr txBox="1"/>
          <p:nvPr/>
        </p:nvSpPr>
        <p:spPr>
          <a:xfrm>
            <a:off x="10070926" y="5149687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solidFill>
                  <a:srgbClr val="4697E2"/>
                </a:solidFill>
              </a:rPr>
              <a:t>Large S/M</a:t>
            </a:r>
            <a:endParaRPr lang="el-GR" sz="1400" dirty="0">
              <a:solidFill>
                <a:srgbClr val="4697E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3E703E-9BF3-E66E-208F-6EEC19413DB8}"/>
              </a:ext>
            </a:extLst>
          </p:cNvPr>
          <p:cNvSpPr txBox="1"/>
          <p:nvPr/>
        </p:nvSpPr>
        <p:spPr>
          <a:xfrm>
            <a:off x="7029363" y="5149687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solidFill>
                  <a:srgbClr val="CB4B7A"/>
                </a:solidFill>
              </a:rPr>
              <a:t>Small S/M</a:t>
            </a:r>
            <a:endParaRPr lang="el-GR" sz="1400" dirty="0">
              <a:solidFill>
                <a:srgbClr val="CB4B7A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D3A4C-8F89-E1C9-49DA-DC05F89FCA06}"/>
              </a:ext>
            </a:extLst>
          </p:cNvPr>
          <p:cNvSpPr txBox="1"/>
          <p:nvPr/>
        </p:nvSpPr>
        <p:spPr>
          <a:xfrm>
            <a:off x="7029363" y="1844521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solidFill>
                  <a:srgbClr val="FFB500"/>
                </a:solidFill>
              </a:rPr>
              <a:t>Superettes</a:t>
            </a:r>
            <a:endParaRPr lang="el-GR" sz="1400" dirty="0">
              <a:solidFill>
                <a:srgbClr val="FFB500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85D771F-F08D-7768-90BC-BC3E542D06E9}"/>
              </a:ext>
            </a:extLst>
          </p:cNvPr>
          <p:cNvSpPr txBox="1">
            <a:spLocks/>
          </p:cNvSpPr>
          <p:nvPr/>
        </p:nvSpPr>
        <p:spPr>
          <a:xfrm>
            <a:off x="6359574" y="1141934"/>
            <a:ext cx="5580746" cy="4397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2"/>
                </a:solidFill>
              </a:rPr>
              <a:t>TSR – Store Type Value Contribution (in %)</a:t>
            </a:r>
            <a:endParaRPr lang="el-GR" sz="1200" dirty="0">
              <a:solidFill>
                <a:schemeClr val="bg2"/>
              </a:solidFill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D33F95F-2B25-DDE4-4E6A-11CB752E7B86}"/>
              </a:ext>
            </a:extLst>
          </p:cNvPr>
          <p:cNvSpPr txBox="1">
            <a:spLocks/>
          </p:cNvSpPr>
          <p:nvPr/>
        </p:nvSpPr>
        <p:spPr>
          <a:xfrm>
            <a:off x="288558" y="1145106"/>
            <a:ext cx="5537253" cy="4365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2"/>
                </a:solidFill>
              </a:rPr>
              <a:t>TSR – Store Types Value % Change vs YA</a:t>
            </a:r>
            <a:endParaRPr lang="el-GR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3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C097C-2D96-4BA8-73B1-0387A6A6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3E43D951-FDE5-0A24-3831-B3A6EA2B21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840358"/>
              </p:ext>
            </p:extLst>
          </p:nvPr>
        </p:nvGraphicFramePr>
        <p:xfrm>
          <a:off x="288925" y="1825625"/>
          <a:ext cx="5527675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9E1459-E313-5498-C50E-BE56DA3F72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4801" y="5985327"/>
            <a:ext cx="11582399" cy="365125"/>
          </a:xfrm>
        </p:spPr>
        <p:txBody>
          <a:bodyPr/>
          <a:lstStyle/>
          <a:p>
            <a:r>
              <a:rPr lang="en-US"/>
              <a:t>Source: ScanTrack Plus | Total Greece including Islands and Discounters |  Reported period: YTD 28.12.25</a:t>
            </a:r>
            <a:endParaRPr lang="el-GR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6C249ED-3EDB-1EBD-CF70-97359B09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evolution per region</a:t>
            </a:r>
            <a:endParaRPr lang="el-GR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F5CE75F-B745-E853-18A5-437B1C586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658502"/>
              </p:ext>
            </p:extLst>
          </p:nvPr>
        </p:nvGraphicFramePr>
        <p:xfrm>
          <a:off x="6528774" y="1677417"/>
          <a:ext cx="5460026" cy="398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3AAFDF1-2FB4-9D43-A7F8-3BC8E0C882DE}"/>
              </a:ext>
            </a:extLst>
          </p:cNvPr>
          <p:cNvSpPr txBox="1">
            <a:spLocks/>
          </p:cNvSpPr>
          <p:nvPr/>
        </p:nvSpPr>
        <p:spPr>
          <a:xfrm>
            <a:off x="6359574" y="1141934"/>
            <a:ext cx="5580746" cy="43971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2"/>
                </a:solidFill>
              </a:rPr>
              <a:t>TSR – Regions Value Contribution (in %)</a:t>
            </a:r>
            <a:endParaRPr lang="el-GR" sz="1200" dirty="0">
              <a:solidFill>
                <a:schemeClr val="bg2"/>
              </a:solidFill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861396A-B20A-DCA3-7A2E-E5560EE735F5}"/>
              </a:ext>
            </a:extLst>
          </p:cNvPr>
          <p:cNvSpPr txBox="1">
            <a:spLocks/>
          </p:cNvSpPr>
          <p:nvPr/>
        </p:nvSpPr>
        <p:spPr>
          <a:xfrm>
            <a:off x="288558" y="1145106"/>
            <a:ext cx="5537253" cy="4365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2"/>
                </a:solidFill>
              </a:rPr>
              <a:t>TSR – Regions Value % Change vs YA</a:t>
            </a:r>
            <a:endParaRPr lang="el-GR" sz="12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63755-E15E-DFD7-AE78-298AE0591228}"/>
              </a:ext>
            </a:extLst>
          </p:cNvPr>
          <p:cNvSpPr txBox="1"/>
          <p:nvPr/>
        </p:nvSpPr>
        <p:spPr>
          <a:xfrm>
            <a:off x="9327402" y="1493230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solidFill>
                  <a:srgbClr val="675895"/>
                </a:solidFill>
              </a:rPr>
              <a:t>Attica</a:t>
            </a:r>
            <a:endParaRPr lang="el-GR" sz="1400" dirty="0">
              <a:solidFill>
                <a:srgbClr val="675895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C5004-35D3-3C20-B216-13DA558C3F43}"/>
              </a:ext>
            </a:extLst>
          </p:cNvPr>
          <p:cNvSpPr txBox="1"/>
          <p:nvPr/>
        </p:nvSpPr>
        <p:spPr>
          <a:xfrm>
            <a:off x="9258787" y="5434575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en-US" sz="1400" dirty="0">
                <a:solidFill>
                  <a:srgbClr val="4697E2"/>
                </a:solidFill>
              </a:rPr>
              <a:t>Thessaloniki</a:t>
            </a:r>
            <a:endParaRPr lang="el-GR" sz="1400" dirty="0">
              <a:solidFill>
                <a:srgbClr val="4697E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6D638-FBFC-801A-D5D6-9D64A2E5BA1C}"/>
              </a:ext>
            </a:extLst>
          </p:cNvPr>
          <p:cNvSpPr txBox="1"/>
          <p:nvPr/>
        </p:nvSpPr>
        <p:spPr>
          <a:xfrm>
            <a:off x="7824033" y="5434575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rgbClr val="CB4B7A"/>
                </a:solidFill>
              </a:rPr>
              <a:t>Mac.&amp;Thrace</a:t>
            </a:r>
            <a:endParaRPr lang="el-GR" sz="1400" dirty="0">
              <a:solidFill>
                <a:srgbClr val="CB4B7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F48F6-5197-9699-ABE7-4C00CD0D1C72}"/>
              </a:ext>
            </a:extLst>
          </p:cNvPr>
          <p:cNvSpPr txBox="1"/>
          <p:nvPr/>
        </p:nvSpPr>
        <p:spPr>
          <a:xfrm>
            <a:off x="6402466" y="3669221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rgbClr val="FFB500"/>
                </a:solidFill>
              </a:rPr>
              <a:t>Central</a:t>
            </a:r>
          </a:p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rgbClr val="FFB500"/>
                </a:solidFill>
              </a:rPr>
              <a:t>Greece</a:t>
            </a:r>
            <a:endParaRPr lang="el-GR" sz="1400" dirty="0">
              <a:solidFill>
                <a:srgbClr val="FFB5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09AB12-607C-BEED-3DE8-804458A00963}"/>
              </a:ext>
            </a:extLst>
          </p:cNvPr>
          <p:cNvSpPr txBox="1"/>
          <p:nvPr/>
        </p:nvSpPr>
        <p:spPr>
          <a:xfrm>
            <a:off x="6573001" y="2595608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rgbClr val="204188"/>
                </a:solidFill>
              </a:rPr>
              <a:t>Peloponnese</a:t>
            </a:r>
            <a:endParaRPr lang="el-GR" sz="1400" dirty="0">
              <a:solidFill>
                <a:srgbClr val="20418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97F282-C47E-56F1-8E77-E498825C440D}"/>
              </a:ext>
            </a:extLst>
          </p:cNvPr>
          <p:cNvSpPr txBox="1"/>
          <p:nvPr/>
        </p:nvSpPr>
        <p:spPr>
          <a:xfrm>
            <a:off x="7030201" y="1875380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rgbClr val="F06E2D"/>
                </a:solidFill>
              </a:rPr>
              <a:t>Crete</a:t>
            </a:r>
            <a:endParaRPr lang="el-GR" sz="1400" dirty="0">
              <a:solidFill>
                <a:srgbClr val="F06E2D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922211-C1B3-1A5C-5474-303702E7108E}"/>
              </a:ext>
            </a:extLst>
          </p:cNvPr>
          <p:cNvSpPr txBox="1"/>
          <p:nvPr/>
        </p:nvSpPr>
        <p:spPr>
          <a:xfrm>
            <a:off x="8199575" y="1510024"/>
            <a:ext cx="914400" cy="395926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1400" dirty="0">
                <a:solidFill>
                  <a:srgbClr val="03A577"/>
                </a:solidFill>
              </a:rPr>
              <a:t>Islands</a:t>
            </a:r>
            <a:endParaRPr lang="el-GR" sz="1400" dirty="0">
              <a:solidFill>
                <a:srgbClr val="03A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3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A0001A3-9C02-7FAB-AC7F-8C06B3AF2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l-G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0F582-73EA-CD3A-63F2-4EDE1B80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34848"/>
      </p:ext>
    </p:extLst>
  </p:cSld>
  <p:clrMapOvr>
    <a:masterClrMapping/>
  </p:clrMapOvr>
</p:sld>
</file>

<file path=ppt/theme/theme1.xml><?xml version="1.0" encoding="utf-8"?>
<a:theme xmlns:a="http://schemas.openxmlformats.org/drawingml/2006/main" name="NIQ All Theme Colo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NIQ All Theme Colors" id="{B856E7C0-BDD2-42AD-A5B3-75E97D859AD8}" vid="{B7554A2C-97B1-45AA-BD5A-7BC64D68FE3D}"/>
    </a:ext>
  </a:extLst>
</a:theme>
</file>

<file path=ppt/theme/theme2.xml><?xml version="1.0" encoding="utf-8"?>
<a:theme xmlns:a="http://schemas.openxmlformats.org/drawingml/2006/main" name="Divid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3.xml><?xml version="1.0" encoding="utf-8"?>
<a:theme xmlns:a="http://schemas.openxmlformats.org/drawingml/2006/main" name="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4.xml><?xml version="1.0" encoding="utf-8"?>
<a:theme xmlns:a="http://schemas.openxmlformats.org/drawingml/2006/main" name="Quote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5.xml><?xml version="1.0" encoding="utf-8"?>
<a:theme xmlns:a="http://schemas.openxmlformats.org/drawingml/2006/main" name="Thank you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6.xml><?xml version="1.0" encoding="utf-8"?>
<a:theme xmlns:a="http://schemas.openxmlformats.org/drawingml/2006/main" name="3YP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7.xml><?xml version="1.0" encoding="utf-8"?>
<a:theme xmlns:a="http://schemas.openxmlformats.org/drawingml/2006/main" name="Cobranded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NielsenFMD xmlns="http://schemas.microsoft.com/vsto/samples">
  <FetchMyDataSave>
    <ExcelDataFile>C:\Users\velissdm\OneDrive - NIQ\Reports\Market Overview\DATA_FMCGS_FMD_mothly.xlsx</ExcelDataFile>
    <ExcelDataFile_N/>
    <MacroPre>False</MacroPre>
    <MacroPost>False</MacroPost>
    <AutoSavePPT>False</AutoSavePPT>
    <AutoSaveExcel>False</AutoSaveExcel>
    <RefreshSelected/>
    <ChartCopy>True</ChartCopy>
    <Performance>False</Performance>
  </FetchMyDataSave>
</NielsenFMD>
</file>

<file path=customXml/itemProps1.xml><?xml version="1.0" encoding="utf-8"?>
<ds:datastoreItem xmlns:ds="http://schemas.openxmlformats.org/officeDocument/2006/customXml" ds:itemID="{E1975732-12D0-4E47-ACCA-2F1CEA4EC7EA}">
  <ds:schemaRefs>
    <ds:schemaRef ds:uri="http://schemas.microsoft.com/vsto/samples"/>
  </ds:schemaRefs>
</ds:datastoreItem>
</file>

<file path=docMetadata/LabelInfo.xml><?xml version="1.0" encoding="utf-8"?>
<clbl:labelList xmlns:clbl="http://schemas.microsoft.com/office/2020/mipLabelMetadata">
  <clbl:label id="{6ac7a1f4-5fb1-4153-bb4f-12d2020a1f7d}" enabled="0" method="" siteId="{6ac7a1f4-5fb1-4153-bb4f-12d2020a1f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NIQ All Theme Colors</Template>
  <TotalTime>1915</TotalTime>
  <Words>240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Avenir Next LT Pro</vt:lpstr>
      <vt:lpstr>Calibri</vt:lpstr>
      <vt:lpstr>Montserrat</vt:lpstr>
      <vt:lpstr>Montserrat Light</vt:lpstr>
      <vt:lpstr>System Font Regular</vt:lpstr>
      <vt:lpstr>NIQ All Theme Colors</vt:lpstr>
      <vt:lpstr>Dividers</vt:lpstr>
      <vt:lpstr>Content</vt:lpstr>
      <vt:lpstr>Quotes</vt:lpstr>
      <vt:lpstr>Thank you</vt:lpstr>
      <vt:lpstr>3YP</vt:lpstr>
      <vt:lpstr>Cobranded</vt:lpstr>
      <vt:lpstr>NielsenIQ: Organised Trade PR  FY 2025</vt:lpstr>
      <vt:lpstr>NielsenIQ | Market evolution in Value</vt:lpstr>
      <vt:lpstr>NielsenIQ | FMCGs Supergroups trend decomposition</vt:lpstr>
      <vt:lpstr>Market evolution per store type</vt:lpstr>
      <vt:lpstr>Market evolution per region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 Velissaridis</dc:creator>
  <cp:lastModifiedBy>Nikoletta Sperelaki</cp:lastModifiedBy>
  <cp:revision>41</cp:revision>
  <cp:lastPrinted>2026-01-12T07:27:35Z</cp:lastPrinted>
  <dcterms:created xsi:type="dcterms:W3CDTF">2023-06-10T07:16:15Z</dcterms:created>
  <dcterms:modified xsi:type="dcterms:W3CDTF">2026-01-13T10:15:18Z</dcterms:modified>
</cp:coreProperties>
</file>